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94694"/>
  </p:normalViewPr>
  <p:slideViewPr>
    <p:cSldViewPr snapToGrid="0">
      <p:cViewPr varScale="1">
        <p:scale>
          <a:sx n="37" d="100"/>
          <a:sy n="37" d="100"/>
        </p:scale>
        <p:origin x="1760" y="28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27A3F32C-38B0-B548-A78F-520DC007E7DF}" type="datetimeFigureOut">
              <a:rPr lang="en-US" smtClean="0"/>
              <a:t>4/16/26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A3F32C-38B0-B548-A78F-520DC007E7DF}" type="datetimeFigureOut">
              <a:rPr lang="en-US" smtClean="0"/>
              <a:t>4/16/26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A3F32C-38B0-B548-A78F-520DC007E7DF}" type="datetimeFigureOut">
              <a:rPr lang="en-US" smtClean="0"/>
              <a:t>4/16/26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A3F32C-38B0-B548-A78F-520DC007E7DF}" type="datetimeFigureOut">
              <a:rPr lang="en-US" smtClean="0"/>
              <a:t>4/16/26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4/16/26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A3F32C-38B0-B548-A78F-520DC007E7DF}" type="datetimeFigureOut">
              <a:rPr lang="en-US" smtClean="0"/>
              <a:t>4/16/26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A3F32C-38B0-B548-A78F-520DC007E7DF}" type="datetimeFigureOut">
              <a:rPr lang="en-US" smtClean="0"/>
              <a:t>4/16/26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A3F32C-38B0-B548-A78F-520DC007E7DF}" type="datetimeFigureOut">
              <a:rPr lang="en-US" smtClean="0"/>
              <a:t>4/16/26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4/16/26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4/16/26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4/16/26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4/16/26</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3738024" y="885621"/>
            <a:ext cx="25511760" cy="2739211"/>
          </a:xfrm>
          <a:prstGeom prst="rect">
            <a:avLst/>
          </a:prstGeom>
          <a:noFill/>
        </p:spPr>
        <p:txBody>
          <a:bodyPr wrap="square" rtlCol="0">
            <a:spAutoFit/>
          </a:bodyPr>
          <a:lstStyle/>
          <a:p>
            <a:pPr algn="ctr"/>
            <a:r>
              <a:rPr lang="en-US" sz="6000">
                <a:latin typeface="Garamond" panose="02020404030301010803" pitchFamily="18" charset="0"/>
              </a:rPr>
              <a:t>Targeted Phonics for 4th Grade ELL Success</a:t>
            </a:r>
          </a:p>
          <a:p>
            <a:pPr algn="ctr"/>
            <a:r>
              <a:rPr lang="en-US" sz="4000">
                <a:latin typeface="Garamond" panose="02020404030301010803" pitchFamily="18" charset="0"/>
              </a:rPr>
              <a:t>Bailey Walters</a:t>
            </a:r>
          </a:p>
          <a:p>
            <a:pPr algn="ctr"/>
            <a:r>
              <a:rPr lang="en-US" sz="3600">
                <a:latin typeface="Garamond" panose="02020404030301010803" pitchFamily="18" charset="0"/>
              </a:rPr>
              <a:t>Florida State University Panama City</a:t>
            </a:r>
          </a:p>
          <a:p>
            <a:pPr algn="ctr"/>
            <a:r>
              <a:rPr lang="en-US" sz="3600">
                <a:latin typeface="Garamond" panose="02020404030301010803" pitchFamily="18" charset="0"/>
              </a:rPr>
              <a:t>College of Education</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827001" y="934315"/>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0" y="413266"/>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793034" y="4753992"/>
            <a:ext cx="10058400" cy="16391245"/>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r>
              <a:rPr lang="en-US" sz="2000" dirty="0">
                <a:solidFill>
                  <a:schemeClr val="tx1"/>
                </a:solidFill>
                <a:latin typeface="Garamond" panose="02020404030301010803" pitchFamily="18" charset="0"/>
              </a:rPr>
              <a:t>Phonics knowledge is essential for early reading development, helping students connect sounds to letters for decoding and spelling. It is especially important for English Language Learners (ELLs), who benefit from explicit instruction in English sound patterns. The purpose of this project is to evaluate how targeted phonics interventions improve reading outcomes for fourth grade ELL student using data driven instruction and progress monitoring. Targeted interventions address specific skill gaps, supporting decoding, pronunciation and overall reading success. This study takes place in a fourth- grade classroom of 21 students, including four ELLs and one student with a 504 plan, using differentiated </a:t>
            </a:r>
            <a:r>
              <a:rPr lang="en-US" sz="2000" dirty="0" err="1">
                <a:solidFill>
                  <a:schemeClr val="tx1"/>
                </a:solidFill>
                <a:latin typeface="Garamond" panose="02020404030301010803" pitchFamily="18" charset="0"/>
              </a:rPr>
              <a:t>instruction.</a:t>
            </a:r>
            <a:r>
              <a:rPr lang="en-US" sz="2000" dirty="0" err="1"/>
              <a:t>nics</a:t>
            </a:r>
            <a:r>
              <a:rPr lang="en-US" sz="2000" dirty="0"/>
              <a:t> k</a:t>
            </a:r>
            <a:r>
              <a:rPr lang="en-US" dirty="0"/>
              <a:t>nowledge is essential for early literacy, as it allows students to connect sounds to</a:t>
            </a:r>
            <a:endParaRPr lang="en-US" sz="2800" dirty="0">
              <a:solidFill>
                <a:schemeClr val="tx1"/>
              </a:solidFill>
              <a:latin typeface="Garamond" panose="02020404030301010803" pitchFamily="18" charset="0"/>
            </a:endParaRPr>
          </a:p>
        </p:txBody>
      </p:sp>
      <p:sp>
        <p:nvSpPr>
          <p:cNvPr id="18" name="Rounded Rectangle 17">
            <a:extLst>
              <a:ext uri="{FF2B5EF4-FFF2-40B4-BE49-F238E27FC236}">
                <a16:creationId xmlns:a16="http://schemas.microsoft.com/office/drawing/2014/main" id="{68ACCF93-840C-E048-BB07-3B7B83391E97}"/>
              </a:ext>
            </a:extLst>
          </p:cNvPr>
          <p:cNvSpPr/>
          <p:nvPr/>
        </p:nvSpPr>
        <p:spPr>
          <a:xfrm>
            <a:off x="11512326" y="4771921"/>
            <a:ext cx="10058400" cy="6200877"/>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endParaRPr lang="en-US" sz="2800">
              <a:solidFill>
                <a:schemeClr val="tx1"/>
              </a:solidFill>
              <a:latin typeface="Garamond" panose="02020404030301010803" pitchFamily="18" charset="0"/>
            </a:endParaRPr>
          </a:p>
          <a:p>
            <a:pPr marL="457200" indent="-457200">
              <a:buFont typeface="Arial" panose="020B0604020202020204" pitchFamily="34" charset="0"/>
              <a:buChar char="•"/>
            </a:pPr>
            <a:endParaRPr lang="en-US" sz="2800">
              <a:solidFill>
                <a:schemeClr val="tx1"/>
              </a:solidFill>
              <a:latin typeface="Garamond" panose="02020404030301010803" pitchFamily="18" charset="0"/>
            </a:endParaRPr>
          </a:p>
          <a:p>
            <a:pPr marL="457200" indent="-457200">
              <a:buFont typeface="Arial" panose="020B0604020202020204" pitchFamily="34" charset="0"/>
              <a:buChar char="•"/>
            </a:pPr>
            <a:endParaRPr lang="en-US" sz="2800">
              <a:solidFill>
                <a:schemeClr val="tx1"/>
              </a:solidFill>
              <a:latin typeface="Garamond" panose="02020404030301010803" pitchFamily="18" charset="0"/>
            </a:endParaRPr>
          </a:p>
          <a:p>
            <a:r>
              <a:rPr lang="en-US" sz="2800">
                <a:solidFill>
                  <a:schemeClr val="tx1"/>
                </a:solidFill>
                <a:latin typeface="Garamond" panose="02020404030301010803" pitchFamily="18" charset="0"/>
              </a:rPr>
              <a:t> </a:t>
            </a:r>
            <a:endParaRPr lang="en-US" sz="2800">
              <a:latin typeface="Garamond" panose="02020404030301010803" pitchFamily="18"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22163206" y="4697585"/>
            <a:ext cx="10058400" cy="7570616"/>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a:solidFill>
                <a:schemeClr val="tx1"/>
              </a:solidFill>
              <a:latin typeface="Garamond" panose="02020404030301010803" pitchFamily="18" charset="0"/>
            </a:endParaRPr>
          </a:p>
          <a:p>
            <a:endParaRPr lang="en-US" sz="2800">
              <a:solidFill>
                <a:schemeClr val="tx1"/>
              </a:solidFill>
              <a:latin typeface="Garamond" panose="02020404030301010803" pitchFamily="18" charset="0"/>
            </a:endParaRPr>
          </a:p>
          <a:p>
            <a:endParaRPr lang="en-US" sz="2800">
              <a:solidFill>
                <a:schemeClr val="tx1"/>
              </a:solidFill>
              <a:latin typeface="Garamond" panose="02020404030301010803" pitchFamily="18" charset="0"/>
            </a:endParaRPr>
          </a:p>
        </p:txBody>
      </p:sp>
      <p:sp>
        <p:nvSpPr>
          <p:cNvPr id="20" name="Rounded Rectangle 19">
            <a:extLst>
              <a:ext uri="{FF2B5EF4-FFF2-40B4-BE49-F238E27FC236}">
                <a16:creationId xmlns:a16="http://schemas.microsoft.com/office/drawing/2014/main" id="{AE2DF76D-9E58-F94B-9338-69907C0601EE}"/>
              </a:ext>
            </a:extLst>
          </p:cNvPr>
          <p:cNvSpPr/>
          <p:nvPr/>
        </p:nvSpPr>
        <p:spPr>
          <a:xfrm>
            <a:off x="11478121" y="11302360"/>
            <a:ext cx="9941862" cy="7570616"/>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solidFill>
                <a:schemeClr val="tx1"/>
              </a:solidFill>
              <a:latin typeface="Garamond" panose="02020404030301010803" pitchFamily="18" charset="0"/>
            </a:endParaRPr>
          </a:p>
          <a:p>
            <a:endParaRPr lang="en-US">
              <a:solidFill>
                <a:schemeClr val="tx1"/>
              </a:solidFill>
              <a:latin typeface="Garamond" panose="02020404030301010803" pitchFamily="18" charset="0"/>
            </a:endParaRPr>
          </a:p>
          <a:p>
            <a:endParaRPr lang="en-US">
              <a:solidFill>
                <a:schemeClr val="tx1"/>
              </a:solidFill>
              <a:latin typeface="Garamond" panose="02020404030301010803" pitchFamily="18" charset="0"/>
            </a:endParaRPr>
          </a:p>
          <a:p>
            <a:endParaRPr lang="en-US">
              <a:solidFill>
                <a:schemeClr val="tx1"/>
              </a:solidFill>
              <a:latin typeface="Garamond" panose="02020404030301010803" pitchFamily="18" charset="0"/>
            </a:endParaRPr>
          </a:p>
          <a:p>
            <a:endParaRPr lang="en-US">
              <a:solidFill>
                <a:schemeClr val="tx1"/>
              </a:solidFill>
              <a:latin typeface="Garamond" panose="02020404030301010803" pitchFamily="18" charset="0"/>
            </a:endParaRPr>
          </a:p>
          <a:p>
            <a:pPr marL="285750" indent="-285750">
              <a:buFont typeface="Arial" panose="020B0604020202020204" pitchFamily="34" charset="0"/>
              <a:buChar char="•"/>
            </a:pPr>
            <a:endParaRPr lang="en-US" sz="3200">
              <a:solidFill>
                <a:schemeClr val="tx1"/>
              </a:solidFill>
              <a:latin typeface="Garamond" panose="02020404030301010803" pitchFamily="18" charset="0"/>
            </a:endParaRPr>
          </a:p>
          <a:p>
            <a:pPr marL="285750" indent="-285750">
              <a:buFont typeface="Arial" panose="020B0604020202020204" pitchFamily="34" charset="0"/>
              <a:buChar char="•"/>
            </a:pPr>
            <a:endParaRPr lang="en-US" sz="3200">
              <a:latin typeface="Garamond" panose="02020404030301010803" pitchFamily="18" charset="0"/>
            </a:endParaRPr>
          </a:p>
        </p:txBody>
      </p:sp>
      <p:sp>
        <p:nvSpPr>
          <p:cNvPr id="24" name="Rounded Rectangle 23">
            <a:extLst>
              <a:ext uri="{FF2B5EF4-FFF2-40B4-BE49-F238E27FC236}">
                <a16:creationId xmlns:a16="http://schemas.microsoft.com/office/drawing/2014/main" id="{D10AC6E5-F907-3742-BE0C-43E430D5D01F}"/>
              </a:ext>
            </a:extLst>
          </p:cNvPr>
          <p:cNvSpPr/>
          <p:nvPr/>
        </p:nvSpPr>
        <p:spPr>
          <a:xfrm>
            <a:off x="3505200" y="4978013"/>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a:solidFill>
                  <a:schemeClr val="bg1"/>
                </a:solidFill>
                <a:latin typeface="Benton Sans" panose="02000504020000020004" pitchFamily="2" charset="77"/>
              </a:rPr>
              <a:t>Introduction</a:t>
            </a:r>
          </a:p>
        </p:txBody>
      </p:sp>
      <p:sp>
        <p:nvSpPr>
          <p:cNvPr id="25" name="Rounded Rectangle 24">
            <a:extLst>
              <a:ext uri="{FF2B5EF4-FFF2-40B4-BE49-F238E27FC236}">
                <a16:creationId xmlns:a16="http://schemas.microsoft.com/office/drawing/2014/main" id="{51379547-A170-7740-89D0-76C2146A7F28}"/>
              </a:ext>
            </a:extLst>
          </p:cNvPr>
          <p:cNvSpPr/>
          <p:nvPr/>
        </p:nvSpPr>
        <p:spPr>
          <a:xfrm>
            <a:off x="12877800" y="4978013"/>
            <a:ext cx="7467600" cy="645387"/>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a:solidFill>
                  <a:schemeClr val="bg1"/>
                </a:solidFill>
                <a:latin typeface="Benton Sans" panose="02000504020000020004" pitchFamily="2" charset="77"/>
              </a:rPr>
              <a:t>Pre Intervention</a:t>
            </a:r>
          </a:p>
        </p:txBody>
      </p:sp>
      <p:sp>
        <p:nvSpPr>
          <p:cNvPr id="27" name="Rounded Rectangle 26">
            <a:extLst>
              <a:ext uri="{FF2B5EF4-FFF2-40B4-BE49-F238E27FC236}">
                <a16:creationId xmlns:a16="http://schemas.microsoft.com/office/drawing/2014/main" id="{46DD85E0-B9A7-594E-B581-0EAC11DD9AAE}"/>
              </a:ext>
            </a:extLst>
          </p:cNvPr>
          <p:cNvSpPr/>
          <p:nvPr/>
        </p:nvSpPr>
        <p:spPr>
          <a:xfrm>
            <a:off x="23308253" y="4978013"/>
            <a:ext cx="7470648"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a:solidFill>
                  <a:schemeClr val="bg1"/>
                </a:solidFill>
                <a:latin typeface="Benton Sans" panose="02000504020000020004" pitchFamily="2" charset="77"/>
              </a:rPr>
              <a:t>Post Intervention</a:t>
            </a:r>
          </a:p>
        </p:txBody>
      </p:sp>
      <p:sp>
        <p:nvSpPr>
          <p:cNvPr id="28" name="Rounded Rectangle 27">
            <a:extLst>
              <a:ext uri="{FF2B5EF4-FFF2-40B4-BE49-F238E27FC236}">
                <a16:creationId xmlns:a16="http://schemas.microsoft.com/office/drawing/2014/main" id="{4A869A2D-37A8-AB43-BB41-7A677DDBC28B}"/>
              </a:ext>
            </a:extLst>
          </p:cNvPr>
          <p:cNvSpPr/>
          <p:nvPr/>
        </p:nvSpPr>
        <p:spPr>
          <a:xfrm>
            <a:off x="24796280" y="17248016"/>
            <a:ext cx="5071284" cy="966770"/>
          </a:xfrm>
          <a:prstGeom prst="roundRect">
            <a:avLst>
              <a:gd name="adj" fmla="val 0"/>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References</a:t>
            </a:r>
          </a:p>
        </p:txBody>
      </p:sp>
      <p:sp>
        <p:nvSpPr>
          <p:cNvPr id="30" name="Rounded Rectangle 29">
            <a:extLst>
              <a:ext uri="{FF2B5EF4-FFF2-40B4-BE49-F238E27FC236}">
                <a16:creationId xmlns:a16="http://schemas.microsoft.com/office/drawing/2014/main" id="{D10AC6E5-F907-3742-BE0C-43E430D5D01F}"/>
              </a:ext>
            </a:extLst>
          </p:cNvPr>
          <p:cNvSpPr/>
          <p:nvPr/>
        </p:nvSpPr>
        <p:spPr>
          <a:xfrm>
            <a:off x="2139495" y="17418291"/>
            <a:ext cx="6629401" cy="1100302"/>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a:solidFill>
                  <a:schemeClr val="bg1"/>
                </a:solidFill>
                <a:latin typeface="Benton Sans" panose="02000504020000020004" pitchFamily="2" charset="77"/>
              </a:rPr>
              <a:t>Research Question</a:t>
            </a:r>
          </a:p>
        </p:txBody>
      </p:sp>
      <p:sp>
        <p:nvSpPr>
          <p:cNvPr id="4" name="Rectangle 3"/>
          <p:cNvSpPr/>
          <p:nvPr/>
        </p:nvSpPr>
        <p:spPr>
          <a:xfrm>
            <a:off x="1384905" y="18518594"/>
            <a:ext cx="8794034" cy="2492990"/>
          </a:xfrm>
          <a:prstGeom prst="rect">
            <a:avLst/>
          </a:prstGeom>
        </p:spPr>
        <p:txBody>
          <a:bodyPr wrap="square">
            <a:spAutoFit/>
          </a:bodyPr>
          <a:lstStyle/>
          <a:p>
            <a:endParaRPr lang="en-US" sz="2000" dirty="0">
              <a:latin typeface="Garamond" panose="02020404030301010803" pitchFamily="18" charset="0"/>
            </a:endParaRPr>
          </a:p>
          <a:p>
            <a:r>
              <a:rPr lang="en-US" sz="2000" dirty="0">
                <a:latin typeface="Garamond" panose="02020404030301010803" pitchFamily="18" charset="0"/>
              </a:rPr>
              <a:t>What is the effect of targeted phonics intervention in vowel patterns on decoding and reading performance for a fourth-grade English Language Learner?</a:t>
            </a:r>
          </a:p>
          <a:p>
            <a:endParaRPr lang="en-US" sz="3200" dirty="0">
              <a:latin typeface="Garamond" panose="02020404030301010803" pitchFamily="18" charset="0"/>
            </a:endParaRPr>
          </a:p>
          <a:p>
            <a:endParaRPr lang="en-US" sz="3200" dirty="0">
              <a:latin typeface="Garamond" panose="02020404030301010803" pitchFamily="18" charset="0"/>
            </a:endParaRPr>
          </a:p>
          <a:p>
            <a:endParaRPr lang="en-US" sz="3200" dirty="0">
              <a:latin typeface="Garamond" panose="02020404030301010803" pitchFamily="18" charset="0"/>
            </a:endParaRPr>
          </a:p>
        </p:txBody>
      </p:sp>
      <p:sp>
        <p:nvSpPr>
          <p:cNvPr id="33" name="Rounded Rectangle 32">
            <a:extLst>
              <a:ext uri="{FF2B5EF4-FFF2-40B4-BE49-F238E27FC236}">
                <a16:creationId xmlns:a16="http://schemas.microsoft.com/office/drawing/2014/main" id="{51379547-A170-7740-89D0-76C2146A7F28}"/>
              </a:ext>
            </a:extLst>
          </p:cNvPr>
          <p:cNvSpPr/>
          <p:nvPr/>
        </p:nvSpPr>
        <p:spPr>
          <a:xfrm>
            <a:off x="2928766" y="9376896"/>
            <a:ext cx="4202538"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a:solidFill>
                  <a:schemeClr val="bg1"/>
                </a:solidFill>
                <a:latin typeface="Benton Sans" panose="02000504020000020004" pitchFamily="2" charset="77"/>
              </a:rPr>
              <a:t>Participant</a:t>
            </a:r>
          </a:p>
        </p:txBody>
      </p:sp>
      <p:sp>
        <p:nvSpPr>
          <p:cNvPr id="7" name="Rectangle 6"/>
          <p:cNvSpPr/>
          <p:nvPr/>
        </p:nvSpPr>
        <p:spPr>
          <a:xfrm>
            <a:off x="1416252" y="18010763"/>
            <a:ext cx="8794034" cy="1015663"/>
          </a:xfrm>
          <a:prstGeom prst="rect">
            <a:avLst/>
          </a:prstGeom>
        </p:spPr>
        <p:txBody>
          <a:bodyPr wrap="square">
            <a:spAutoFit/>
          </a:bodyPr>
          <a:lstStyle/>
          <a:p>
            <a:pPr marL="457200" indent="-457200">
              <a:buFont typeface="Arial" panose="020B0604020202020204" pitchFamily="34" charset="0"/>
              <a:buChar char="•"/>
            </a:pPr>
            <a:endParaRPr lang="en-US" sz="2800">
              <a:latin typeface="Garamond" panose="02020404030301010803" pitchFamily="18" charset="0"/>
            </a:endParaRPr>
          </a:p>
          <a:p>
            <a:r>
              <a:rPr lang="en-US" sz="3200">
                <a:latin typeface="Garamond" panose="02020404030301010803" pitchFamily="18" charset="0"/>
              </a:rPr>
              <a:t> </a:t>
            </a:r>
          </a:p>
        </p:txBody>
      </p:sp>
      <p:sp>
        <p:nvSpPr>
          <p:cNvPr id="37" name="Rectangle 36"/>
          <p:cNvSpPr/>
          <p:nvPr/>
        </p:nvSpPr>
        <p:spPr>
          <a:xfrm>
            <a:off x="1296355" y="10435162"/>
            <a:ext cx="9102213" cy="3108543"/>
          </a:xfrm>
          <a:prstGeom prst="rect">
            <a:avLst/>
          </a:prstGeom>
        </p:spPr>
        <p:txBody>
          <a:bodyPr wrap="square">
            <a:spAutoFit/>
          </a:bodyPr>
          <a:lstStyle/>
          <a:p>
            <a:r>
              <a:rPr lang="en-US" sz="2000" dirty="0">
                <a:latin typeface="Garamond" panose="02020404030301010803" pitchFamily="18" charset="0"/>
              </a:rPr>
              <a:t>The student is a fourth-grade female English Language Learner from Mexico whose native language is Spanish, selected due to gaps in foundational phonics skills impacting reading performance.</a:t>
            </a:r>
          </a:p>
          <a:p>
            <a:r>
              <a:rPr lang="en-US" sz="2000" dirty="0">
                <a:latin typeface="Garamond" panose="02020404030301010803" pitchFamily="18" charset="0"/>
              </a:rPr>
              <a:t>Initial data from the Core Phonics Survey showed strengths in letter recognition and blends/digraphs, but weaknesses in vowel skills, including long vowels (0/5), short vowels (3/5), and multisyllabic words (9/24). These results indicate a need for targeted instruction in vowel patterns and decoding.</a:t>
            </a:r>
          </a:p>
          <a:p>
            <a:endParaRPr lang="en-US" sz="2400" dirty="0"/>
          </a:p>
          <a:p>
            <a:endParaRPr lang="en-US" sz="3200" dirty="0">
              <a:latin typeface="Garamond" panose="02020404030301010803" pitchFamily="18" charset="0"/>
            </a:endParaRPr>
          </a:p>
        </p:txBody>
      </p:sp>
      <p:sp>
        <p:nvSpPr>
          <p:cNvPr id="52" name="Rectangle 51"/>
          <p:cNvSpPr/>
          <p:nvPr/>
        </p:nvSpPr>
        <p:spPr>
          <a:xfrm>
            <a:off x="22371766" y="13972604"/>
            <a:ext cx="9753600" cy="1631216"/>
          </a:xfrm>
          <a:prstGeom prst="rect">
            <a:avLst/>
          </a:prstGeom>
        </p:spPr>
        <p:txBody>
          <a:bodyPr wrap="square">
            <a:spAutoFit/>
          </a:bodyPr>
          <a:lstStyle/>
          <a:p>
            <a:r>
              <a:rPr lang="en-US" sz="2000" dirty="0">
                <a:latin typeface="Garamond" panose="02020404030301010803" pitchFamily="18" charset="0"/>
              </a:rPr>
              <a:t>The student’s significant growth demonstrates that targeted, explicit instruction has successfully moved her from a state of frustration to a functional instructional level. Moving forward, the most critical next steps involve solidifying look alike patterns through word sorts , introducing R-controlled vowels (</a:t>
            </a:r>
            <a:r>
              <a:rPr lang="en-US" sz="2000" dirty="0" err="1">
                <a:latin typeface="Garamond" panose="02020404030301010803" pitchFamily="18" charset="0"/>
              </a:rPr>
              <a:t>ar,er,ir,or,ur</a:t>
            </a:r>
            <a:r>
              <a:rPr lang="en-US" sz="2000" dirty="0">
                <a:latin typeface="Garamond" panose="02020404030301010803" pitchFamily="18" charset="0"/>
              </a:rPr>
              <a:t>) as her next step, and shifting to chunking multi-syllabic words. By doing this and repeated readings she will become more fluent over time.</a:t>
            </a:r>
          </a:p>
        </p:txBody>
      </p:sp>
      <p:sp>
        <p:nvSpPr>
          <p:cNvPr id="53" name="Rounded Rectangle 52">
            <a:extLst>
              <a:ext uri="{FF2B5EF4-FFF2-40B4-BE49-F238E27FC236}">
                <a16:creationId xmlns:a16="http://schemas.microsoft.com/office/drawing/2014/main" id="{105F2585-F4D4-144D-AB0C-715D32F02E70}"/>
              </a:ext>
            </a:extLst>
          </p:cNvPr>
          <p:cNvSpPr/>
          <p:nvPr/>
        </p:nvSpPr>
        <p:spPr>
          <a:xfrm>
            <a:off x="22247770" y="12623111"/>
            <a:ext cx="10229507" cy="4242181"/>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a:solidFill>
                <a:schemeClr val="tx1"/>
              </a:solidFill>
              <a:latin typeface="Garamond" panose="02020404030301010803" pitchFamily="18" charset="0"/>
            </a:endParaRPr>
          </a:p>
          <a:p>
            <a:endParaRPr lang="en-US" sz="2800">
              <a:solidFill>
                <a:schemeClr val="tx1"/>
              </a:solidFill>
              <a:latin typeface="Garamond" panose="02020404030301010803" pitchFamily="18" charset="0"/>
            </a:endParaRPr>
          </a:p>
          <a:p>
            <a:endParaRPr lang="en-US" sz="2800">
              <a:solidFill>
                <a:schemeClr val="tx1"/>
              </a:solidFill>
              <a:latin typeface="Garamond" panose="02020404030301010803" pitchFamily="18" charset="0"/>
            </a:endParaRPr>
          </a:p>
        </p:txBody>
      </p:sp>
      <p:sp>
        <p:nvSpPr>
          <p:cNvPr id="54" name="Rounded Rectangle 53">
            <a:extLst>
              <a:ext uri="{FF2B5EF4-FFF2-40B4-BE49-F238E27FC236}">
                <a16:creationId xmlns:a16="http://schemas.microsoft.com/office/drawing/2014/main" id="{46DD85E0-B9A7-594E-B581-0EAC11DD9AAE}"/>
              </a:ext>
            </a:extLst>
          </p:cNvPr>
          <p:cNvSpPr/>
          <p:nvPr/>
        </p:nvSpPr>
        <p:spPr>
          <a:xfrm>
            <a:off x="23285824" y="13058204"/>
            <a:ext cx="81534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Benton Sans" panose="02000504020000020004" pitchFamily="2" charset="77"/>
              </a:rPr>
              <a:t>Next Steps</a:t>
            </a:r>
          </a:p>
        </p:txBody>
      </p:sp>
      <p:sp>
        <p:nvSpPr>
          <p:cNvPr id="31" name="Rectangle 30">
            <a:extLst>
              <a:ext uri="{FF2B5EF4-FFF2-40B4-BE49-F238E27FC236}">
                <a16:creationId xmlns:a16="http://schemas.microsoft.com/office/drawing/2014/main" id="{0632BE06-ED2A-4E43-BC02-7785318C4703}"/>
              </a:ext>
            </a:extLst>
          </p:cNvPr>
          <p:cNvSpPr/>
          <p:nvPr/>
        </p:nvSpPr>
        <p:spPr>
          <a:xfrm>
            <a:off x="11926467" y="5848567"/>
            <a:ext cx="8794034" cy="1077218"/>
          </a:xfrm>
          <a:prstGeom prst="rect">
            <a:avLst/>
          </a:prstGeom>
        </p:spPr>
        <p:txBody>
          <a:bodyPr wrap="square">
            <a:spAutoFit/>
          </a:bodyPr>
          <a:lstStyle/>
          <a:p>
            <a:endParaRPr lang="en-US" sz="3200">
              <a:latin typeface="Garamond" panose="02020404030301010803" pitchFamily="18" charset="0"/>
            </a:endParaRPr>
          </a:p>
          <a:p>
            <a:endParaRPr lang="en-US" sz="3200">
              <a:latin typeface="Garamond" panose="02020404030301010803" pitchFamily="18" charset="0"/>
            </a:endParaRPr>
          </a:p>
        </p:txBody>
      </p:sp>
      <p:sp>
        <p:nvSpPr>
          <p:cNvPr id="32" name="Rectangle 31">
            <a:extLst>
              <a:ext uri="{FF2B5EF4-FFF2-40B4-BE49-F238E27FC236}">
                <a16:creationId xmlns:a16="http://schemas.microsoft.com/office/drawing/2014/main" id="{D4F0C9FA-C01D-654C-AED8-B4944358985B}"/>
              </a:ext>
            </a:extLst>
          </p:cNvPr>
          <p:cNvSpPr/>
          <p:nvPr/>
        </p:nvSpPr>
        <p:spPr>
          <a:xfrm>
            <a:off x="12877800" y="15011400"/>
            <a:ext cx="8002474" cy="6986528"/>
          </a:xfrm>
          <a:prstGeom prst="rect">
            <a:avLst/>
          </a:prstGeom>
        </p:spPr>
        <p:txBody>
          <a:bodyPr wrap="square">
            <a:spAutoFit/>
          </a:bodyPr>
          <a:lstStyle/>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r>
              <a:rPr lang="en-US" sz="3200">
                <a:latin typeface="Garamond" panose="02020404030301010803" pitchFamily="18" charset="0"/>
              </a:rPr>
              <a:t>.</a:t>
            </a: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a:p>
            <a:endParaRPr lang="en-US" sz="3200">
              <a:latin typeface="Garamond" panose="02020404030301010803" pitchFamily="18" charset="0"/>
            </a:endParaRPr>
          </a:p>
        </p:txBody>
      </p:sp>
      <p:sp>
        <p:nvSpPr>
          <p:cNvPr id="34" name="Rectangle 33">
            <a:extLst>
              <a:ext uri="{FF2B5EF4-FFF2-40B4-BE49-F238E27FC236}">
                <a16:creationId xmlns:a16="http://schemas.microsoft.com/office/drawing/2014/main" id="{F1CFC08C-406B-914D-B6ED-A64B1A6E340E}"/>
              </a:ext>
            </a:extLst>
          </p:cNvPr>
          <p:cNvSpPr/>
          <p:nvPr/>
        </p:nvSpPr>
        <p:spPr>
          <a:xfrm>
            <a:off x="27070755" y="8756233"/>
            <a:ext cx="8794034" cy="2554545"/>
          </a:xfrm>
          <a:prstGeom prst="rect">
            <a:avLst/>
          </a:prstGeom>
        </p:spPr>
        <p:txBody>
          <a:bodyPr wrap="square">
            <a:spAutoFit/>
          </a:bodyPr>
          <a:lstStyle/>
          <a:p>
            <a:endParaRPr lang="en-US" sz="3200" dirty="0">
              <a:latin typeface="Garamond" panose="02020404030301010803" pitchFamily="18" charset="0"/>
            </a:endParaRPr>
          </a:p>
          <a:p>
            <a:endParaRPr lang="en-US" sz="3200" dirty="0">
              <a:latin typeface="Garamond" panose="02020404030301010803" pitchFamily="18" charset="0"/>
            </a:endParaRPr>
          </a:p>
          <a:p>
            <a:endParaRPr lang="en-US" sz="3200" dirty="0">
              <a:latin typeface="Garamond" panose="02020404030301010803" pitchFamily="18" charset="0"/>
            </a:endParaRPr>
          </a:p>
          <a:p>
            <a:endParaRPr lang="en-US" sz="3200" dirty="0">
              <a:latin typeface="Garamond" panose="02020404030301010803" pitchFamily="18" charset="0"/>
            </a:endParaRPr>
          </a:p>
          <a:p>
            <a:endParaRPr lang="en-US" sz="3200" dirty="0">
              <a:latin typeface="Garamond" panose="02020404030301010803" pitchFamily="18" charset="0"/>
            </a:endParaRPr>
          </a:p>
        </p:txBody>
      </p:sp>
      <p:pic>
        <p:nvPicPr>
          <p:cNvPr id="13" name="Picture 12">
            <a:extLst>
              <a:ext uri="{FF2B5EF4-FFF2-40B4-BE49-F238E27FC236}">
                <a16:creationId xmlns:a16="http://schemas.microsoft.com/office/drawing/2014/main" id="{8BE2AD92-C53C-50A8-CB36-E6A77204A381}"/>
              </a:ext>
            </a:extLst>
          </p:cNvPr>
          <p:cNvPicPr>
            <a:picLocks noChangeAspect="1"/>
          </p:cNvPicPr>
          <p:nvPr/>
        </p:nvPicPr>
        <p:blipFill>
          <a:blip r:embed="rId3"/>
          <a:stretch>
            <a:fillRect/>
          </a:stretch>
        </p:blipFill>
        <p:spPr>
          <a:xfrm>
            <a:off x="1479176" y="13085098"/>
            <a:ext cx="7588722" cy="6339886"/>
          </a:xfrm>
          <a:prstGeom prst="rect">
            <a:avLst/>
          </a:prstGeom>
        </p:spPr>
      </p:pic>
      <p:sp>
        <p:nvSpPr>
          <p:cNvPr id="2" name="Rectangle 1">
            <a:extLst>
              <a:ext uri="{FF2B5EF4-FFF2-40B4-BE49-F238E27FC236}">
                <a16:creationId xmlns:a16="http://schemas.microsoft.com/office/drawing/2014/main" id="{E1FE9FF7-199D-7344-C71F-EF18E8674E2B}"/>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3F421271-A9D8-2E9C-CC66-30D118335E0C}"/>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4">
            <a:extLst>
              <a:ext uri="{FF2B5EF4-FFF2-40B4-BE49-F238E27FC236}">
                <a16:creationId xmlns:a16="http://schemas.microsoft.com/office/drawing/2014/main" id="{2CF006E0-976B-9656-5053-F3A0985C5BC7}"/>
              </a:ext>
            </a:extLst>
          </p:cNvPr>
          <p:cNvSpPr>
            <a:spLocks noChangeArrowheads="1"/>
          </p:cNvSpPr>
          <p:nvPr/>
        </p:nvSpPr>
        <p:spPr bwMode="auto">
          <a:xfrm>
            <a:off x="11926467" y="5629097"/>
            <a:ext cx="8953807"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Garamond" panose="02020404030301010803" pitchFamily="18" charset="0"/>
              </a:rPr>
              <a:t>To develop the intervention, initial data was first collected using the Core Phonics Survey to identify specific areas of need. The results showed significant gaps in vowel recognition and decoding skills, particularly with long and short vowels and multisyllabic words. Based on this data, vowel patterns and decoding were selected as the focus of instruction.</a:t>
            </a:r>
            <a:endParaRPr kumimoji="0" lang="en-US" altLang="en-US" sz="20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Garamond" panose="02020404030301010803" pitchFamily="18" charset="0"/>
              </a:rPr>
              <a:t>A phonics diagnostic pretest was then created to further assess the student’s ability to apply these skills in context. The pretest included sound identification, decoding of short vowel words, digraph reading, and sentence reading to measure accuracy and fluency . These components were chosen to align directly with the identified skill deficits and to provide a baseline for measuring growth.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CCE5BF89-0118-0B5F-D26D-256675363F1D}"/>
              </a:ext>
            </a:extLst>
          </p:cNvPr>
          <p:cNvSpPr txBox="1"/>
          <p:nvPr/>
        </p:nvSpPr>
        <p:spPr>
          <a:xfrm>
            <a:off x="12667129" y="9547412"/>
            <a:ext cx="184731" cy="369332"/>
          </a:xfrm>
          <a:prstGeom prst="rect">
            <a:avLst/>
          </a:prstGeom>
          <a:noFill/>
        </p:spPr>
        <p:txBody>
          <a:bodyPr wrap="none" rtlCol="0">
            <a:spAutoFit/>
          </a:bodyPr>
          <a:lstStyle/>
          <a:p>
            <a:endParaRPr lang="en-US"/>
          </a:p>
        </p:txBody>
      </p:sp>
      <p:sp>
        <p:nvSpPr>
          <p:cNvPr id="35" name="Rectangle 5">
            <a:extLst>
              <a:ext uri="{FF2B5EF4-FFF2-40B4-BE49-F238E27FC236}">
                <a16:creationId xmlns:a16="http://schemas.microsoft.com/office/drawing/2014/main" id="{15D94A76-B627-1565-FFC1-F1DF323601A5}"/>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5">
            <a:extLst>
              <a:ext uri="{FF2B5EF4-FFF2-40B4-BE49-F238E27FC236}">
                <a16:creationId xmlns:a16="http://schemas.microsoft.com/office/drawing/2014/main" id="{9A0BD144-BDBE-9AE3-FD25-B7BF5F9F6482}"/>
              </a:ext>
            </a:extLst>
          </p:cNvPr>
          <p:cNvSpPr>
            <a:spLocks noChangeArrowheads="1"/>
          </p:cNvSpPr>
          <p:nvPr/>
        </p:nvSpPr>
        <p:spPr bwMode="auto">
          <a:xfrm>
            <a:off x="152400" y="230362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 name="Picture 40">
            <a:extLst>
              <a:ext uri="{FF2B5EF4-FFF2-40B4-BE49-F238E27FC236}">
                <a16:creationId xmlns:a16="http://schemas.microsoft.com/office/drawing/2014/main" id="{77FE087F-815A-7D69-1A0E-3BAC51AE5EE1}"/>
              </a:ext>
            </a:extLst>
          </p:cNvPr>
          <p:cNvPicPr>
            <a:picLocks noChangeAspect="1"/>
          </p:cNvPicPr>
          <p:nvPr/>
        </p:nvPicPr>
        <p:blipFill>
          <a:blip r:embed="rId4"/>
          <a:stretch>
            <a:fillRect/>
          </a:stretch>
        </p:blipFill>
        <p:spPr>
          <a:xfrm rot="5400000">
            <a:off x="13436796" y="8552855"/>
            <a:ext cx="2047773" cy="2500745"/>
          </a:xfrm>
          <a:prstGeom prst="rect">
            <a:avLst/>
          </a:prstGeom>
        </p:spPr>
      </p:pic>
      <p:sp>
        <p:nvSpPr>
          <p:cNvPr id="43" name="Rounded Rectangle 42">
            <a:extLst>
              <a:ext uri="{FF2B5EF4-FFF2-40B4-BE49-F238E27FC236}">
                <a16:creationId xmlns:a16="http://schemas.microsoft.com/office/drawing/2014/main" id="{36AAA0FA-DD83-BBBB-A9B1-579272839DA6}"/>
              </a:ext>
            </a:extLst>
          </p:cNvPr>
          <p:cNvSpPr/>
          <p:nvPr/>
        </p:nvSpPr>
        <p:spPr>
          <a:xfrm>
            <a:off x="12640235" y="11839570"/>
            <a:ext cx="7467600" cy="64881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a:solidFill>
                  <a:schemeClr val="bg1"/>
                </a:solidFill>
                <a:latin typeface="Benton Sans" panose="02000504020000020004" pitchFamily="2" charset="77"/>
              </a:rPr>
              <a:t>Intervention</a:t>
            </a:r>
          </a:p>
        </p:txBody>
      </p:sp>
      <p:pic>
        <p:nvPicPr>
          <p:cNvPr id="46" name="Picture 45">
            <a:extLst>
              <a:ext uri="{FF2B5EF4-FFF2-40B4-BE49-F238E27FC236}">
                <a16:creationId xmlns:a16="http://schemas.microsoft.com/office/drawing/2014/main" id="{014A0FB0-3275-F4F7-ADCE-B256CBEB912D}"/>
              </a:ext>
            </a:extLst>
          </p:cNvPr>
          <p:cNvPicPr>
            <a:picLocks noChangeAspect="1"/>
          </p:cNvPicPr>
          <p:nvPr/>
        </p:nvPicPr>
        <p:blipFill>
          <a:blip r:embed="rId5"/>
          <a:stretch>
            <a:fillRect/>
          </a:stretch>
        </p:blipFill>
        <p:spPr>
          <a:xfrm rot="5400000">
            <a:off x="17380058" y="8348864"/>
            <a:ext cx="2052251" cy="2811632"/>
          </a:xfrm>
          <a:prstGeom prst="rect">
            <a:avLst/>
          </a:prstGeom>
        </p:spPr>
      </p:pic>
      <p:sp>
        <p:nvSpPr>
          <p:cNvPr id="12" name="TextBox 11">
            <a:extLst>
              <a:ext uri="{FF2B5EF4-FFF2-40B4-BE49-F238E27FC236}">
                <a16:creationId xmlns:a16="http://schemas.microsoft.com/office/drawing/2014/main" id="{C4C23576-7462-0C7B-0349-9F3C53BFDFB7}"/>
              </a:ext>
            </a:extLst>
          </p:cNvPr>
          <p:cNvSpPr txBox="1"/>
          <p:nvPr/>
        </p:nvSpPr>
        <p:spPr>
          <a:xfrm>
            <a:off x="15711055" y="13826836"/>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1460C59E-AF34-E870-BE9A-FB94C2D359E6}"/>
              </a:ext>
            </a:extLst>
          </p:cNvPr>
          <p:cNvSpPr txBox="1"/>
          <p:nvPr/>
        </p:nvSpPr>
        <p:spPr>
          <a:xfrm>
            <a:off x="12251113" y="12826354"/>
            <a:ext cx="8902007" cy="5016758"/>
          </a:xfrm>
          <a:prstGeom prst="rect">
            <a:avLst/>
          </a:prstGeom>
          <a:noFill/>
        </p:spPr>
        <p:txBody>
          <a:bodyPr wrap="square" rtlCol="0">
            <a:spAutoFit/>
          </a:bodyPr>
          <a:lstStyle/>
          <a:p>
            <a:r>
              <a:rPr lang="en-US" sz="2000" dirty="0">
                <a:latin typeface="Garamond" panose="02020404030301010803" pitchFamily="18" charset="0"/>
              </a:rPr>
              <a:t>The intervention focused on explicit, systematic phonics instruction targeting vowel patterns identified as areas of need, including long vowel , vowel teams such as (</a:t>
            </a:r>
            <a:r>
              <a:rPr lang="en-US" sz="2000" dirty="0" err="1">
                <a:latin typeface="Garamond" panose="02020404030301010803" pitchFamily="18" charset="0"/>
              </a:rPr>
              <a:t>ai,ee,oa</a:t>
            </a:r>
            <a:r>
              <a:rPr lang="en-US" sz="2000" dirty="0">
                <a:latin typeface="Garamond" panose="02020404030301010803" pitchFamily="18" charset="0"/>
              </a:rPr>
              <a:t>), and vowel consonant-e patterns. Instruction was delivered in a one-on-one setting over a period of 10 weeks. </a:t>
            </a:r>
          </a:p>
          <a:p>
            <a:r>
              <a:rPr lang="en-US" sz="2000" dirty="0">
                <a:latin typeface="Garamond" panose="02020404030301010803" pitchFamily="18" charset="0"/>
              </a:rPr>
              <a:t>Each session began with a brief review of previously taught skills, including consonant digraphs (</a:t>
            </a:r>
            <a:r>
              <a:rPr lang="en-US" sz="2000" dirty="0" err="1">
                <a:latin typeface="Garamond" panose="02020404030301010803" pitchFamily="18" charset="0"/>
              </a:rPr>
              <a:t>ch</a:t>
            </a:r>
            <a:r>
              <a:rPr lang="en-US" sz="2000" dirty="0">
                <a:latin typeface="Garamond" panose="02020404030301010803" pitchFamily="18" charset="0"/>
              </a:rPr>
              <a:t>, </a:t>
            </a:r>
            <a:r>
              <a:rPr lang="en-US" sz="2000" dirty="0" err="1">
                <a:latin typeface="Garamond" panose="02020404030301010803" pitchFamily="18" charset="0"/>
              </a:rPr>
              <a:t>sh</a:t>
            </a:r>
            <a:r>
              <a:rPr lang="en-US" sz="2000" dirty="0">
                <a:latin typeface="Garamond" panose="02020404030301010803" pitchFamily="18" charset="0"/>
              </a:rPr>
              <a:t>, </a:t>
            </a:r>
            <a:r>
              <a:rPr lang="en-US" sz="2000" dirty="0" err="1">
                <a:latin typeface="Garamond" panose="02020404030301010803" pitchFamily="18" charset="0"/>
              </a:rPr>
              <a:t>wh</a:t>
            </a:r>
            <a:r>
              <a:rPr lang="en-US" sz="2000" dirty="0">
                <a:latin typeface="Garamond" panose="02020404030301010803" pitchFamily="18" charset="0"/>
              </a:rPr>
              <a:t>, </a:t>
            </a:r>
            <a:r>
              <a:rPr lang="en-US" sz="2000" dirty="0" err="1">
                <a:latin typeface="Garamond" panose="02020404030301010803" pitchFamily="18" charset="0"/>
              </a:rPr>
              <a:t>ph</a:t>
            </a:r>
            <a:r>
              <a:rPr lang="en-US" sz="2000" dirty="0">
                <a:latin typeface="Garamond" panose="02020404030301010803" pitchFamily="18" charset="0"/>
              </a:rPr>
              <a:t>, </a:t>
            </a:r>
            <a:r>
              <a:rPr lang="en-US" sz="2000" dirty="0" err="1">
                <a:latin typeface="Garamond" panose="02020404030301010803" pitchFamily="18" charset="0"/>
              </a:rPr>
              <a:t>th</a:t>
            </a:r>
            <a:r>
              <a:rPr lang="en-US" sz="2000" dirty="0">
                <a:latin typeface="Garamond" panose="02020404030301010803" pitchFamily="18" charset="0"/>
              </a:rPr>
              <a:t>, ck, ng)  to support decoding accuracy. New vowel patterns were then introduced through direct instruction and teacher modeling. The student engaged in guided practice by reading word lists, identifying vowel teams and digraphs , and patterns.</a:t>
            </a:r>
          </a:p>
          <a:p>
            <a:r>
              <a:rPr lang="en-US" sz="2000" dirty="0">
                <a:latin typeface="Garamond" panose="02020404030301010803" pitchFamily="18" charset="0"/>
              </a:rPr>
              <a:t>The student then applied the taught skills in connected text using decodable passages aligned to the targeted instruction. Additional activities included circling the vowel team and digraphs in the word  also, writing complete sentences using the vowel team or digraph. These activities helped strengthen both decoding and encoding. </a:t>
            </a:r>
          </a:p>
          <a:p>
            <a:r>
              <a:rPr lang="en-US" sz="2000" dirty="0">
                <a:latin typeface="Garamond" panose="02020404030301010803" pitchFamily="18" charset="0"/>
              </a:rPr>
              <a:t>Progress was monitored through informal assessments and observation, which allowed instruction to be adjusted  based on the students needs. </a:t>
            </a:r>
          </a:p>
          <a:p>
            <a:endParaRPr lang="en-US" sz="2000" dirty="0"/>
          </a:p>
        </p:txBody>
      </p:sp>
      <p:sp>
        <p:nvSpPr>
          <p:cNvPr id="16" name="TextBox 15">
            <a:extLst>
              <a:ext uri="{FF2B5EF4-FFF2-40B4-BE49-F238E27FC236}">
                <a16:creationId xmlns:a16="http://schemas.microsoft.com/office/drawing/2014/main" id="{BB699596-5071-FD3F-E56C-27FF273FBB85}"/>
              </a:ext>
            </a:extLst>
          </p:cNvPr>
          <p:cNvSpPr txBox="1"/>
          <p:nvPr/>
        </p:nvSpPr>
        <p:spPr>
          <a:xfrm rot="16806702">
            <a:off x="25216338" y="6651462"/>
            <a:ext cx="32358951" cy="646331"/>
          </a:xfrm>
          <a:prstGeom prst="rect">
            <a:avLst/>
          </a:prstGeom>
          <a:noFill/>
        </p:spPr>
        <p:txBody>
          <a:bodyPr wrap="square" rtlCol="0">
            <a:spAutoFit/>
          </a:bodyPr>
          <a:lstStyle/>
          <a:p>
            <a:endParaRPr lang="en-US" dirty="0"/>
          </a:p>
          <a:p>
            <a:endParaRPr lang="en-US" dirty="0"/>
          </a:p>
        </p:txBody>
      </p:sp>
      <p:sp>
        <p:nvSpPr>
          <p:cNvPr id="22" name="TextBox 21">
            <a:extLst>
              <a:ext uri="{FF2B5EF4-FFF2-40B4-BE49-F238E27FC236}">
                <a16:creationId xmlns:a16="http://schemas.microsoft.com/office/drawing/2014/main" id="{9FEF7A5C-D6EF-C11D-9DDA-F3EF99225B3B}"/>
              </a:ext>
            </a:extLst>
          </p:cNvPr>
          <p:cNvSpPr txBox="1"/>
          <p:nvPr/>
        </p:nvSpPr>
        <p:spPr>
          <a:xfrm>
            <a:off x="25954174" y="7754992"/>
            <a:ext cx="27699192" cy="646331"/>
          </a:xfrm>
          <a:prstGeom prst="rect">
            <a:avLst/>
          </a:prstGeom>
          <a:noFill/>
        </p:spPr>
        <p:txBody>
          <a:bodyPr wrap="square" rtlCol="0">
            <a:spAutoFit/>
          </a:bodyPr>
          <a:lstStyle/>
          <a:p>
            <a:r>
              <a:rPr lang="en-US" dirty="0"/>
              <a:t>. </a:t>
            </a:r>
          </a:p>
          <a:p>
            <a:endParaRPr lang="en-US" dirty="0"/>
          </a:p>
        </p:txBody>
      </p:sp>
      <p:pic>
        <p:nvPicPr>
          <p:cNvPr id="55" name="Picture 54">
            <a:extLst>
              <a:ext uri="{FF2B5EF4-FFF2-40B4-BE49-F238E27FC236}">
                <a16:creationId xmlns:a16="http://schemas.microsoft.com/office/drawing/2014/main" id="{AC710B22-73DD-A6E5-6DAD-6DCA00629AF2}"/>
              </a:ext>
            </a:extLst>
          </p:cNvPr>
          <p:cNvPicPr>
            <a:picLocks noChangeAspect="1"/>
          </p:cNvPicPr>
          <p:nvPr/>
        </p:nvPicPr>
        <p:blipFill>
          <a:blip r:embed="rId6"/>
          <a:stretch>
            <a:fillRect/>
          </a:stretch>
        </p:blipFill>
        <p:spPr>
          <a:xfrm>
            <a:off x="24469606" y="8936780"/>
            <a:ext cx="5397957" cy="3238774"/>
          </a:xfrm>
          <a:prstGeom prst="rect">
            <a:avLst/>
          </a:prstGeom>
        </p:spPr>
      </p:pic>
      <p:sp>
        <p:nvSpPr>
          <p:cNvPr id="57" name="TextBox 56">
            <a:extLst>
              <a:ext uri="{FF2B5EF4-FFF2-40B4-BE49-F238E27FC236}">
                <a16:creationId xmlns:a16="http://schemas.microsoft.com/office/drawing/2014/main" id="{1B133954-EEB6-C856-6EDD-AE2E4172A464}"/>
              </a:ext>
            </a:extLst>
          </p:cNvPr>
          <p:cNvSpPr txBox="1"/>
          <p:nvPr/>
        </p:nvSpPr>
        <p:spPr>
          <a:xfrm>
            <a:off x="23081674" y="6539345"/>
            <a:ext cx="8146472" cy="1477328"/>
          </a:xfrm>
          <a:prstGeom prst="rect">
            <a:avLst/>
          </a:prstGeom>
          <a:noFill/>
        </p:spPr>
        <p:txBody>
          <a:bodyPr wrap="square" rtlCol="0">
            <a:spAutoFit/>
          </a:bodyPr>
          <a:lstStyle/>
          <a:p>
            <a:r>
              <a:rPr lang="en-US" dirty="0"/>
              <a:t>The student demonstrated impressive growth, which significantly increase her phonics mastery on both targeted categories. In the Vowel Teams section (</a:t>
            </a:r>
            <a:r>
              <a:rPr lang="en-US" dirty="0" err="1"/>
              <a:t>ai,ee,ow</a:t>
            </a:r>
            <a:r>
              <a:rPr lang="en-US" dirty="0"/>
              <a:t>), she made a substantial leap from a 20% baseline to 70%, while her understanding of Digraphs (</a:t>
            </a:r>
            <a:r>
              <a:rPr lang="en-US" dirty="0" err="1"/>
              <a:t>sh,ch,th,ph,wh,ng</a:t>
            </a:r>
            <a:r>
              <a:rPr lang="en-US" dirty="0"/>
              <a:t>) jumped from 38% to a 80%. This progress shows she has transitioned from a foundational struggle to aa high level of proficiency. </a:t>
            </a:r>
          </a:p>
        </p:txBody>
      </p:sp>
      <p:sp>
        <p:nvSpPr>
          <p:cNvPr id="61" name="TextBox 60">
            <a:extLst>
              <a:ext uri="{FF2B5EF4-FFF2-40B4-BE49-F238E27FC236}">
                <a16:creationId xmlns:a16="http://schemas.microsoft.com/office/drawing/2014/main" id="{3532B445-324E-D1EF-5EBD-60D498D7B9A8}"/>
              </a:ext>
            </a:extLst>
          </p:cNvPr>
          <p:cNvSpPr txBox="1"/>
          <p:nvPr/>
        </p:nvSpPr>
        <p:spPr>
          <a:xfrm>
            <a:off x="25359360" y="20695920"/>
            <a:ext cx="4572000" cy="836414"/>
          </a:xfrm>
          <a:prstGeom prst="rect">
            <a:avLst/>
          </a:prstGeom>
          <a:noFill/>
        </p:spPr>
        <p:txBody>
          <a:bodyPr wrap="square" rtlCol="0">
            <a:spAutoFit/>
          </a:bodyPr>
          <a:lstStyle/>
          <a:p>
            <a:endParaRPr lang="en-US" dirty="0"/>
          </a:p>
        </p:txBody>
      </p:sp>
      <p:sp>
        <p:nvSpPr>
          <p:cNvPr id="65" name="Rectangle 2">
            <a:extLst>
              <a:ext uri="{FF2B5EF4-FFF2-40B4-BE49-F238E27FC236}">
                <a16:creationId xmlns:a16="http://schemas.microsoft.com/office/drawing/2014/main" id="{A16FFE2E-71D9-7C36-1019-99446432B2FF}"/>
              </a:ext>
            </a:extLst>
          </p:cNvPr>
          <p:cNvSpPr>
            <a:spLocks noChangeArrowheads="1"/>
          </p:cNvSpPr>
          <p:nvPr/>
        </p:nvSpPr>
        <p:spPr bwMode="auto">
          <a:xfrm>
            <a:off x="22906639" y="18321241"/>
            <a:ext cx="8321507"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Garamond" panose="02020404030301010803" pitchFamily="18" charset="0"/>
              </a:rPr>
              <a:t>August, D., &amp; Shanahan, T. (2006). </a:t>
            </a:r>
            <a:r>
              <a:rPr kumimoji="0" lang="en-US" altLang="en-US" sz="2000" b="0" i="1" u="none" strike="noStrike" cap="none" normalizeH="0" baseline="0" dirty="0">
                <a:ln>
                  <a:noFill/>
                </a:ln>
                <a:solidFill>
                  <a:srgbClr val="000000"/>
                </a:solidFill>
                <a:effectLst/>
                <a:latin typeface="Garamond" panose="02020404030301010803" pitchFamily="18" charset="0"/>
              </a:rPr>
              <a:t>Developing literacy in second-language learners: Report of the National Literacy Panel on Language-Minority Children and Youth</a:t>
            </a:r>
            <a:r>
              <a:rPr kumimoji="0" lang="en-US" altLang="en-US" sz="2000" b="0" i="0" u="none" strike="noStrike" cap="none" normalizeH="0" baseline="0" dirty="0">
                <a:ln>
                  <a:noFill/>
                </a:ln>
                <a:solidFill>
                  <a:srgbClr val="000000"/>
                </a:solidFill>
                <a:effectLst/>
                <a:latin typeface="Garamond" panose="02020404030301010803"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Garamond" panose="02020404030301010803" pitchFamily="18" charset="0"/>
              </a:rPr>
              <a:t>National Reading Panel.  (2000). *Teaching children to read: An evidence-based assessment of the scientific research literature on reading its implications for reading instruction*. National Institute of Child Health and Human Development.</a:t>
            </a:r>
            <a:endParaRPr kumimoji="0" lang="en-US" altLang="en-US" sz="2000" b="0" i="0" u="none" strike="noStrike" cap="none" normalizeH="0" baseline="0" dirty="0">
              <a:ln>
                <a:noFill/>
              </a:ln>
              <a:solidFill>
                <a:srgbClr val="0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3">
            <a:extLst>
              <a:ext uri="{FF2B5EF4-FFF2-40B4-BE49-F238E27FC236}">
                <a16:creationId xmlns:a16="http://schemas.microsoft.com/office/drawing/2014/main" id="{68296256-C895-FBB1-5D71-5151D6D4E91C}"/>
              </a:ext>
            </a:extLst>
          </p:cNvPr>
          <p:cNvSpPr>
            <a:spLocks noChangeArrowheads="1"/>
          </p:cNvSpPr>
          <p:nvPr/>
        </p:nvSpPr>
        <p:spPr bwMode="auto">
          <a:xfrm>
            <a:off x="0" y="-184666"/>
            <a:ext cx="2423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webkit-standard"/>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 symposium in progress" id="{9D84BAB6-5AD1-D44E-8B7E-0222B790C559}" vid="{3B0C91F3-F062-E84B-AF54-D05786C30D42}"/>
    </a:ext>
  </a:extLst>
</a:theme>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
  <TotalTime>193</TotalTime>
  <Words>827</Words>
  <Application>Microsoft Macintosh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-webkit-standard</vt: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Bailey Walters</cp:lastModifiedBy>
  <cp:revision>19</cp:revision>
  <cp:lastPrinted>2020-02-13T23:31:38Z</cp:lastPrinted>
  <dcterms:created xsi:type="dcterms:W3CDTF">2020-02-13T23:22:33Z</dcterms:created>
  <dcterms:modified xsi:type="dcterms:W3CDTF">2026-04-16T16:00:14Z</dcterms:modified>
</cp:coreProperties>
</file>