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a:srgbClr val="FFCC00"/>
    <a:srgbClr val="FFEDB3"/>
    <a:srgbClr val="FFF0C1"/>
    <a:srgbClr val="FFFFFF"/>
    <a:srgbClr val="CEB888"/>
    <a:srgbClr val="F3EDE1"/>
    <a:srgbClr val="E7D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48" autoAdjust="0"/>
    <p:restoredTop sz="96327"/>
  </p:normalViewPr>
  <p:slideViewPr>
    <p:cSldViewPr snapToObjects="1">
      <p:cViewPr>
        <p:scale>
          <a:sx n="80" d="100"/>
          <a:sy n="80" d="100"/>
        </p:scale>
        <p:origin x="-5694" y="-6636"/>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07354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80358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9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9076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3F32C-38B0-B548-A78F-520DC007E7DF}"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51499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3F32C-38B0-B548-A78F-520DC007E7DF}"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47606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3F32C-38B0-B548-A78F-520DC007E7DF}" type="datetimeFigureOut">
              <a:rPr lang="en-US" smtClean="0"/>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411803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3F32C-38B0-B548-A78F-520DC007E7DF}" type="datetimeFigureOut">
              <a:rPr lang="en-US" smtClean="0"/>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09757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3F32C-38B0-B548-A78F-520DC007E7DF}" type="datetimeFigureOut">
              <a:rPr lang="en-US" smtClean="0"/>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42735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15200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58123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9000">
              <a:srgbClr val="FFEDB3"/>
            </a:gs>
            <a:gs pos="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27A3F32C-38B0-B548-A78F-520DC007E7DF}" type="datetimeFigureOut">
              <a:rPr lang="en-US" smtClean="0"/>
              <a:t>2/27/2023</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42E1C02B-4381-A949-87F7-00D5CA5C0694}" type="slidenum">
              <a:rPr lang="en-US" smtClean="0"/>
              <a:t>‹#›</a:t>
            </a:fld>
            <a:endParaRPr lang="en-US"/>
          </a:p>
        </p:txBody>
      </p:sp>
    </p:spTree>
    <p:extLst>
      <p:ext uri="{BB962C8B-B14F-4D97-AF65-F5344CB8AC3E}">
        <p14:creationId xmlns:p14="http://schemas.microsoft.com/office/powerpoint/2010/main" val="199632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britannica.com/biography/John-J-Pershing" TargetMode="External"/><Relationship Id="rId13" Type="http://schemas.openxmlformats.org/officeDocument/2006/relationships/image" Target="../media/image5.png"/><Relationship Id="rId3" Type="http://schemas.openxmlformats.org/officeDocument/2006/relationships/hyperlink" Target="https://www.usafa.edu/app/uploads/Harmon05.pdf" TargetMode="External"/><Relationship Id="rId7" Type="http://schemas.openxmlformats.org/officeDocument/2006/relationships/hyperlink" Target="https://www.gutenberg.org/files/31914/31914-h/31914-h.htm" TargetMode="External"/><Relationship Id="rId12"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https://positivepsychology.com/emotional-intelligence-frameworks/" TargetMode="External"/><Relationship Id="rId11" Type="http://schemas.openxmlformats.org/officeDocument/2006/relationships/image" Target="../media/image3.png"/><Relationship Id="rId5" Type="http://schemas.openxmlformats.org/officeDocument/2006/relationships/hyperlink" Target="https://www.ccl.org/articles/leading-effectively-articles/characteristics-good-leader/" TargetMode="External"/><Relationship Id="rId15" Type="http://schemas.openxmlformats.org/officeDocument/2006/relationships/image" Target="../media/image7.svg"/><Relationship Id="rId10" Type="http://schemas.openxmlformats.org/officeDocument/2006/relationships/image" Target="../media/image2.png"/><Relationship Id="rId4" Type="http://schemas.openxmlformats.org/officeDocument/2006/relationships/hyperlink" Target="https://www.britannica.com/biography/John-J-Pershing#/media/1/452723/140248" TargetMode="External"/><Relationship Id="rId9" Type="http://schemas.openxmlformats.org/officeDocument/2006/relationships/hyperlink" Target="https://archive.nytimes.com/www.nytimes.com/learning/general/onthisday/bday/0913.html" TargetMode="Externa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EB888"/>
            </a:gs>
            <a:gs pos="46000">
              <a:srgbClr val="F2ECE0"/>
            </a:gs>
            <a:gs pos="29000">
              <a:srgbClr val="ECE4D2"/>
            </a:gs>
            <a:gs pos="15000">
              <a:srgbClr val="E7DCC4">
                <a:lumMod val="92000"/>
              </a:srgbClr>
            </a:gs>
            <a:gs pos="100000">
              <a:srgbClr val="FFFFFF"/>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513375-D92E-BA49-AA5F-7C736BBDC852}"/>
              </a:ext>
            </a:extLst>
          </p:cNvPr>
          <p:cNvPicPr>
            <a:picLocks noChangeAspect="1"/>
          </p:cNvPicPr>
          <p:nvPr/>
        </p:nvPicPr>
        <p:blipFill>
          <a:blip r:embed="rId2"/>
          <a:stretch>
            <a:fillRect/>
          </a:stretch>
        </p:blipFill>
        <p:spPr>
          <a:xfrm>
            <a:off x="712832" y="800362"/>
            <a:ext cx="2853327" cy="2853327"/>
          </a:xfrm>
          <a:prstGeom prst="rect">
            <a:avLst/>
          </a:prstGeom>
        </p:spPr>
      </p:pic>
      <p:sp>
        <p:nvSpPr>
          <p:cNvPr id="6" name="TextBox 5">
            <a:extLst>
              <a:ext uri="{FF2B5EF4-FFF2-40B4-BE49-F238E27FC236}">
                <a16:creationId xmlns:a16="http://schemas.microsoft.com/office/drawing/2014/main" id="{87B5B2F4-AC80-4B4A-83D0-F69ECAF1CBF9}"/>
              </a:ext>
            </a:extLst>
          </p:cNvPr>
          <p:cNvSpPr txBox="1"/>
          <p:nvPr/>
        </p:nvSpPr>
        <p:spPr>
          <a:xfrm>
            <a:off x="4376055" y="800362"/>
            <a:ext cx="24166286" cy="2862322"/>
          </a:xfrm>
          <a:prstGeom prst="rect">
            <a:avLst/>
          </a:prstGeom>
          <a:noFill/>
        </p:spPr>
        <p:txBody>
          <a:bodyPr wrap="square" rtlCol="0">
            <a:spAutoFit/>
          </a:bodyPr>
          <a:lstStyle/>
          <a:p>
            <a:pPr algn="ctr"/>
            <a:r>
              <a:rPr lang="en-US" sz="8000" b="1" dirty="0"/>
              <a:t>“Black Jack” – General of the Armies John J. Pershing</a:t>
            </a:r>
          </a:p>
          <a:p>
            <a:pPr algn="ctr"/>
            <a:r>
              <a:rPr lang="en-US" sz="5500" dirty="0"/>
              <a:t>Kevin Wisniewski</a:t>
            </a:r>
          </a:p>
          <a:p>
            <a:pPr algn="ctr"/>
            <a:r>
              <a:rPr lang="en-US" sz="4500" dirty="0"/>
              <a:t>Florida State University - Panama City</a:t>
            </a:r>
          </a:p>
        </p:txBody>
      </p:sp>
      <p:pic>
        <p:nvPicPr>
          <p:cNvPr id="8" name="Picture 7">
            <a:extLst>
              <a:ext uri="{FF2B5EF4-FFF2-40B4-BE49-F238E27FC236}">
                <a16:creationId xmlns:a16="http://schemas.microsoft.com/office/drawing/2014/main" id="{67BC0371-2978-204C-AFD4-DBA6205E3A56}"/>
              </a:ext>
            </a:extLst>
          </p:cNvPr>
          <p:cNvPicPr>
            <a:picLocks noChangeAspect="1"/>
          </p:cNvPicPr>
          <p:nvPr/>
        </p:nvPicPr>
        <p:blipFill>
          <a:blip r:embed="rId2"/>
          <a:stretch>
            <a:fillRect/>
          </a:stretch>
        </p:blipFill>
        <p:spPr>
          <a:xfrm>
            <a:off x="29352238" y="800363"/>
            <a:ext cx="2853327" cy="2853327"/>
          </a:xfrm>
          <a:prstGeom prst="rect">
            <a:avLst/>
          </a:prstGeom>
        </p:spPr>
      </p:pic>
      <p:cxnSp>
        <p:nvCxnSpPr>
          <p:cNvPr id="3" name="Straight Connector 2">
            <a:extLst>
              <a:ext uri="{FF2B5EF4-FFF2-40B4-BE49-F238E27FC236}">
                <a16:creationId xmlns:a16="http://schemas.microsoft.com/office/drawing/2014/main" id="{D0AF5D4E-5C2E-9047-88C1-238DBEC48E8B}"/>
              </a:ext>
            </a:extLst>
          </p:cNvPr>
          <p:cNvCxnSpPr/>
          <p:nvPr/>
        </p:nvCxnSpPr>
        <p:spPr>
          <a:xfrm>
            <a:off x="712831" y="4191000"/>
            <a:ext cx="31492733" cy="0"/>
          </a:xfrm>
          <a:prstGeom prst="line">
            <a:avLst/>
          </a:prstGeom>
          <a:ln w="76200">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379E53-11E7-1546-91C8-110BFEAE91CD}"/>
              </a:ext>
            </a:extLst>
          </p:cNvPr>
          <p:cNvCxnSpPr/>
          <p:nvPr/>
        </p:nvCxnSpPr>
        <p:spPr>
          <a:xfrm>
            <a:off x="712832" y="384973"/>
            <a:ext cx="31492733" cy="0"/>
          </a:xfrm>
          <a:prstGeom prst="line">
            <a:avLst/>
          </a:prstGeom>
          <a:ln w="76200">
            <a:solidFill>
              <a:srgbClr val="782F40"/>
            </a:solidFill>
          </a:ln>
        </p:spPr>
        <p:style>
          <a:lnRef idx="1">
            <a:schemeClr val="accent1"/>
          </a:lnRef>
          <a:fillRef idx="0">
            <a:schemeClr val="accent1"/>
          </a:fillRef>
          <a:effectRef idx="0">
            <a:schemeClr val="accent1"/>
          </a:effectRef>
          <a:fontRef idx="minor">
            <a:schemeClr val="tx1"/>
          </a:fontRef>
        </p:style>
      </p:cxnSp>
      <p:grpSp>
        <p:nvGrpSpPr>
          <p:cNvPr id="1045" name="Group 1044">
            <a:extLst>
              <a:ext uri="{FF2B5EF4-FFF2-40B4-BE49-F238E27FC236}">
                <a16:creationId xmlns:a16="http://schemas.microsoft.com/office/drawing/2014/main" id="{18997D9D-2C4D-E1DC-7EC7-9B7066E10944}"/>
              </a:ext>
            </a:extLst>
          </p:cNvPr>
          <p:cNvGrpSpPr/>
          <p:nvPr/>
        </p:nvGrpSpPr>
        <p:grpSpPr>
          <a:xfrm>
            <a:off x="10867828" y="12953731"/>
            <a:ext cx="5956962" cy="3287820"/>
            <a:chOff x="11062533" y="13928710"/>
            <a:chExt cx="5396667" cy="3440304"/>
          </a:xfrm>
        </p:grpSpPr>
        <p:sp>
          <p:nvSpPr>
            <p:cNvPr id="22" name="Rounded Rectangle 16">
              <a:extLst>
                <a:ext uri="{FF2B5EF4-FFF2-40B4-BE49-F238E27FC236}">
                  <a16:creationId xmlns:a16="http://schemas.microsoft.com/office/drawing/2014/main" id="{33707484-C3E1-47AE-80FD-41253F874AEF}"/>
                </a:ext>
              </a:extLst>
            </p:cNvPr>
            <p:cNvSpPr/>
            <p:nvPr/>
          </p:nvSpPr>
          <p:spPr>
            <a:xfrm>
              <a:off x="11079971" y="13928710"/>
              <a:ext cx="5379229" cy="3440304"/>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lgn="ctr">
                <a:lnSpc>
                  <a:spcPct val="150000"/>
                </a:lnSpc>
                <a:spcBef>
                  <a:spcPts val="0"/>
                </a:spcBef>
                <a:spcAft>
                  <a:spcPts val="800"/>
                </a:spcAft>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800"/>
                </a:spcAft>
              </a:pP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G</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eneral Pershing was a prolific leader who was highly adaptable to any situation, and able to influence subordinates, superiors, and our Allies alike.  He undoubtably achieved his potential, made significant impacts on the Army and United States foreign policy, which far outlived him, through new and innovative ways of thinking that were shaped and molded by his experiences throughout his storied career.  </a:t>
              </a:r>
            </a:p>
          </p:txBody>
        </p:sp>
        <p:sp>
          <p:nvSpPr>
            <p:cNvPr id="23" name="Rounded Rectangle 22">
              <a:extLst>
                <a:ext uri="{FF2B5EF4-FFF2-40B4-BE49-F238E27FC236}">
                  <a16:creationId xmlns:a16="http://schemas.microsoft.com/office/drawing/2014/main" id="{69C88FA8-0753-BD4D-A3D1-F108742E4DAC}"/>
                </a:ext>
              </a:extLst>
            </p:cNvPr>
            <p:cNvSpPr/>
            <p:nvPr/>
          </p:nvSpPr>
          <p:spPr>
            <a:xfrm>
              <a:off x="11062533" y="13944600"/>
              <a:ext cx="5388662" cy="728859"/>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Abstract</a:t>
              </a:r>
            </a:p>
          </p:txBody>
        </p:sp>
      </p:grpSp>
      <p:grpSp>
        <p:nvGrpSpPr>
          <p:cNvPr id="21" name="Group 20">
            <a:extLst>
              <a:ext uri="{FF2B5EF4-FFF2-40B4-BE49-F238E27FC236}">
                <a16:creationId xmlns:a16="http://schemas.microsoft.com/office/drawing/2014/main" id="{862DA5F5-4B84-0E42-70EA-38F1F9F8932D}"/>
              </a:ext>
            </a:extLst>
          </p:cNvPr>
          <p:cNvGrpSpPr/>
          <p:nvPr/>
        </p:nvGrpSpPr>
        <p:grpSpPr>
          <a:xfrm>
            <a:off x="439002" y="4618934"/>
            <a:ext cx="10124526" cy="10267524"/>
            <a:chOff x="-10699033" y="9127116"/>
            <a:chExt cx="10124526" cy="11553561"/>
          </a:xfrm>
        </p:grpSpPr>
        <p:sp>
          <p:nvSpPr>
            <p:cNvPr id="17" name="Rounded Rectangle 16">
              <a:extLst>
                <a:ext uri="{FF2B5EF4-FFF2-40B4-BE49-F238E27FC236}">
                  <a16:creationId xmlns:a16="http://schemas.microsoft.com/office/drawing/2014/main" id="{61739502-9E18-514A-A0EA-F79EF05B8A3C}"/>
                </a:ext>
              </a:extLst>
            </p:cNvPr>
            <p:cNvSpPr/>
            <p:nvPr/>
          </p:nvSpPr>
          <p:spPr>
            <a:xfrm>
              <a:off x="-10668000" y="9163371"/>
              <a:ext cx="10058400" cy="11517306"/>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dirty="0">
                <a:solidFill>
                  <a:schemeClr val="tx1"/>
                </a:solidFill>
                <a:latin typeface="Garamond" panose="02020404030301010803" pitchFamily="18" charset="0"/>
              </a:endParaRPr>
            </a:p>
            <a:p>
              <a:endParaRPr lang="en-US" sz="1400" dirty="0">
                <a:solidFill>
                  <a:schemeClr val="tx1"/>
                </a:solidFill>
                <a:latin typeface="Garamond" panose="02020404030301010803" pitchFamily="18" charset="0"/>
              </a:endParaRPr>
            </a:p>
            <a:p>
              <a:endParaRPr lang="en-US" sz="1400" dirty="0">
                <a:solidFill>
                  <a:schemeClr val="tx1"/>
                </a:solidFill>
                <a:latin typeface="Garamond" panose="02020404030301010803" pitchFamily="18" charset="0"/>
              </a:endParaRPr>
            </a:p>
            <a:p>
              <a:endParaRPr lang="en-US" sz="1400" dirty="0">
                <a:solidFill>
                  <a:schemeClr val="tx1"/>
                </a:solidFill>
                <a:latin typeface="Garamond" panose="02020404030301010803" pitchFamily="18" charset="0"/>
              </a:endParaRPr>
            </a:p>
            <a:p>
              <a:endParaRPr lang="en-US" sz="1400" dirty="0">
                <a:solidFill>
                  <a:schemeClr val="tx1"/>
                </a:solidFill>
                <a:latin typeface="Garamond" panose="02020404030301010803" pitchFamily="18" charset="0"/>
              </a:endParaRPr>
            </a:p>
            <a:p>
              <a:endParaRPr lang="en-US" sz="1400" dirty="0">
                <a:solidFill>
                  <a:schemeClr val="tx1"/>
                </a:solidFill>
                <a:latin typeface="Garamond" panose="02020404030301010803" pitchFamily="18" charset="0"/>
              </a:endParaRPr>
            </a:p>
            <a:p>
              <a:pPr marL="0" marR="0">
                <a:lnSpc>
                  <a:spcPct val="107000"/>
                </a:lnSpc>
                <a:spcBef>
                  <a:spcPts val="0"/>
                </a:spcBef>
                <a:spcAft>
                  <a:spcPts val="800"/>
                </a:spcAft>
                <a:tabLst>
                  <a:tab pos="457200" algn="l"/>
                </a:tabLst>
              </a:pPr>
              <a:endParaRPr lang="en-US" sz="1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Rounded Rectangle 23">
              <a:extLst>
                <a:ext uri="{FF2B5EF4-FFF2-40B4-BE49-F238E27FC236}">
                  <a16:creationId xmlns:a16="http://schemas.microsoft.com/office/drawing/2014/main" id="{D10AC6E5-F907-3742-BE0C-43E430D5D01F}"/>
                </a:ext>
              </a:extLst>
            </p:cNvPr>
            <p:cNvSpPr/>
            <p:nvPr/>
          </p:nvSpPr>
          <p:spPr>
            <a:xfrm>
              <a:off x="-10699033" y="9127116"/>
              <a:ext cx="10124526" cy="1173480"/>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Leadership Traits &amp; Behaviors</a:t>
              </a:r>
            </a:p>
          </p:txBody>
        </p:sp>
      </p:grpSp>
      <p:grpSp>
        <p:nvGrpSpPr>
          <p:cNvPr id="1047" name="Group 1046">
            <a:extLst>
              <a:ext uri="{FF2B5EF4-FFF2-40B4-BE49-F238E27FC236}">
                <a16:creationId xmlns:a16="http://schemas.microsoft.com/office/drawing/2014/main" id="{76E8DB66-E9B1-9890-0B92-D88921BF0DF1}"/>
              </a:ext>
            </a:extLst>
          </p:cNvPr>
          <p:cNvGrpSpPr/>
          <p:nvPr/>
        </p:nvGrpSpPr>
        <p:grpSpPr>
          <a:xfrm>
            <a:off x="27761455" y="15475921"/>
            <a:ext cx="4872145" cy="7748224"/>
            <a:chOff x="17062571" y="15906531"/>
            <a:chExt cx="4872145" cy="7748224"/>
          </a:xfrm>
        </p:grpSpPr>
        <p:grpSp>
          <p:nvGrpSpPr>
            <p:cNvPr id="1046" name="Group 1045">
              <a:extLst>
                <a:ext uri="{FF2B5EF4-FFF2-40B4-BE49-F238E27FC236}">
                  <a16:creationId xmlns:a16="http://schemas.microsoft.com/office/drawing/2014/main" id="{7BC99888-F480-101F-D0D5-A0095E70A4D9}"/>
                </a:ext>
              </a:extLst>
            </p:cNvPr>
            <p:cNvGrpSpPr/>
            <p:nvPr/>
          </p:nvGrpSpPr>
          <p:grpSpPr>
            <a:xfrm>
              <a:off x="17062571" y="15906531"/>
              <a:ext cx="4858921" cy="6039069"/>
              <a:chOff x="17062571" y="15906531"/>
              <a:chExt cx="4858921" cy="6039069"/>
            </a:xfrm>
          </p:grpSpPr>
          <p:sp>
            <p:nvSpPr>
              <p:cNvPr id="27" name="Rounded Rectangle 16">
                <a:extLst>
                  <a:ext uri="{FF2B5EF4-FFF2-40B4-BE49-F238E27FC236}">
                    <a16:creationId xmlns:a16="http://schemas.microsoft.com/office/drawing/2014/main" id="{848543F4-583E-4231-8422-AA6273D0853D}"/>
                  </a:ext>
                </a:extLst>
              </p:cNvPr>
              <p:cNvSpPr/>
              <p:nvPr/>
            </p:nvSpPr>
            <p:spPr>
              <a:xfrm>
                <a:off x="17062571" y="15926488"/>
                <a:ext cx="4858921" cy="6019112"/>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Daft, R. (2011). </a:t>
                </a:r>
                <a:r>
                  <a:rPr lang="en-US" sz="1800" i="1">
                    <a:effectLst/>
                    <a:latin typeface="Calibri" panose="020F0502020204030204" pitchFamily="34" charset="0"/>
                    <a:ea typeface="Calibri" panose="020F0502020204030204" pitchFamily="34" charset="0"/>
                    <a:cs typeface="Calibri" panose="020F0502020204030204" pitchFamily="34" charset="0"/>
                  </a:rPr>
                  <a:t>The Leadership Experience, Sixth Edition</a:t>
                </a:r>
                <a:r>
                  <a:rPr lang="en-US" sz="1800">
                    <a:effectLst/>
                    <a:latin typeface="Calibri" panose="020F0502020204030204" pitchFamily="34" charset="0"/>
                    <a:ea typeface="Calibri" panose="020F0502020204030204" pitchFamily="34"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ounded Rectangle 27">
                <a:extLst>
                  <a:ext uri="{FF2B5EF4-FFF2-40B4-BE49-F238E27FC236}">
                    <a16:creationId xmlns:a16="http://schemas.microsoft.com/office/drawing/2014/main" id="{4A869A2D-37A8-AB43-BB41-7A677DDBC28B}"/>
                  </a:ext>
                </a:extLst>
              </p:cNvPr>
              <p:cNvSpPr/>
              <p:nvPr/>
            </p:nvSpPr>
            <p:spPr>
              <a:xfrm>
                <a:off x="17075539" y="15906531"/>
                <a:ext cx="4832237" cy="765630"/>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References</a:t>
                </a:r>
              </a:p>
            </p:txBody>
          </p:sp>
        </p:grpSp>
        <p:sp>
          <p:nvSpPr>
            <p:cNvPr id="34" name="TextBox 33">
              <a:extLst>
                <a:ext uri="{FF2B5EF4-FFF2-40B4-BE49-F238E27FC236}">
                  <a16:creationId xmlns:a16="http://schemas.microsoft.com/office/drawing/2014/main" id="{147A8D4F-CFDC-4EFF-8212-DDFEAD87671E}"/>
                </a:ext>
              </a:extLst>
            </p:cNvPr>
            <p:cNvSpPr txBox="1"/>
            <p:nvPr/>
          </p:nvSpPr>
          <p:spPr>
            <a:xfrm>
              <a:off x="17123887" y="16778514"/>
              <a:ext cx="4810829" cy="6876241"/>
            </a:xfrm>
            <a:prstGeom prst="rect">
              <a:avLst/>
            </a:prstGeom>
            <a:noFill/>
          </p:spPr>
          <p:txBody>
            <a:bodyPr wrap="square">
              <a:sp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Travis, N. (2018). </a:t>
              </a:r>
              <a:r>
                <a:rPr lang="en-US" sz="1100" i="1" dirty="0">
                  <a:effectLst/>
                  <a:latin typeface="Calibri" panose="020F0502020204030204" pitchFamily="34" charset="0"/>
                  <a:ea typeface="Calibri" panose="020F0502020204030204" pitchFamily="34" charset="0"/>
                  <a:cs typeface="Calibri" panose="020F0502020204030204" pitchFamily="34" charset="0"/>
                </a:rPr>
                <a:t>The Challenge Culture</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PublicAffairs</a:t>
              </a:r>
              <a:r>
                <a:rPr lang="en-US" sz="1100" dirty="0">
                  <a:effectLst/>
                  <a:latin typeface="Calibri" panose="020F0502020204030204" pitchFamily="34" charset="0"/>
                  <a:ea typeface="Calibri" panose="020F0502020204030204" pitchFamily="34" charset="0"/>
                  <a:cs typeface="Calibri" panose="020F0502020204030204" pitchFamily="34" charset="0"/>
                </a:rPr>
                <a:t> (Hachette Book Group).</a:t>
              </a:r>
              <a:endParaRPr lang="en-US" sz="1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Daft, R. L. (2018). </a:t>
              </a:r>
              <a:r>
                <a:rPr lang="en-US" sz="1100" i="1" dirty="0">
                  <a:effectLst/>
                  <a:latin typeface="Calibri" panose="020F0502020204030204" pitchFamily="34" charset="0"/>
                  <a:ea typeface="Calibri" panose="020F0502020204030204" pitchFamily="34" charset="0"/>
                  <a:cs typeface="Calibri" panose="020F0502020204030204" pitchFamily="34" charset="0"/>
                </a:rPr>
                <a:t>The Leadership Experience</a:t>
              </a:r>
              <a:r>
                <a:rPr lang="en-US" sz="1100" dirty="0">
                  <a:effectLst/>
                  <a:latin typeface="Calibri" panose="020F0502020204030204" pitchFamily="34" charset="0"/>
                  <a:ea typeface="Calibri" panose="020F0502020204030204" pitchFamily="34" charset="0"/>
                  <a:cs typeface="Calibri" panose="020F0502020204030204" pitchFamily="34" charset="0"/>
                </a:rPr>
                <a:t>. (7th ed.).  Cengage Learning.</a:t>
              </a:r>
              <a:endParaRPr lang="en-US" sz="1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Henry, T. (2020).  </a:t>
              </a:r>
              <a:r>
                <a:rPr lang="en-US" sz="1100" i="1" dirty="0">
                  <a:effectLst/>
                  <a:latin typeface="Calibri" panose="020F0502020204030204" pitchFamily="34" charset="0"/>
                  <a:ea typeface="Calibri" panose="020F0502020204030204" pitchFamily="34" charset="0"/>
                  <a:cs typeface="Calibri" panose="020F0502020204030204" pitchFamily="34" charset="0"/>
                </a:rPr>
                <a:t>The Motivation Code</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Pruvio</a:t>
              </a:r>
              <a:r>
                <a:rPr lang="en-US" sz="1100" dirty="0">
                  <a:effectLst/>
                  <a:latin typeface="Calibri" panose="020F0502020204030204" pitchFamily="34" charset="0"/>
                  <a:ea typeface="Calibri" panose="020F0502020204030204" pitchFamily="34" charset="0"/>
                  <a:cs typeface="Calibri" panose="020F0502020204030204" pitchFamily="34" charset="0"/>
                </a:rPr>
                <a:t> Press.</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Vandiver, F.  (1963).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John J. Pershing and the Anatomy of Leadership</a:t>
              </a:r>
              <a:r>
                <a:rPr lang="en-US" sz="1100" dirty="0">
                  <a:effectLst/>
                  <a:latin typeface="Calibri" panose="020F0502020204030204" pitchFamily="34" charset="0"/>
                  <a:ea typeface="Calibri" panose="020F0502020204030204" pitchFamily="34" charset="0"/>
                  <a:cs typeface="Times New Roman" panose="02020603050405020304" pitchFamily="18" charset="0"/>
                </a:rPr>
                <a:t>.  USAFA Harmon Memorial Lecture #5.  </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3"/>
                </a:rPr>
                <a:t>https://www.usafa.edu/app/uploads/Harmon05.pdf</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Encyclopedia Britannica. (Jan 22, 2023). </a:t>
              </a:r>
              <a:r>
                <a:rPr lang="en-US" sz="1100" i="1" dirty="0">
                  <a:latin typeface="Calibri" panose="020F0502020204030204" pitchFamily="34" charset="0"/>
                  <a:ea typeface="Calibri" panose="020F0502020204030204" pitchFamily="34" charset="0"/>
                  <a:cs typeface="Times New Roman" panose="02020603050405020304" pitchFamily="18" charset="0"/>
                </a:rPr>
                <a:t>Pershing, John J.  </a:t>
              </a:r>
              <a:r>
                <a:rPr lang="en-US" sz="1100" dirty="0">
                  <a:latin typeface="Calibri" panose="020F0502020204030204" pitchFamily="34" charset="0"/>
                  <a:ea typeface="Calibri" panose="020F0502020204030204" pitchFamily="34" charset="0"/>
                  <a:cs typeface="Times New Roman" panose="02020603050405020304" pitchFamily="18" charset="0"/>
                </a:rPr>
                <a:t>Retrieved from </a:t>
              </a:r>
              <a:r>
                <a:rPr lang="en-US" sz="1100" dirty="0">
                  <a:latin typeface="Calibri" panose="020F0502020204030204" pitchFamily="34" charset="0"/>
                  <a:ea typeface="Calibri" panose="020F0502020204030204" pitchFamily="34" charset="0"/>
                  <a:cs typeface="Times New Roman" panose="02020603050405020304" pitchFamily="18" charset="0"/>
                  <a:hlinkClick r:id="rId4"/>
                </a:rPr>
                <a:t>https://www.britannica.com/biography/John-J-Pershing#/media/1/452723/140248</a:t>
              </a:r>
              <a:r>
                <a:rPr lang="en-US"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Center for Creative Leadership.  (Mar 4, 2023).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The 10 Characteristics of a Good Leader. Retrieved from  </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5"/>
                </a:rPr>
                <a:t>https://www.ccl.org/articles/leading-effectively-articles/characteristics-good-leader/</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Riopel</a:t>
              </a:r>
              <a:r>
                <a:rPr lang="en-US" sz="1100" dirty="0">
                  <a:effectLst/>
                  <a:latin typeface="Calibri" panose="020F0502020204030204" pitchFamily="34" charset="0"/>
                  <a:ea typeface="Calibri" panose="020F0502020204030204" pitchFamily="34" charset="0"/>
                  <a:cs typeface="Times New Roman" panose="02020603050405020304" pitchFamily="18" charset="0"/>
                </a:rPr>
                <a:t>, L.  (Mar 12, 2019).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Emotional Intelligence Frameworks, Charts, Diagrams &amp; Graphs</a:t>
              </a:r>
              <a:r>
                <a:rPr lang="en-US" sz="1100" dirty="0">
                  <a:effectLst/>
                  <a:latin typeface="Calibri" panose="020F0502020204030204" pitchFamily="34" charset="0"/>
                  <a:ea typeface="Calibri" panose="020F0502020204030204" pitchFamily="34" charset="0"/>
                  <a:cs typeface="Times New Roman" panose="02020603050405020304" pitchFamily="18" charset="0"/>
                </a:rPr>
                <a:t>.  Positivepsychology.com.  Retrieved from </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6"/>
                </a:rPr>
                <a:t>https://positivepsychology.com/emotional-intelligence-frameworks/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Tomlinson, E. (Apr 7, 2010).  THE STORY OF GENERAL PERSHING.  Gutenberg.org.  </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7"/>
                </a:rPr>
                <a:t>https://www.gutenberg.org/files/31914/31914-h/31914-h.htm</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The Editors of Encyclopedia Britannica. (Nov 23, 2022).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John. J. Pershing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Britannica.com.  </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8"/>
                </a:rPr>
                <a:t>https://www.britannica.com/biography/John-J-Pershing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New York Times.  (Jul 16, 1948).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Leadership, Personal Courage, Devotion to Troops Won for Pershing Affection of Nation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NYTimes.com.  </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9"/>
                </a:rPr>
                <a:t>https://archive.nytimes.com/www.nytimes.com/learning/general/onthisday/bday/0913.html</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0" name="TextBox 19">
            <a:extLst>
              <a:ext uri="{FF2B5EF4-FFF2-40B4-BE49-F238E27FC236}">
                <a16:creationId xmlns:a16="http://schemas.microsoft.com/office/drawing/2014/main" id="{352D0F0A-7F20-58C5-BCCF-2AF920E09FFD}"/>
              </a:ext>
            </a:extLst>
          </p:cNvPr>
          <p:cNvSpPr txBox="1"/>
          <p:nvPr/>
        </p:nvSpPr>
        <p:spPr>
          <a:xfrm>
            <a:off x="10996228" y="4571052"/>
            <a:ext cx="2475449" cy="2000548"/>
          </a:xfrm>
          <a:prstGeom prst="rect">
            <a:avLst/>
          </a:prstGeom>
          <a:solidFill>
            <a:schemeClr val="bg1">
              <a:lumMod val="85000"/>
            </a:schemeClr>
          </a:solidFill>
          <a:ln>
            <a:solidFill>
              <a:schemeClr val="tx1"/>
            </a:solidFill>
          </a:ln>
        </p:spPr>
        <p:txBody>
          <a:bodyPr wrap="square">
            <a:spAutoFit/>
          </a:bodyPr>
          <a:lstStyle/>
          <a:p>
            <a:pPr algn="ctr"/>
            <a:r>
              <a:rPr lang="en-US" sz="1600" i="1" dirty="0"/>
              <a:t>“Pershing's self-discipline, his sensitive humanity, honesty, his example of rising to every challenge, are hallmarks of a superb leader and are as inspiring in this time as in his own.” </a:t>
            </a:r>
          </a:p>
          <a:p>
            <a:pPr algn="ctr"/>
            <a:r>
              <a:rPr lang="en-US" sz="1100" dirty="0"/>
              <a:t>(Vandiver, 1963)</a:t>
            </a:r>
          </a:p>
        </p:txBody>
      </p:sp>
      <p:pic>
        <p:nvPicPr>
          <p:cNvPr id="39" name="Picture 38">
            <a:extLst>
              <a:ext uri="{FF2B5EF4-FFF2-40B4-BE49-F238E27FC236}">
                <a16:creationId xmlns:a16="http://schemas.microsoft.com/office/drawing/2014/main" id="{14420CC9-0268-D93E-F339-73EF07E9644B}"/>
              </a:ext>
            </a:extLst>
          </p:cNvPr>
          <p:cNvPicPr>
            <a:picLocks noChangeAspect="1"/>
          </p:cNvPicPr>
          <p:nvPr/>
        </p:nvPicPr>
        <p:blipFill>
          <a:blip r:embed="rId10"/>
          <a:stretch>
            <a:fillRect/>
          </a:stretch>
        </p:blipFill>
        <p:spPr>
          <a:xfrm>
            <a:off x="13931811" y="4469828"/>
            <a:ext cx="5427416" cy="8184605"/>
          </a:xfrm>
          <a:prstGeom prst="rect">
            <a:avLst/>
          </a:prstGeom>
          <a:ln w="57150">
            <a:solidFill>
              <a:srgbClr val="782F40"/>
            </a:solidFill>
          </a:ln>
        </p:spPr>
      </p:pic>
      <p:pic>
        <p:nvPicPr>
          <p:cNvPr id="42" name="Picture 41">
            <a:extLst>
              <a:ext uri="{FF2B5EF4-FFF2-40B4-BE49-F238E27FC236}">
                <a16:creationId xmlns:a16="http://schemas.microsoft.com/office/drawing/2014/main" id="{9A85DE95-D7D8-BA83-7692-5CF98F34B9A6}"/>
              </a:ext>
            </a:extLst>
          </p:cNvPr>
          <p:cNvPicPr>
            <a:picLocks noChangeAspect="1"/>
          </p:cNvPicPr>
          <p:nvPr/>
        </p:nvPicPr>
        <p:blipFill>
          <a:blip r:embed="rId11"/>
          <a:stretch>
            <a:fillRect/>
          </a:stretch>
        </p:blipFill>
        <p:spPr>
          <a:xfrm>
            <a:off x="5428668" y="7533143"/>
            <a:ext cx="4934532" cy="2799435"/>
          </a:xfrm>
          <a:prstGeom prst="rect">
            <a:avLst/>
          </a:prstGeom>
          <a:ln>
            <a:solidFill>
              <a:schemeClr val="tx1"/>
            </a:solidFill>
          </a:ln>
        </p:spPr>
      </p:pic>
      <p:sp>
        <p:nvSpPr>
          <p:cNvPr id="47" name="TextBox 46">
            <a:extLst>
              <a:ext uri="{FF2B5EF4-FFF2-40B4-BE49-F238E27FC236}">
                <a16:creationId xmlns:a16="http://schemas.microsoft.com/office/drawing/2014/main" id="{2AA5BC44-889C-8FF8-EDD4-F32CA62D3B36}"/>
              </a:ext>
            </a:extLst>
          </p:cNvPr>
          <p:cNvSpPr txBox="1"/>
          <p:nvPr/>
        </p:nvSpPr>
        <p:spPr>
          <a:xfrm>
            <a:off x="703725" y="13264277"/>
            <a:ext cx="9615292" cy="2585323"/>
          </a:xfrm>
          <a:prstGeom prst="rect">
            <a:avLst/>
          </a:prstGeom>
          <a:noFill/>
        </p:spPr>
        <p:txBody>
          <a:bodyPr wrap="square">
            <a:spAutoFit/>
          </a:bodyPr>
          <a:lstStyle/>
          <a:p>
            <a:r>
              <a:rPr lang="en-US" dirty="0"/>
              <a:t>	General Pershing served selflessly, with integrity, and constantly sought knowledge to grow and succeed.  He studied people, kept meticulous journals and notes and was able to learn from his interactions and experiences to evolve his leadership style.  He learned that the key to success was interdependence and relied heavily on his staff and commanders during World War I, to be triumphant. </a:t>
            </a:r>
          </a:p>
          <a:p>
            <a:endParaRPr lang="en-US" dirty="0"/>
          </a:p>
          <a:p>
            <a:endParaRPr lang="en-US" dirty="0"/>
          </a:p>
          <a:p>
            <a:endParaRPr lang="en-US" dirty="0"/>
          </a:p>
          <a:p>
            <a:endParaRPr lang="en-US" dirty="0"/>
          </a:p>
        </p:txBody>
      </p:sp>
      <p:sp>
        <p:nvSpPr>
          <p:cNvPr id="48" name="TextBox 47">
            <a:extLst>
              <a:ext uri="{FF2B5EF4-FFF2-40B4-BE49-F238E27FC236}">
                <a16:creationId xmlns:a16="http://schemas.microsoft.com/office/drawing/2014/main" id="{584B0662-B181-1772-FE44-E103989C3F71}"/>
              </a:ext>
            </a:extLst>
          </p:cNvPr>
          <p:cNvSpPr txBox="1"/>
          <p:nvPr/>
        </p:nvSpPr>
        <p:spPr>
          <a:xfrm>
            <a:off x="545190" y="5920263"/>
            <a:ext cx="9908302" cy="2031325"/>
          </a:xfrm>
          <a:prstGeom prst="rect">
            <a:avLst/>
          </a:prstGeom>
          <a:noFill/>
        </p:spPr>
        <p:txBody>
          <a:bodyPr wrap="square" rtlCol="0">
            <a:spAutoFit/>
          </a:bodyPr>
          <a:lstStyle/>
          <a:p>
            <a:pPr marL="0" marR="0" indent="45720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General Pershing was a prolific leader who was highly adaptable to any situation, and able to influence subordinates, superiors, and our Allies alike.  Known as a strict disciplinarian, General Pershing tackled every assignment with enthusiasm, however he did not allow his position or notoriety to influence his decisions or compromise his integrity.  It is said that the United States’ position as a world power was a direct result of General Pershing’s actions during World War I.  </a:t>
            </a:r>
          </a:p>
          <a:p>
            <a:pPr marL="0" marR="0" indent="457200">
              <a:spcBef>
                <a:spcPts val="0"/>
              </a:spcBef>
              <a:spcAft>
                <a:spcPts val="0"/>
              </a:spcAft>
            </a:pPr>
            <a:endParaRPr lang="en-US" i="1" dirty="0">
              <a:latin typeface="Calibri" panose="020F0502020204030204" pitchFamily="34" charset="0"/>
              <a:ea typeface="Calibri" panose="020F0502020204030204" pitchFamily="34" charset="0"/>
              <a:cs typeface="Times New Roman" panose="02020603050405020304" pitchFamily="18" charset="0"/>
            </a:endParaRPr>
          </a:p>
          <a:p>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9" name="TextBox 48">
            <a:extLst>
              <a:ext uri="{FF2B5EF4-FFF2-40B4-BE49-F238E27FC236}">
                <a16:creationId xmlns:a16="http://schemas.microsoft.com/office/drawing/2014/main" id="{B2516A04-553A-2027-3E88-6CD11202EC54}"/>
              </a:ext>
            </a:extLst>
          </p:cNvPr>
          <p:cNvSpPr txBox="1"/>
          <p:nvPr/>
        </p:nvSpPr>
        <p:spPr>
          <a:xfrm>
            <a:off x="551240" y="7533143"/>
            <a:ext cx="4776970" cy="3416320"/>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Despite criticism by some, over his strict discipline and demand for high standards, General Pershing embodied numerous leadership traits and behaviors that many of his subordinates emulated and instilled in the following generations of military officers.  General Pershing transformed the Army into a modern force and most of World War II’s greatest Generals, such as Patton, Marshall, and MacArthur were all influenced by General John Pershing’s leadership and continued his legacy.</a:t>
            </a:r>
          </a:p>
          <a:p>
            <a:endParaRPr lang="en-US" dirty="0"/>
          </a:p>
        </p:txBody>
      </p:sp>
      <p:sp>
        <p:nvSpPr>
          <p:cNvPr id="51" name="TextBox 50">
            <a:extLst>
              <a:ext uri="{FF2B5EF4-FFF2-40B4-BE49-F238E27FC236}">
                <a16:creationId xmlns:a16="http://schemas.microsoft.com/office/drawing/2014/main" id="{06A8B2AA-393E-D09C-8D2B-1D2F94C46F6A}"/>
              </a:ext>
            </a:extLst>
          </p:cNvPr>
          <p:cNvSpPr txBox="1"/>
          <p:nvPr/>
        </p:nvSpPr>
        <p:spPr>
          <a:xfrm>
            <a:off x="655465" y="10863900"/>
            <a:ext cx="4698146" cy="2308324"/>
          </a:xfrm>
          <a:prstGeom prst="rect">
            <a:avLst/>
          </a:prstGeom>
          <a:solidFill>
            <a:schemeClr val="bg1">
              <a:lumMod val="85000"/>
            </a:schemeClr>
          </a:solidFill>
          <a:ln>
            <a:solidFill>
              <a:schemeClr val="tx1"/>
            </a:solidFill>
          </a:ln>
        </p:spPr>
        <p:txBody>
          <a:bodyPr wrap="square">
            <a:spAutoFit/>
          </a:bodyPr>
          <a:lstStyle/>
          <a:p>
            <a:r>
              <a:rPr lang="en-US" sz="1600" i="1" dirty="0"/>
              <a:t>	“America's prominent position in world affairs today is largely the result of Pershing's activities in Europe. If he had less firmly insisted on an independent American Army, and American soldiers were divided among English and French forces, the power of the American government at the peace conference would have been negligible and the American nation would not likely be the world power it is today.” </a:t>
            </a:r>
            <a:r>
              <a:rPr lang="en-US" sz="1200" dirty="0"/>
              <a:t>(Patterson, 2023)</a:t>
            </a:r>
            <a:endParaRPr lang="en-US" sz="1600" dirty="0"/>
          </a:p>
        </p:txBody>
      </p:sp>
      <p:sp>
        <p:nvSpPr>
          <p:cNvPr id="53" name="TextBox 52">
            <a:extLst>
              <a:ext uri="{FF2B5EF4-FFF2-40B4-BE49-F238E27FC236}">
                <a16:creationId xmlns:a16="http://schemas.microsoft.com/office/drawing/2014/main" id="{910DFBE0-47DD-DC32-2BE8-BC8F0FDE7D67}"/>
              </a:ext>
            </a:extLst>
          </p:cNvPr>
          <p:cNvSpPr txBox="1"/>
          <p:nvPr/>
        </p:nvSpPr>
        <p:spPr>
          <a:xfrm>
            <a:off x="5600089" y="10628055"/>
            <a:ext cx="4698146" cy="2554545"/>
          </a:xfrm>
          <a:prstGeom prst="rect">
            <a:avLst/>
          </a:prstGeom>
          <a:solidFill>
            <a:schemeClr val="bg1">
              <a:lumMod val="85000"/>
            </a:schemeClr>
          </a:solidFill>
          <a:ln>
            <a:solidFill>
              <a:schemeClr val="tx1"/>
            </a:solidFill>
          </a:ln>
        </p:spPr>
        <p:txBody>
          <a:bodyPr wrap="square">
            <a:spAutoFit/>
          </a:bodyPr>
          <a:lstStyle/>
          <a:p>
            <a:r>
              <a:rPr lang="en-US" sz="1600" i="1" dirty="0"/>
              <a:t>	“I think he was a great man- great, if character, if devotion, if self-discipline and self-development are elements of greatness. Stonewall Jackson's personal motto was "You may be whatever you resolve to be," and it might have been Pershing's. He rose to every responsibility because he had the capacity to learn from experience and to practice what he learned. There seems no limit to his ability to grow- suffice it to say that he grew beyond the demands of colonialism to shape an army of democracy.”  </a:t>
            </a:r>
            <a:r>
              <a:rPr lang="en-US" sz="1200" dirty="0"/>
              <a:t>(Vandiver, 1963)</a:t>
            </a:r>
            <a:endParaRPr lang="en-US" dirty="0"/>
          </a:p>
        </p:txBody>
      </p:sp>
      <p:grpSp>
        <p:nvGrpSpPr>
          <p:cNvPr id="1067" name="Group 1066">
            <a:extLst>
              <a:ext uri="{FF2B5EF4-FFF2-40B4-BE49-F238E27FC236}">
                <a16:creationId xmlns:a16="http://schemas.microsoft.com/office/drawing/2014/main" id="{9415EA24-9192-1046-ACBC-12A1DE1A804D}"/>
              </a:ext>
            </a:extLst>
          </p:cNvPr>
          <p:cNvGrpSpPr/>
          <p:nvPr/>
        </p:nvGrpSpPr>
        <p:grpSpPr>
          <a:xfrm>
            <a:off x="10916694" y="16611600"/>
            <a:ext cx="5787144" cy="4963669"/>
            <a:chOff x="10916694" y="16691427"/>
            <a:chExt cx="5787144" cy="4963669"/>
          </a:xfrm>
        </p:grpSpPr>
        <p:sp>
          <p:nvSpPr>
            <p:cNvPr id="55" name="Rounded Rectangle 16">
              <a:extLst>
                <a:ext uri="{FF2B5EF4-FFF2-40B4-BE49-F238E27FC236}">
                  <a16:creationId xmlns:a16="http://schemas.microsoft.com/office/drawing/2014/main" id="{50C104E4-7336-7C61-337B-B75785E8151D}"/>
                </a:ext>
              </a:extLst>
            </p:cNvPr>
            <p:cNvSpPr/>
            <p:nvPr/>
          </p:nvSpPr>
          <p:spPr>
            <a:xfrm>
              <a:off x="10942709" y="16691427"/>
              <a:ext cx="5761129" cy="4963669"/>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lnSpc>
                  <a:spcPct val="150000"/>
                </a:lnSpc>
                <a:spcBef>
                  <a:spcPts val="0"/>
                </a:spcBef>
                <a:spcAft>
                  <a:spcPts val="800"/>
                </a:spcAft>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800"/>
                </a:spcAft>
              </a:pP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nick-name “Black Jack”.</a:t>
              </a:r>
            </a:p>
            <a:p>
              <a:pPr marL="0" marR="0">
                <a:spcBef>
                  <a:spcPts val="0"/>
                </a:spcBef>
                <a:spcAft>
                  <a:spcPts val="800"/>
                </a:spcAft>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(Daft, 2018).  The two most common leader blind spots are “being a jerk” and “being too nice”.  A “jerk” bullies, belittles, is confrontational, and aggressively attempts to exert control over others. </a:t>
              </a:r>
            </a:p>
            <a:p>
              <a:pPr marL="0" marR="0">
                <a:spcBef>
                  <a:spcPts val="0"/>
                </a:spcBef>
                <a:spcAft>
                  <a:spcPts val="800"/>
                </a:spcAf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As a cadet at West Point, Pershing was known for ruthlessly hazing underclassman.  Later as a Tactical Officer assigned to the USMA, Captain Pershing earned his nickname “Black Jack”.  Not necessarily because of a prior assignment with the 10th Cavalry, commanding an all-negro unit, but more for the harsh discipline and high standards he set for the Corps of Cadets.  During World War I the nick-name became one of endearment by his soldiers.</a:t>
              </a:r>
            </a:p>
            <a:p>
              <a:pPr marL="0" marR="0">
                <a:spcBef>
                  <a:spcPts val="0"/>
                </a:spcBef>
                <a:spcAft>
                  <a:spcPts val="800"/>
                </a:spcAf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6" name="Rounded Rectangle 22">
              <a:extLst>
                <a:ext uri="{FF2B5EF4-FFF2-40B4-BE49-F238E27FC236}">
                  <a16:creationId xmlns:a16="http://schemas.microsoft.com/office/drawing/2014/main" id="{5CF4438D-6690-CC66-3E6F-5A0A9365D500}"/>
                </a:ext>
              </a:extLst>
            </p:cNvPr>
            <p:cNvSpPr/>
            <p:nvPr/>
          </p:nvSpPr>
          <p:spPr>
            <a:xfrm>
              <a:off x="10916694" y="16691427"/>
              <a:ext cx="5751075" cy="779074"/>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Leader Blind Spots</a:t>
              </a:r>
            </a:p>
          </p:txBody>
        </p:sp>
      </p:grpSp>
      <p:sp>
        <p:nvSpPr>
          <p:cNvPr id="58" name="TextBox 57">
            <a:extLst>
              <a:ext uri="{FF2B5EF4-FFF2-40B4-BE49-F238E27FC236}">
                <a16:creationId xmlns:a16="http://schemas.microsoft.com/office/drawing/2014/main" id="{405503E5-DD2D-4CB9-6FD0-EB38876BF7A3}"/>
              </a:ext>
            </a:extLst>
          </p:cNvPr>
          <p:cNvSpPr txBox="1"/>
          <p:nvPr/>
        </p:nvSpPr>
        <p:spPr>
          <a:xfrm>
            <a:off x="10996228" y="6988465"/>
            <a:ext cx="2532350" cy="2492990"/>
          </a:xfrm>
          <a:prstGeom prst="rect">
            <a:avLst/>
          </a:prstGeom>
          <a:solidFill>
            <a:schemeClr val="bg1">
              <a:lumMod val="85000"/>
            </a:schemeClr>
          </a:solidFill>
          <a:ln>
            <a:solidFill>
              <a:schemeClr val="tx1"/>
            </a:solidFill>
          </a:ln>
        </p:spPr>
        <p:txBody>
          <a:bodyPr wrap="square">
            <a:spAutoFit/>
          </a:bodyPr>
          <a:lstStyle/>
          <a:p>
            <a:pPr algn="ctr"/>
            <a:r>
              <a:rPr lang="en-US" sz="1600" i="1" dirty="0"/>
              <a:t>"General Pershing is one of the finest men I ever met. Everybody in the army admires him greatly," declares a prominent American officer, and another adds, "I have never met a nobler man in my life than General Pershing."”  </a:t>
            </a:r>
          </a:p>
          <a:p>
            <a:pPr algn="ctr"/>
            <a:r>
              <a:rPr lang="en-US" sz="1100" dirty="0"/>
              <a:t>(Tomlinson, Apr 7, 2010).</a:t>
            </a:r>
          </a:p>
        </p:txBody>
      </p:sp>
      <p:sp>
        <p:nvSpPr>
          <p:cNvPr id="60" name="Rounded Rectangle 18">
            <a:extLst>
              <a:ext uri="{FF2B5EF4-FFF2-40B4-BE49-F238E27FC236}">
                <a16:creationId xmlns:a16="http://schemas.microsoft.com/office/drawing/2014/main" id="{7CD9F47D-1F69-B067-0AD4-6D946094D382}"/>
              </a:ext>
            </a:extLst>
          </p:cNvPr>
          <p:cNvSpPr/>
          <p:nvPr/>
        </p:nvSpPr>
        <p:spPr>
          <a:xfrm>
            <a:off x="23240999" y="4489523"/>
            <a:ext cx="9167133" cy="10592882"/>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600" dirty="0">
              <a:solidFill>
                <a:schemeClr val="tx1"/>
              </a:solidFill>
            </a:endParaRPr>
          </a:p>
          <a:p>
            <a:endParaRPr lang="en-US" sz="1400" dirty="0">
              <a:solidFill>
                <a:schemeClr val="tx1"/>
              </a:solidFill>
            </a:endParaRPr>
          </a:p>
        </p:txBody>
      </p:sp>
      <p:sp>
        <p:nvSpPr>
          <p:cNvPr id="61" name="Rounded Rectangle 24">
            <a:extLst>
              <a:ext uri="{FF2B5EF4-FFF2-40B4-BE49-F238E27FC236}">
                <a16:creationId xmlns:a16="http://schemas.microsoft.com/office/drawing/2014/main" id="{C535F7CD-A9BA-51D1-F9F8-4B6AD5F79780}"/>
              </a:ext>
            </a:extLst>
          </p:cNvPr>
          <p:cNvSpPr/>
          <p:nvPr/>
        </p:nvSpPr>
        <p:spPr>
          <a:xfrm>
            <a:off x="23220100" y="4427490"/>
            <a:ext cx="9213433" cy="1304514"/>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Emotional Intelligence</a:t>
            </a:r>
          </a:p>
        </p:txBody>
      </p:sp>
      <p:pic>
        <p:nvPicPr>
          <p:cNvPr id="63" name="Picture 62">
            <a:extLst>
              <a:ext uri="{FF2B5EF4-FFF2-40B4-BE49-F238E27FC236}">
                <a16:creationId xmlns:a16="http://schemas.microsoft.com/office/drawing/2014/main" id="{686FE951-CA51-314F-CEB1-C49FD6BB12A8}"/>
              </a:ext>
            </a:extLst>
          </p:cNvPr>
          <p:cNvPicPr>
            <a:picLocks noChangeAspect="1"/>
          </p:cNvPicPr>
          <p:nvPr/>
        </p:nvPicPr>
        <p:blipFill>
          <a:blip r:embed="rId12"/>
          <a:stretch>
            <a:fillRect/>
          </a:stretch>
        </p:blipFill>
        <p:spPr>
          <a:xfrm>
            <a:off x="23700681" y="5865251"/>
            <a:ext cx="3603501" cy="3030712"/>
          </a:xfrm>
          <a:prstGeom prst="rect">
            <a:avLst/>
          </a:prstGeom>
          <a:ln>
            <a:solidFill>
              <a:schemeClr val="tx1"/>
            </a:solidFill>
          </a:ln>
        </p:spPr>
      </p:pic>
      <p:pic>
        <p:nvPicPr>
          <p:cNvPr id="1024" name="Picture 1023" descr="Graphical user interface, text, application&#10;&#10;Description automatically generated">
            <a:extLst>
              <a:ext uri="{FF2B5EF4-FFF2-40B4-BE49-F238E27FC236}">
                <a16:creationId xmlns:a16="http://schemas.microsoft.com/office/drawing/2014/main" id="{DE455F16-C4FD-7889-0045-C735C26D76D7}"/>
              </a:ext>
            </a:extLst>
          </p:cNvPr>
          <p:cNvPicPr>
            <a:picLocks noChangeAspect="1"/>
          </p:cNvPicPr>
          <p:nvPr/>
        </p:nvPicPr>
        <p:blipFill rotWithShape="1">
          <a:blip r:embed="rId13"/>
          <a:srcRect l="34242" t="16835" r="36061" b="22424"/>
          <a:stretch/>
        </p:blipFill>
        <p:spPr>
          <a:xfrm>
            <a:off x="28420064" y="8843177"/>
            <a:ext cx="3785500" cy="4504535"/>
          </a:xfrm>
          <a:prstGeom prst="rect">
            <a:avLst/>
          </a:prstGeom>
          <a:ln>
            <a:solidFill>
              <a:schemeClr val="tx1"/>
            </a:solidFill>
          </a:ln>
        </p:spPr>
      </p:pic>
      <p:sp>
        <p:nvSpPr>
          <p:cNvPr id="1026" name="TextBox 1025">
            <a:extLst>
              <a:ext uri="{FF2B5EF4-FFF2-40B4-BE49-F238E27FC236}">
                <a16:creationId xmlns:a16="http://schemas.microsoft.com/office/drawing/2014/main" id="{E81C11FA-CCA2-0DB9-F253-5BAD075F1AFB}"/>
              </a:ext>
            </a:extLst>
          </p:cNvPr>
          <p:cNvSpPr txBox="1"/>
          <p:nvPr/>
        </p:nvSpPr>
        <p:spPr>
          <a:xfrm>
            <a:off x="23286927" y="8990886"/>
            <a:ext cx="5150581" cy="4801314"/>
          </a:xfrm>
          <a:prstGeom prst="rect">
            <a:avLst/>
          </a:prstGeom>
          <a:noFill/>
        </p:spPr>
        <p:txBody>
          <a:bodyPr wrap="square">
            <a:spAutoFit/>
          </a:bodyPr>
          <a:lstStyle/>
          <a:p>
            <a:r>
              <a:rPr lang="en-US" dirty="0"/>
              <a:t>	As his career progressed, General Pershing developed a very high emotional intelligence.  He was driven, detail oriented, kept meticulous notes and journals, organized, decisive, and highly self-aware.  He knew that to defeat his enemies, he must understand them.  Therefore, during the Moro uprising in the Philippines, Pershing learned the local language and studied the Koran.  He was so well respected by the Moro chiefs that they honored him by making him a member of the tribe and a Datto (chief).  Pershing knew the value of good morale among the troops and that genuine care and concern would do much to boost it.  Whenever he could he visited wounded soldiers, sent personal notes for heroic efforts, and was known to listen to subordinates who had innovative ideas or just routine complaints. </a:t>
            </a:r>
          </a:p>
        </p:txBody>
      </p:sp>
      <p:sp>
        <p:nvSpPr>
          <p:cNvPr id="1029" name="TextBox 1028">
            <a:extLst>
              <a:ext uri="{FF2B5EF4-FFF2-40B4-BE49-F238E27FC236}">
                <a16:creationId xmlns:a16="http://schemas.microsoft.com/office/drawing/2014/main" id="{E0BD144C-A123-561F-1B59-6E8EF348BBDA}"/>
              </a:ext>
            </a:extLst>
          </p:cNvPr>
          <p:cNvSpPr txBox="1"/>
          <p:nvPr/>
        </p:nvSpPr>
        <p:spPr>
          <a:xfrm>
            <a:off x="28126911" y="5844381"/>
            <a:ext cx="4067279" cy="2585323"/>
          </a:xfrm>
          <a:prstGeom prst="rect">
            <a:avLst/>
          </a:prstGeom>
          <a:solidFill>
            <a:schemeClr val="bg1">
              <a:lumMod val="85000"/>
            </a:schemeClr>
          </a:solidFill>
          <a:ln>
            <a:solidFill>
              <a:schemeClr val="tx1"/>
            </a:solidFill>
          </a:ln>
        </p:spPr>
        <p:txBody>
          <a:bodyPr wrap="square">
            <a:spAutoFit/>
          </a:bodyPr>
          <a:lstStyle/>
          <a:p>
            <a:r>
              <a:rPr lang="en-US" i="1" dirty="0"/>
              <a:t>"Your country is proud of you, and I am more than proud to command such men as you. You have fought splendidly.“</a:t>
            </a:r>
          </a:p>
          <a:p>
            <a:endParaRPr lang="en-US" i="1" dirty="0"/>
          </a:p>
          <a:p>
            <a:r>
              <a:rPr lang="en-US" i="1" dirty="0"/>
              <a:t>“A direct report states that "faces are brighter, eyes have a new expression whenever, which is as often as the crush of his duties permits—he visits a hospital.“”    			</a:t>
            </a:r>
            <a:r>
              <a:rPr lang="en-US" sz="1100" dirty="0"/>
              <a:t>(Tomlinson, Apr 7, 2010)</a:t>
            </a:r>
            <a:endParaRPr lang="en-US" dirty="0"/>
          </a:p>
        </p:txBody>
      </p:sp>
      <p:sp>
        <p:nvSpPr>
          <p:cNvPr id="1031" name="TextBox 1030">
            <a:extLst>
              <a:ext uri="{FF2B5EF4-FFF2-40B4-BE49-F238E27FC236}">
                <a16:creationId xmlns:a16="http://schemas.microsoft.com/office/drawing/2014/main" id="{554CFB3A-B8F3-8261-7610-820B3B722EDB}"/>
              </a:ext>
            </a:extLst>
          </p:cNvPr>
          <p:cNvSpPr txBox="1"/>
          <p:nvPr/>
        </p:nvSpPr>
        <p:spPr>
          <a:xfrm>
            <a:off x="19880786" y="4540256"/>
            <a:ext cx="3094519" cy="4216539"/>
          </a:xfrm>
          <a:prstGeom prst="rect">
            <a:avLst/>
          </a:prstGeom>
          <a:solidFill>
            <a:schemeClr val="bg1">
              <a:lumMod val="85000"/>
            </a:schemeClr>
          </a:solidFill>
          <a:ln>
            <a:solidFill>
              <a:schemeClr val="tx1"/>
            </a:solidFill>
          </a:ln>
        </p:spPr>
        <p:txBody>
          <a:bodyPr wrap="square" rtlCol="0">
            <a:spAutoFit/>
          </a:bodyPr>
          <a:lstStyle/>
          <a:p>
            <a:pPr algn="ctr"/>
            <a:r>
              <a:rPr lang="en-US" sz="1600" i="1" dirty="0"/>
              <a:t>“Without question, the honor which most deeply touches the General is the confidence and affection of the men he commands. This is more and deeper than mere popularity.” </a:t>
            </a:r>
          </a:p>
          <a:p>
            <a:pPr algn="ctr"/>
            <a:r>
              <a:rPr lang="en-US" sz="1600" i="1" dirty="0"/>
              <a:t>“But the deep regard, the confidence and pride which the American forces universally manifest for their leader are based primarily, not upon their impulses or impressions, but upon their belief in the qualities he has quietly manifested, the record he has made, and the power of his own personality.”  </a:t>
            </a:r>
          </a:p>
          <a:p>
            <a:pPr algn="ctr"/>
            <a:r>
              <a:rPr lang="en-US" sz="1100" dirty="0"/>
              <a:t>(Tomlinson, Apr 7, 2010). </a:t>
            </a:r>
          </a:p>
        </p:txBody>
      </p:sp>
      <p:sp>
        <p:nvSpPr>
          <p:cNvPr id="1036" name="TextBox 1035">
            <a:extLst>
              <a:ext uri="{FF2B5EF4-FFF2-40B4-BE49-F238E27FC236}">
                <a16:creationId xmlns:a16="http://schemas.microsoft.com/office/drawing/2014/main" id="{AA3AF353-36D8-4BF2-95AF-DA51D64AFA18}"/>
              </a:ext>
            </a:extLst>
          </p:cNvPr>
          <p:cNvSpPr txBox="1"/>
          <p:nvPr/>
        </p:nvSpPr>
        <p:spPr>
          <a:xfrm>
            <a:off x="23461355" y="13792200"/>
            <a:ext cx="8744210" cy="1138773"/>
          </a:xfrm>
          <a:prstGeom prst="rect">
            <a:avLst/>
          </a:prstGeom>
          <a:solidFill>
            <a:schemeClr val="bg1">
              <a:lumMod val="85000"/>
            </a:schemeClr>
          </a:solidFill>
          <a:ln>
            <a:solidFill>
              <a:schemeClr val="tx1"/>
            </a:solidFill>
          </a:ln>
        </p:spPr>
        <p:txBody>
          <a:bodyPr wrap="square">
            <a:spAutoFit/>
          </a:bodyPr>
          <a:lstStyle/>
          <a:p>
            <a:r>
              <a:rPr lang="en-US" i="1" dirty="0"/>
              <a:t>“The difference between an acceptable leader and an exceptional leader often lies with emotional intelligence. Emotionally intelligent leaders are self-aware, excellent communicators and can adapt their </a:t>
            </a:r>
            <a:r>
              <a:rPr lang="en-US" i="1" dirty="0" err="1"/>
              <a:t>behaviour</a:t>
            </a:r>
            <a:r>
              <a:rPr lang="en-US" i="1" dirty="0"/>
              <a:t> to suit a variety of situations.”  </a:t>
            </a:r>
            <a:r>
              <a:rPr lang="en-US" sz="1200" dirty="0"/>
              <a:t>(Thomas, Dec 1, 2022). </a:t>
            </a:r>
            <a:endParaRPr lang="en-US" dirty="0"/>
          </a:p>
        </p:txBody>
      </p:sp>
      <p:grpSp>
        <p:nvGrpSpPr>
          <p:cNvPr id="1049" name="Group 1048">
            <a:extLst>
              <a:ext uri="{FF2B5EF4-FFF2-40B4-BE49-F238E27FC236}">
                <a16:creationId xmlns:a16="http://schemas.microsoft.com/office/drawing/2014/main" id="{1BE4FA85-317A-4A7A-D4C9-919A5575BC05}"/>
              </a:ext>
            </a:extLst>
          </p:cNvPr>
          <p:cNvGrpSpPr/>
          <p:nvPr/>
        </p:nvGrpSpPr>
        <p:grpSpPr>
          <a:xfrm>
            <a:off x="17065903" y="15610723"/>
            <a:ext cx="10121645" cy="6019109"/>
            <a:chOff x="16670679" y="14833822"/>
            <a:chExt cx="10121645" cy="6019109"/>
          </a:xfrm>
        </p:grpSpPr>
        <p:grpSp>
          <p:nvGrpSpPr>
            <p:cNvPr id="1032" name="Group 1031">
              <a:extLst>
                <a:ext uri="{FF2B5EF4-FFF2-40B4-BE49-F238E27FC236}">
                  <a16:creationId xmlns:a16="http://schemas.microsoft.com/office/drawing/2014/main" id="{B605D39F-46F4-A905-BC72-2ADE12550475}"/>
                </a:ext>
              </a:extLst>
            </p:cNvPr>
            <p:cNvGrpSpPr/>
            <p:nvPr/>
          </p:nvGrpSpPr>
          <p:grpSpPr>
            <a:xfrm>
              <a:off x="16670679" y="14833822"/>
              <a:ext cx="10061102" cy="6019109"/>
              <a:chOff x="11651469" y="14543616"/>
              <a:chExt cx="11237910" cy="4433253"/>
            </a:xfrm>
          </p:grpSpPr>
          <p:sp>
            <p:nvSpPr>
              <p:cNvPr id="1033" name="Rounded Rectangle 16">
                <a:extLst>
                  <a:ext uri="{FF2B5EF4-FFF2-40B4-BE49-F238E27FC236}">
                    <a16:creationId xmlns:a16="http://schemas.microsoft.com/office/drawing/2014/main" id="{064F1710-7BDE-8BA5-CC70-10CD3E40D4BB}"/>
                  </a:ext>
                </a:extLst>
              </p:cNvPr>
              <p:cNvSpPr/>
              <p:nvPr/>
            </p:nvSpPr>
            <p:spPr>
              <a:xfrm>
                <a:off x="11658600" y="14543616"/>
                <a:ext cx="11230779" cy="4433253"/>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0" marR="0" algn="ctr">
                  <a:lnSpc>
                    <a:spcPct val="150000"/>
                  </a:lnSpc>
                  <a:spcBef>
                    <a:spcPts val="0"/>
                  </a:spcBef>
                  <a:spcAft>
                    <a:spcPts val="800"/>
                  </a:spcAft>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800"/>
                  </a:spcAft>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(Daft, 2018).  </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Ethical leaders are selfless, self-aware, and set an ethical tone.  General Pershing set an ethical climate and his behaviors contributed to that climate.  He possessed each of the traits listed below:  </a:t>
                </a:r>
              </a:p>
              <a:p>
                <a:pPr lvl="1">
                  <a:spcAft>
                    <a:spcPts val="800"/>
                  </a:spcAf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Concern for the greater good</a:t>
                </a:r>
              </a:p>
              <a:p>
                <a:pPr lvl="1">
                  <a:spcAft>
                    <a:spcPts val="800"/>
                  </a:spcAf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Honesty</a:t>
                </a:r>
              </a:p>
              <a:p>
                <a:pPr lvl="1">
                  <a:spcAft>
                    <a:spcPts val="800"/>
                  </a:spcAf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Committed</a:t>
                </a:r>
              </a:p>
              <a:p>
                <a:pPr lvl="1">
                  <a:spcAft>
                    <a:spcPts val="800"/>
                  </a:spcAf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Responsibility</a:t>
                </a:r>
              </a:p>
              <a:p>
                <a:pPr marL="0" marR="0">
                  <a:spcBef>
                    <a:spcPts val="0"/>
                  </a:spcBef>
                  <a:spcAft>
                    <a:spcPts val="800"/>
                  </a:spcAft>
                </a:pP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4" name="Rounded Rectangle 22">
                <a:extLst>
                  <a:ext uri="{FF2B5EF4-FFF2-40B4-BE49-F238E27FC236}">
                    <a16:creationId xmlns:a16="http://schemas.microsoft.com/office/drawing/2014/main" id="{04FA6659-A53C-1FD2-FA6E-5BAE7A63BDBF}"/>
                  </a:ext>
                </a:extLst>
              </p:cNvPr>
              <p:cNvSpPr/>
              <p:nvPr/>
            </p:nvSpPr>
            <p:spPr>
              <a:xfrm>
                <a:off x="11651469" y="14543616"/>
                <a:ext cx="11230780" cy="510079"/>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Ethical Climate</a:t>
                </a:r>
              </a:p>
            </p:txBody>
          </p:sp>
        </p:grpSp>
        <p:sp>
          <p:nvSpPr>
            <p:cNvPr id="1038" name="TextBox 1037">
              <a:extLst>
                <a:ext uri="{FF2B5EF4-FFF2-40B4-BE49-F238E27FC236}">
                  <a16:creationId xmlns:a16="http://schemas.microsoft.com/office/drawing/2014/main" id="{48CD3A9C-D1B0-8BBB-CB14-675F9225165E}"/>
                </a:ext>
              </a:extLst>
            </p:cNvPr>
            <p:cNvSpPr txBox="1"/>
            <p:nvPr/>
          </p:nvSpPr>
          <p:spPr>
            <a:xfrm>
              <a:off x="20984979" y="16404255"/>
              <a:ext cx="4419600" cy="1508105"/>
            </a:xfrm>
            <a:prstGeom prst="rect">
              <a:avLst/>
            </a:prstGeom>
            <a:noFill/>
          </p:spPr>
          <p:txBody>
            <a:bodyPr wrap="square">
              <a:spAutoFit/>
            </a:bodyPr>
            <a:lstStyle/>
            <a:p>
              <a:pPr>
                <a:spcAft>
                  <a:spcPts val="800"/>
                </a:spcAft>
              </a:pPr>
              <a:r>
                <a:rPr lang="en-US" dirty="0"/>
                <a:t>•	Respectfulness</a:t>
              </a:r>
            </a:p>
            <a:p>
              <a:pPr>
                <a:spcAft>
                  <a:spcPts val="800"/>
                </a:spcAft>
              </a:pPr>
              <a:r>
                <a:rPr lang="en-US" dirty="0"/>
                <a:t>•	Encourages and develops others</a:t>
              </a:r>
            </a:p>
            <a:p>
              <a:pPr>
                <a:spcAft>
                  <a:spcPts val="800"/>
                </a:spcAft>
              </a:pPr>
              <a:r>
                <a:rPr lang="en-US" dirty="0"/>
                <a:t>•	Service oriented</a:t>
              </a:r>
            </a:p>
            <a:p>
              <a:pPr>
                <a:spcAft>
                  <a:spcPts val="800"/>
                </a:spcAft>
              </a:pPr>
              <a:r>
                <a:rPr lang="en-US" dirty="0"/>
                <a:t>•	Courage</a:t>
              </a:r>
            </a:p>
          </p:txBody>
        </p:sp>
        <p:sp>
          <p:nvSpPr>
            <p:cNvPr id="1039" name="TextBox 1038">
              <a:extLst>
                <a:ext uri="{FF2B5EF4-FFF2-40B4-BE49-F238E27FC236}">
                  <a16:creationId xmlns:a16="http://schemas.microsoft.com/office/drawing/2014/main" id="{E8818C33-1DA8-99B2-4285-6D800495247C}"/>
                </a:ext>
              </a:extLst>
            </p:cNvPr>
            <p:cNvSpPr txBox="1"/>
            <p:nvPr/>
          </p:nvSpPr>
          <p:spPr>
            <a:xfrm>
              <a:off x="16814773" y="17883411"/>
              <a:ext cx="9977551" cy="2862322"/>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Throughout his career General Pershing displayed the hallmarks of a truly ethical leader.  From his time as a teacher prior to attending the United States Military Academy, through his cadet years, his time in the Philippines, as commander of the AEF, and later as Chief of Staff of the Army, Pershing selflessly served his country, motivated and encouraged his troops, and expected nothing less than he was willing to give from them.  During World War I, General Pershing was given the almost inconceivable task of building a battle-ready army from scratch.  He knew success depended on molding an inexperienced band of citizen soldiers into the finest fighting force the world had ever seen.  To do so required strength of character and moral courage.  He lived his life by the cadet motto of “Duty”, “Honor”, Country” and expected the soldiers in the AEF to model these behaviors to instill discipline, a sense of self worth in the individual, and to motivate each soldier to achieve their own success.</a:t>
              </a:r>
              <a:endParaRPr lang="en-US" dirty="0"/>
            </a:p>
          </p:txBody>
        </p:sp>
      </p:grpSp>
      <p:sp>
        <p:nvSpPr>
          <p:cNvPr id="1041" name="Rounded Rectangle 16">
            <a:extLst>
              <a:ext uri="{FF2B5EF4-FFF2-40B4-BE49-F238E27FC236}">
                <a16:creationId xmlns:a16="http://schemas.microsoft.com/office/drawing/2014/main" id="{C4782916-608A-37AC-5ABA-CFE1E104A979}"/>
              </a:ext>
            </a:extLst>
          </p:cNvPr>
          <p:cNvSpPr/>
          <p:nvPr/>
        </p:nvSpPr>
        <p:spPr>
          <a:xfrm>
            <a:off x="574384" y="15688643"/>
            <a:ext cx="10073391" cy="5799755"/>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lnSpc>
                <a:spcPct val="150000"/>
              </a:lnSpc>
              <a:spcBef>
                <a:spcPts val="0"/>
              </a:spcBef>
              <a:spcAft>
                <a:spcPts val="800"/>
              </a:spcAft>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800"/>
              </a:spcAft>
            </a:pP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(Daft, 2018).  Courage comes in many forms - moral courage or the willingness to do the right thing and follow your own codes of ethics; the courage to take risks when necessary to accomplish the goal or to do the right thing; the courage to take responsibility or stand behind your decisions and actions; the courage to push beyond our comfort zone in order to learn new skills in order to achieve the mission; the courage to oppose unethical conduct which could compromise your integrity or the integrity of the organization; the courage to fight for your beliefs; and the courage to speak out when required.</a:t>
            </a:r>
          </a:p>
          <a:p>
            <a:pPr marL="0" marR="0">
              <a:spcBef>
                <a:spcPts val="0"/>
              </a:spcBef>
              <a:spcAft>
                <a:spcPts val="800"/>
              </a:spcAft>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Throughout his life, General Pershing demonstrated the various tenants of courage as stated above.  During the Moro Uprising, General Pershing studied the Koran and learned local dialects to learn as much as he could about his enemy, displaying the courage to push beyond his comfort zone.  During World War I as the commander of the AEF, General Pershing refused to relinquish United States units to Allied commanders, as he believed that Americans fighting as whole units would be more demoralizing to the Germans, thus displaying the courage to fight for his beliefs and his soldiers, to the chagrin of the Allied commanders. </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42" name="Rounded Rectangle 22">
            <a:extLst>
              <a:ext uri="{FF2B5EF4-FFF2-40B4-BE49-F238E27FC236}">
                <a16:creationId xmlns:a16="http://schemas.microsoft.com/office/drawing/2014/main" id="{8985D1DF-B4A4-3BAB-3831-514B1257E051}"/>
              </a:ext>
            </a:extLst>
          </p:cNvPr>
          <p:cNvSpPr/>
          <p:nvPr/>
        </p:nvSpPr>
        <p:spPr>
          <a:xfrm>
            <a:off x="576943" y="15697200"/>
            <a:ext cx="10091057" cy="861221"/>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Courage</a:t>
            </a:r>
          </a:p>
        </p:txBody>
      </p:sp>
      <p:sp>
        <p:nvSpPr>
          <p:cNvPr id="1043" name="TextBox 1042">
            <a:extLst>
              <a:ext uri="{FF2B5EF4-FFF2-40B4-BE49-F238E27FC236}">
                <a16:creationId xmlns:a16="http://schemas.microsoft.com/office/drawing/2014/main" id="{5F37A7B6-4B9B-C81E-42C9-D1A44B8EC2D4}"/>
              </a:ext>
            </a:extLst>
          </p:cNvPr>
          <p:cNvSpPr txBox="1"/>
          <p:nvPr/>
        </p:nvSpPr>
        <p:spPr>
          <a:xfrm>
            <a:off x="857390" y="16738937"/>
            <a:ext cx="9485397" cy="646331"/>
          </a:xfrm>
          <a:prstGeom prst="rect">
            <a:avLst/>
          </a:prstGeom>
          <a:solidFill>
            <a:schemeClr val="bg1">
              <a:lumMod val="85000"/>
            </a:schemeClr>
          </a:solidFill>
          <a:ln>
            <a:solidFill>
              <a:schemeClr val="tx1"/>
            </a:solidFill>
          </a:ln>
        </p:spPr>
        <p:txBody>
          <a:bodyPr wrap="square" rtlCol="0">
            <a:spAutoFit/>
          </a:bodyPr>
          <a:lstStyle/>
          <a:p>
            <a:r>
              <a:rPr lang="en-US" i="1" dirty="0"/>
              <a:t>“Courage is the mental and moral strength to engage in, persevere through, and withstand danger, difficulty, or fear.”  </a:t>
            </a:r>
            <a:r>
              <a:rPr lang="en-US" sz="1200" dirty="0"/>
              <a:t>(Daft, 2018, p. 181). </a:t>
            </a:r>
            <a:endParaRPr lang="en-US" dirty="0"/>
          </a:p>
        </p:txBody>
      </p:sp>
      <p:sp>
        <p:nvSpPr>
          <p:cNvPr id="1051" name="TextBox 1050">
            <a:extLst>
              <a:ext uri="{FF2B5EF4-FFF2-40B4-BE49-F238E27FC236}">
                <a16:creationId xmlns:a16="http://schemas.microsoft.com/office/drawing/2014/main" id="{17212B5E-0FE2-475E-D266-56A44415E344}"/>
              </a:ext>
            </a:extLst>
          </p:cNvPr>
          <p:cNvSpPr txBox="1"/>
          <p:nvPr/>
        </p:nvSpPr>
        <p:spPr>
          <a:xfrm>
            <a:off x="11038616" y="9921658"/>
            <a:ext cx="2561733" cy="2723823"/>
          </a:xfrm>
          <a:prstGeom prst="rect">
            <a:avLst/>
          </a:prstGeom>
          <a:solidFill>
            <a:schemeClr val="bg1">
              <a:lumMod val="85000"/>
            </a:schemeClr>
          </a:solidFill>
          <a:ln>
            <a:solidFill>
              <a:schemeClr val="tx1"/>
            </a:solidFill>
          </a:ln>
        </p:spPr>
        <p:txBody>
          <a:bodyPr wrap="square" rtlCol="0">
            <a:spAutoFit/>
          </a:bodyPr>
          <a:lstStyle/>
          <a:p>
            <a:pPr algn="ctr"/>
            <a:r>
              <a:rPr lang="en-US" sz="1600" i="1" dirty="0">
                <a:effectLst/>
                <a:latin typeface="Calibri" panose="020F0502020204030204" pitchFamily="34" charset="0"/>
                <a:ea typeface="Calibri" panose="020F0502020204030204" pitchFamily="34" charset="0"/>
                <a:cs typeface="Times New Roman" panose="02020603050405020304" pitchFamily="18" charset="0"/>
              </a:rPr>
              <a:t>“An intimate friend of his boyhood writes: "John was and still is intensely human and that is why we all love him. His old playmates and friends are proud of his success as a soldier, but they love him because of his high standard of principles and unswerving integrity.”  </a:t>
            </a:r>
            <a:r>
              <a:rPr lang="en-US" sz="1100" dirty="0"/>
              <a:t>(Tomlinson, Apr 7, 2010).</a:t>
            </a:r>
            <a:endParaRPr lang="en-US" sz="1600" dirty="0"/>
          </a:p>
        </p:txBody>
      </p:sp>
      <p:sp>
        <p:nvSpPr>
          <p:cNvPr id="1052" name="TextBox 1051">
            <a:extLst>
              <a:ext uri="{FF2B5EF4-FFF2-40B4-BE49-F238E27FC236}">
                <a16:creationId xmlns:a16="http://schemas.microsoft.com/office/drawing/2014/main" id="{C051CCBC-DC9C-B0C5-B42E-2C3B6993301C}"/>
              </a:ext>
            </a:extLst>
          </p:cNvPr>
          <p:cNvSpPr txBox="1"/>
          <p:nvPr/>
        </p:nvSpPr>
        <p:spPr>
          <a:xfrm>
            <a:off x="19944787" y="9106051"/>
            <a:ext cx="3093644" cy="3539430"/>
          </a:xfrm>
          <a:prstGeom prst="rect">
            <a:avLst/>
          </a:prstGeom>
          <a:solidFill>
            <a:schemeClr val="bg1">
              <a:lumMod val="85000"/>
            </a:schemeClr>
          </a:solidFill>
          <a:ln>
            <a:solidFill>
              <a:schemeClr val="tx1"/>
            </a:solidFill>
          </a:ln>
        </p:spPr>
        <p:txBody>
          <a:bodyPr wrap="square" rtlCol="0">
            <a:spAutoFit/>
          </a:bodyPr>
          <a:lstStyle/>
          <a:p>
            <a:pPr algn="ctr"/>
            <a:r>
              <a:rPr lang="en-US" sz="1600" i="1" dirty="0"/>
              <a:t>“Embodied in General Pershing's character were all those soldierly qualities that are essential to a great captain: brilliant leadership, steadfast courage, tireless energy, unswerving loyalty, and constant devotion to duty. He had a genius for organization, as everyone who served under him will bear witness. In World War I, he led the greatest army this country had, up to that time, been called upon to assemble.”</a:t>
            </a:r>
          </a:p>
          <a:p>
            <a:r>
              <a:rPr lang="en-US" sz="1600" dirty="0"/>
              <a:t>        -- Harry Truman, July 15, 1948</a:t>
            </a:r>
          </a:p>
        </p:txBody>
      </p:sp>
      <p:grpSp>
        <p:nvGrpSpPr>
          <p:cNvPr id="1060" name="Group 1059">
            <a:extLst>
              <a:ext uri="{FF2B5EF4-FFF2-40B4-BE49-F238E27FC236}">
                <a16:creationId xmlns:a16="http://schemas.microsoft.com/office/drawing/2014/main" id="{C9FA159E-6107-303C-7B16-4C28CD546E58}"/>
              </a:ext>
            </a:extLst>
          </p:cNvPr>
          <p:cNvGrpSpPr/>
          <p:nvPr/>
        </p:nvGrpSpPr>
        <p:grpSpPr>
          <a:xfrm>
            <a:off x="17398547" y="13325849"/>
            <a:ext cx="5238551" cy="1560609"/>
            <a:chOff x="17444507" y="13210968"/>
            <a:chExt cx="5238551" cy="1560609"/>
          </a:xfrm>
        </p:grpSpPr>
        <p:sp>
          <p:nvSpPr>
            <p:cNvPr id="1058" name="Rectangle 1057">
              <a:extLst>
                <a:ext uri="{FF2B5EF4-FFF2-40B4-BE49-F238E27FC236}">
                  <a16:creationId xmlns:a16="http://schemas.microsoft.com/office/drawing/2014/main" id="{442EF5F3-5AC8-8E43-12F4-AB0F58AE6E13}"/>
                </a:ext>
              </a:extLst>
            </p:cNvPr>
            <p:cNvSpPr/>
            <p:nvPr/>
          </p:nvSpPr>
          <p:spPr>
            <a:xfrm>
              <a:off x="17444507" y="13210968"/>
              <a:ext cx="5238551" cy="15606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7" name="Group 1056">
              <a:extLst>
                <a:ext uri="{FF2B5EF4-FFF2-40B4-BE49-F238E27FC236}">
                  <a16:creationId xmlns:a16="http://schemas.microsoft.com/office/drawing/2014/main" id="{0DF55E9B-AEAA-328B-B6AA-8D95C168BF13}"/>
                </a:ext>
              </a:extLst>
            </p:cNvPr>
            <p:cNvGrpSpPr/>
            <p:nvPr/>
          </p:nvGrpSpPr>
          <p:grpSpPr>
            <a:xfrm>
              <a:off x="17604405" y="13331135"/>
              <a:ext cx="4942623" cy="1272593"/>
              <a:chOff x="18294071" y="13556000"/>
              <a:chExt cx="3688070" cy="921447"/>
            </a:xfrm>
            <a:solidFill>
              <a:srgbClr val="FFCC00"/>
            </a:solidFill>
          </p:grpSpPr>
          <p:sp>
            <p:nvSpPr>
              <p:cNvPr id="1053" name="Star: 5 Points 1052">
                <a:extLst>
                  <a:ext uri="{FF2B5EF4-FFF2-40B4-BE49-F238E27FC236}">
                    <a16:creationId xmlns:a16="http://schemas.microsoft.com/office/drawing/2014/main" id="{ED08DEE7-3F06-72B4-AD9C-ACE00019AA8B}"/>
                  </a:ext>
                </a:extLst>
              </p:cNvPr>
              <p:cNvSpPr/>
              <p:nvPr/>
            </p:nvSpPr>
            <p:spPr>
              <a:xfrm>
                <a:off x="18294071" y="13556000"/>
                <a:ext cx="914400" cy="914400"/>
              </a:xfrm>
              <a:prstGeom prst="star5">
                <a:avLst/>
              </a:prstGeom>
              <a:grp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54" name="Star: 5 Points 1053">
                <a:extLst>
                  <a:ext uri="{FF2B5EF4-FFF2-40B4-BE49-F238E27FC236}">
                    <a16:creationId xmlns:a16="http://schemas.microsoft.com/office/drawing/2014/main" id="{2C98FE87-C3D2-EE80-C14E-4A3B6F45529A}"/>
                  </a:ext>
                </a:extLst>
              </p:cNvPr>
              <p:cNvSpPr/>
              <p:nvPr/>
            </p:nvSpPr>
            <p:spPr>
              <a:xfrm>
                <a:off x="19216921" y="13563047"/>
                <a:ext cx="914400" cy="914400"/>
              </a:xfrm>
              <a:prstGeom prst="star5">
                <a:avLst/>
              </a:prstGeom>
              <a:grp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55" name="Star: 5 Points 1054">
                <a:extLst>
                  <a:ext uri="{FF2B5EF4-FFF2-40B4-BE49-F238E27FC236}">
                    <a16:creationId xmlns:a16="http://schemas.microsoft.com/office/drawing/2014/main" id="{49074B3F-D9E6-50F6-80B1-217B94E09B76}"/>
                  </a:ext>
                </a:extLst>
              </p:cNvPr>
              <p:cNvSpPr/>
              <p:nvPr/>
            </p:nvSpPr>
            <p:spPr>
              <a:xfrm>
                <a:off x="20142454" y="13556000"/>
                <a:ext cx="914400" cy="914400"/>
              </a:xfrm>
              <a:prstGeom prst="star5">
                <a:avLst/>
              </a:prstGeom>
              <a:grp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56" name="Star: 5 Points 1055">
                <a:extLst>
                  <a:ext uri="{FF2B5EF4-FFF2-40B4-BE49-F238E27FC236}">
                    <a16:creationId xmlns:a16="http://schemas.microsoft.com/office/drawing/2014/main" id="{77B63E8F-E5B6-74F0-F203-1B25374D8F6C}"/>
                  </a:ext>
                </a:extLst>
              </p:cNvPr>
              <p:cNvSpPr/>
              <p:nvPr/>
            </p:nvSpPr>
            <p:spPr>
              <a:xfrm>
                <a:off x="21067741" y="13559755"/>
                <a:ext cx="914400" cy="914400"/>
              </a:xfrm>
              <a:prstGeom prst="star5">
                <a:avLst/>
              </a:prstGeom>
              <a:grp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pic>
        <p:nvPicPr>
          <p:cNvPr id="1074" name="Camera 1073">
            <a:extLst>
              <a:ext uri="{FF2B5EF4-FFF2-40B4-BE49-F238E27FC236}">
                <a16:creationId xmlns:a16="http://schemas.microsoft.com/office/drawing/2014/main" id="{393316A3-87CF-42E7-55A3-5F187A1C786E}"/>
              </a:ext>
            </a:extLst>
          </p:cNvPr>
          <p:cNvPicPr>
            <a:picLocks noChangeAspect="1"/>
            <a:extLst>
              <a:ext uri="{51228E76-BA90-4043-B771-695A4F85340A}">
                <alf:liveFeedProps xmlns:alf="http://schemas.microsoft.com/office/drawing/2021/livefeed"/>
              </a:ext>
            </a:extLst>
          </p:cNvPicPr>
          <p:nvPr/>
        </p:nvPicPr>
        <p:blipFill>
          <a:blip r:embed="rId14">
            <a:extLst>
              <a:ext uri="{96DAC541-7B7A-43D3-8B79-37D633B846F1}">
                <asvg:svgBlip xmlns:asvg="http://schemas.microsoft.com/office/drawing/2016/SVG/main" r:embed="rId15"/>
              </a:ext>
            </a:extLst>
          </a:blip>
          <a:stretch>
            <a:fillRect/>
          </a:stretch>
        </p:blipFill>
        <p:spPr>
          <a:xfrm>
            <a:off x="29489400" y="19050468"/>
            <a:ext cx="2171437" cy="2171437"/>
          </a:xfrm>
          <a:prstGeom prst="ellipse">
            <a:avLst/>
          </a:prstGeom>
          <a:ln w="19050" cap="rnd">
            <a:solidFill>
              <a:srgbClr val="404040"/>
            </a:solidFill>
          </a:ln>
          <a:effectLst/>
        </p:spPr>
      </p:pic>
    </p:spTree>
    <p:extLst>
      <p:ext uri="{BB962C8B-B14F-4D97-AF65-F5344CB8AC3E}">
        <p14:creationId xmlns:p14="http://schemas.microsoft.com/office/powerpoint/2010/main" val="413147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11113</TotalTime>
  <Words>2121</Words>
  <Application>Microsoft Office PowerPoint</Application>
  <PresentationFormat>Custom</PresentationFormat>
  <Paragraphs>105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Benton Sans</vt:lpstr>
      <vt:lpstr>Calibri</vt:lpstr>
      <vt:lpstr>Calibri Light</vt:lpstr>
      <vt:lpstr>Garamond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Towne</dc:creator>
  <cp:lastModifiedBy>WISNIEWSKI, KEVIN E CIV USAF AFMC 413 FLTS/ADO</cp:lastModifiedBy>
  <cp:revision>33</cp:revision>
  <cp:lastPrinted>2020-02-13T23:31:38Z</cp:lastPrinted>
  <dcterms:created xsi:type="dcterms:W3CDTF">2020-02-13T23:22:33Z</dcterms:created>
  <dcterms:modified xsi:type="dcterms:W3CDTF">2023-03-05T21:59:28Z</dcterms:modified>
</cp:coreProperties>
</file>