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B888"/>
    <a:srgbClr val="782F40"/>
    <a:srgbClr val="FFFFFF"/>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1"/>
    <p:restoredTop sz="96327"/>
  </p:normalViewPr>
  <p:slideViewPr>
    <p:cSldViewPr snapToObjects="1">
      <p:cViewPr varScale="1">
        <p:scale>
          <a:sx n="30" d="100"/>
          <a:sy n="30" d="100"/>
        </p:scale>
        <p:origin x="150" y="534"/>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3/5/2023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33000">
              <a:srgbClr val="E7DCC4">
                <a:lumMod val="92000"/>
              </a:srgbClr>
            </a:gs>
            <a:gs pos="100000">
              <a:srgbClr val="FFFFFF"/>
            </a:gs>
          </a:gsLst>
          <a:lin ang="16200000" scaled="0"/>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2"/>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3566158" y="800362"/>
            <a:ext cx="25786079" cy="2939266"/>
          </a:xfrm>
          <a:prstGeom prst="rect">
            <a:avLst/>
          </a:prstGeom>
          <a:noFill/>
        </p:spPr>
        <p:txBody>
          <a:bodyPr wrap="square" rtlCol="0">
            <a:spAutoFit/>
          </a:bodyPr>
          <a:lstStyle/>
          <a:p>
            <a:pPr algn="ctr"/>
            <a:r>
              <a:rPr lang="en-US" sz="9500" b="1" dirty="0">
                <a:latin typeface="Garamond" panose="02020404030301010803" pitchFamily="18" charset="0"/>
              </a:rPr>
              <a:t>Gen. James “CHAOS” Mattis, USMC (Ret.)</a:t>
            </a:r>
          </a:p>
          <a:p>
            <a:pPr algn="ctr"/>
            <a:r>
              <a:rPr lang="en-US" sz="4500" dirty="0">
                <a:latin typeface="Garamond" panose="02020404030301010803" pitchFamily="18" charset="0"/>
              </a:rPr>
              <a:t>Daniel Gage </a:t>
            </a:r>
            <a:r>
              <a:rPr lang="en-US" sz="4500" dirty="0" err="1">
                <a:latin typeface="Garamond" panose="02020404030301010803" pitchFamily="18" charset="0"/>
              </a:rPr>
              <a:t>Vind</a:t>
            </a:r>
            <a:br>
              <a:rPr lang="en-US" sz="4500" dirty="0">
                <a:latin typeface="Garamond" panose="02020404030301010803" pitchFamily="18" charset="0"/>
              </a:rPr>
            </a:br>
            <a:r>
              <a:rPr lang="en-US" sz="4500" dirty="0">
                <a:latin typeface="Garamond" panose="02020404030301010803" pitchFamily="18" charset="0"/>
              </a:rPr>
              <a:t>Florida State University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2"/>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61739502-9E18-514A-A0EA-F79EF05B8A3C}"/>
              </a:ext>
            </a:extLst>
          </p:cNvPr>
          <p:cNvSpPr/>
          <p:nvPr/>
        </p:nvSpPr>
        <p:spPr>
          <a:xfrm>
            <a:off x="304800" y="4500937"/>
            <a:ext cx="12067985" cy="17059690"/>
          </a:xfrm>
          <a:prstGeom prst="roundRect">
            <a:avLst>
              <a:gd name="adj" fmla="val 3486"/>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12902300" y="4500937"/>
            <a:ext cx="7648575" cy="2352165"/>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000" dirty="0">
              <a:solidFill>
                <a:schemeClr val="tx1"/>
              </a:solidFill>
              <a:latin typeface="Garamond" panose="02020404030301010803" pitchFamily="18" charset="0"/>
            </a:endParaRPr>
          </a:p>
        </p:txBody>
      </p:sp>
      <p:sp>
        <p:nvSpPr>
          <p:cNvPr id="23" name="Rounded Rectangle 22">
            <a:extLst>
              <a:ext uri="{FF2B5EF4-FFF2-40B4-BE49-F238E27FC236}">
                <a16:creationId xmlns:a16="http://schemas.microsoft.com/office/drawing/2014/main" id="{69C88FA8-0753-BD4D-A3D1-F108742E4DAC}"/>
              </a:ext>
            </a:extLst>
          </p:cNvPr>
          <p:cNvSpPr/>
          <p:nvPr/>
        </p:nvSpPr>
        <p:spPr>
          <a:xfrm>
            <a:off x="2462817" y="4800600"/>
            <a:ext cx="8159981"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Leadership</a:t>
            </a:r>
          </a:p>
        </p:txBody>
      </p:sp>
      <p:sp>
        <p:nvSpPr>
          <p:cNvPr id="27" name="Rounded Rectangle 26">
            <a:extLst>
              <a:ext uri="{FF2B5EF4-FFF2-40B4-BE49-F238E27FC236}">
                <a16:creationId xmlns:a16="http://schemas.microsoft.com/office/drawing/2014/main" id="{46DD85E0-B9A7-594E-B581-0EAC11DD9AAE}"/>
              </a:ext>
            </a:extLst>
          </p:cNvPr>
          <p:cNvSpPr/>
          <p:nvPr/>
        </p:nvSpPr>
        <p:spPr>
          <a:xfrm>
            <a:off x="22479000" y="4760101"/>
            <a:ext cx="84582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Decision Making</a:t>
            </a:r>
          </a:p>
        </p:txBody>
      </p:sp>
      <p:sp>
        <p:nvSpPr>
          <p:cNvPr id="35" name="Rounded Rectangle 18">
            <a:extLst>
              <a:ext uri="{FF2B5EF4-FFF2-40B4-BE49-F238E27FC236}">
                <a16:creationId xmlns:a16="http://schemas.microsoft.com/office/drawing/2014/main" id="{33F4F12D-7F93-4EDB-AB47-B11349ADF9A3}"/>
              </a:ext>
            </a:extLst>
          </p:cNvPr>
          <p:cNvSpPr/>
          <p:nvPr/>
        </p:nvSpPr>
        <p:spPr>
          <a:xfrm>
            <a:off x="21052080" y="4500937"/>
            <a:ext cx="11561520" cy="17059690"/>
          </a:xfrm>
          <a:prstGeom prst="roundRect">
            <a:avLst>
              <a:gd name="adj" fmla="val 3568"/>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37" name="Rounded Rectangle 18">
            <a:extLst>
              <a:ext uri="{FF2B5EF4-FFF2-40B4-BE49-F238E27FC236}">
                <a16:creationId xmlns:a16="http://schemas.microsoft.com/office/drawing/2014/main" id="{26BE7A2C-2E8A-4781-B415-9919A47FA59F}"/>
              </a:ext>
            </a:extLst>
          </p:cNvPr>
          <p:cNvSpPr/>
          <p:nvPr/>
        </p:nvSpPr>
        <p:spPr>
          <a:xfrm>
            <a:off x="12902299" y="16939852"/>
            <a:ext cx="7648575" cy="4620775"/>
          </a:xfrm>
          <a:prstGeom prst="roundRect">
            <a:avLst>
              <a:gd name="adj" fmla="val 10277"/>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sz="2400" dirty="0">
              <a:solidFill>
                <a:schemeClr val="tx1"/>
              </a:solidFill>
              <a:latin typeface="Garamond" panose="02020404030301010803" pitchFamily="18" charset="0"/>
            </a:endParaRPr>
          </a:p>
          <a:p>
            <a:pPr algn="just"/>
            <a:endParaRPr lang="en-US" sz="2400" dirty="0">
              <a:solidFill>
                <a:schemeClr val="tx1"/>
              </a:solidFill>
              <a:latin typeface="Garamond" panose="02020404030301010803" pitchFamily="18" charset="0"/>
            </a:endParaRPr>
          </a:p>
        </p:txBody>
      </p:sp>
      <p:sp>
        <p:nvSpPr>
          <p:cNvPr id="46" name="Rounded Rectangle 26">
            <a:extLst>
              <a:ext uri="{FF2B5EF4-FFF2-40B4-BE49-F238E27FC236}">
                <a16:creationId xmlns:a16="http://schemas.microsoft.com/office/drawing/2014/main" id="{F6CC06EC-D7B3-4B94-B4DF-99A82B452F8D}"/>
              </a:ext>
            </a:extLst>
          </p:cNvPr>
          <p:cNvSpPr/>
          <p:nvPr/>
        </p:nvSpPr>
        <p:spPr>
          <a:xfrm>
            <a:off x="14440586" y="17164630"/>
            <a:ext cx="4572000" cy="58997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Benton Sans" panose="02000504020000020004" pitchFamily="2" charset="77"/>
              </a:rPr>
              <a:t>Conclusion</a:t>
            </a:r>
            <a:endParaRPr lang="en-US" sz="5500" dirty="0">
              <a:solidFill>
                <a:schemeClr val="bg1"/>
              </a:solidFill>
              <a:latin typeface="Benton Sans" panose="02000504020000020004" pitchFamily="2" charset="77"/>
            </a:endParaRPr>
          </a:p>
        </p:txBody>
      </p:sp>
      <p:sp>
        <p:nvSpPr>
          <p:cNvPr id="2" name="TextBox 1">
            <a:extLst>
              <a:ext uri="{FF2B5EF4-FFF2-40B4-BE49-F238E27FC236}">
                <a16:creationId xmlns:a16="http://schemas.microsoft.com/office/drawing/2014/main" id="{4D0329EB-9B11-EDB9-95FB-7302FA07C19B}"/>
              </a:ext>
            </a:extLst>
          </p:cNvPr>
          <p:cNvSpPr txBox="1"/>
          <p:nvPr/>
        </p:nvSpPr>
        <p:spPr>
          <a:xfrm>
            <a:off x="13219559" y="4664839"/>
            <a:ext cx="7050330" cy="1431161"/>
          </a:xfrm>
          <a:prstGeom prst="rect">
            <a:avLst/>
          </a:prstGeom>
          <a:noFill/>
        </p:spPr>
        <p:txBody>
          <a:bodyPr wrap="square" rtlCol="0">
            <a:spAutoFit/>
          </a:bodyPr>
          <a:lstStyle/>
          <a:p>
            <a:pPr algn="ctr"/>
            <a:r>
              <a:rPr lang="en-US" sz="2900" i="1" dirty="0"/>
              <a:t>The most important six inches on the battlefield is between your ears.</a:t>
            </a:r>
            <a:br>
              <a:rPr lang="en-US" sz="2900" i="1" dirty="0"/>
            </a:br>
            <a:r>
              <a:rPr lang="en-US" sz="2900" i="1" dirty="0"/>
              <a:t>Engage your brain before your trigger finger.</a:t>
            </a:r>
            <a:endParaRPr lang="en-US" sz="2900" dirty="0"/>
          </a:p>
        </p:txBody>
      </p:sp>
      <p:pic>
        <p:nvPicPr>
          <p:cNvPr id="7" name="Picture 6">
            <a:extLst>
              <a:ext uri="{FF2B5EF4-FFF2-40B4-BE49-F238E27FC236}">
                <a16:creationId xmlns:a16="http://schemas.microsoft.com/office/drawing/2014/main" id="{2EAB24D9-5B35-2206-0100-4FAD524C827F}"/>
              </a:ext>
            </a:extLst>
          </p:cNvPr>
          <p:cNvPicPr>
            <a:picLocks/>
          </p:cNvPicPr>
          <p:nvPr/>
        </p:nvPicPr>
        <p:blipFill rotWithShape="1">
          <a:blip r:embed="rId3"/>
          <a:srcRect l="47457"/>
          <a:stretch/>
        </p:blipFill>
        <p:spPr>
          <a:xfrm>
            <a:off x="12740640" y="7163038"/>
            <a:ext cx="7909560" cy="9454844"/>
          </a:xfrm>
          <a:prstGeom prst="rect">
            <a:avLst/>
          </a:prstGeom>
          <a:effectLst>
            <a:softEdge rad="101600"/>
          </a:effectLst>
        </p:spPr>
      </p:pic>
      <p:sp>
        <p:nvSpPr>
          <p:cNvPr id="11" name="Rounded Rectangle 16">
            <a:extLst>
              <a:ext uri="{FF2B5EF4-FFF2-40B4-BE49-F238E27FC236}">
                <a16:creationId xmlns:a16="http://schemas.microsoft.com/office/drawing/2014/main" id="{23975F64-9B21-7D64-3C86-C1DF09A0DCFF}"/>
              </a:ext>
            </a:extLst>
          </p:cNvPr>
          <p:cNvSpPr/>
          <p:nvPr/>
        </p:nvSpPr>
        <p:spPr>
          <a:xfrm>
            <a:off x="12726541" y="7169523"/>
            <a:ext cx="7961307" cy="9454845"/>
          </a:xfrm>
          <a:prstGeom prst="roundRect">
            <a:avLst>
              <a:gd name="adj" fmla="val 3486"/>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grpSp>
        <p:nvGrpSpPr>
          <p:cNvPr id="1032" name="Group 1031">
            <a:extLst>
              <a:ext uri="{FF2B5EF4-FFF2-40B4-BE49-F238E27FC236}">
                <a16:creationId xmlns:a16="http://schemas.microsoft.com/office/drawing/2014/main" id="{E4B089AF-39CF-2458-0775-1F0BC8A31839}"/>
              </a:ext>
            </a:extLst>
          </p:cNvPr>
          <p:cNvGrpSpPr/>
          <p:nvPr/>
        </p:nvGrpSpPr>
        <p:grpSpPr>
          <a:xfrm>
            <a:off x="381000" y="12444052"/>
            <a:ext cx="5548923" cy="8991600"/>
            <a:chOff x="394677" y="12573000"/>
            <a:chExt cx="5548923" cy="8991600"/>
          </a:xfrm>
        </p:grpSpPr>
        <p:sp>
          <p:nvSpPr>
            <p:cNvPr id="1029" name="Arrow: Up 1028">
              <a:extLst>
                <a:ext uri="{FF2B5EF4-FFF2-40B4-BE49-F238E27FC236}">
                  <a16:creationId xmlns:a16="http://schemas.microsoft.com/office/drawing/2014/main" id="{71E48533-9CE7-D737-7959-3D8CE9D0C577}"/>
                </a:ext>
              </a:extLst>
            </p:cNvPr>
            <p:cNvSpPr/>
            <p:nvPr/>
          </p:nvSpPr>
          <p:spPr>
            <a:xfrm>
              <a:off x="4919506" y="13375672"/>
              <a:ext cx="1024094" cy="7927664"/>
            </a:xfrm>
            <a:prstGeom prst="up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1" name="Group 1030">
              <a:extLst>
                <a:ext uri="{FF2B5EF4-FFF2-40B4-BE49-F238E27FC236}">
                  <a16:creationId xmlns:a16="http://schemas.microsoft.com/office/drawing/2014/main" id="{6CAC7C17-8993-24E0-C6EB-E2A5E0620108}"/>
                </a:ext>
              </a:extLst>
            </p:cNvPr>
            <p:cNvGrpSpPr/>
            <p:nvPr/>
          </p:nvGrpSpPr>
          <p:grpSpPr>
            <a:xfrm>
              <a:off x="394677" y="12573000"/>
              <a:ext cx="5433890" cy="8991600"/>
              <a:chOff x="394677" y="12573000"/>
              <a:chExt cx="5433890" cy="8991600"/>
            </a:xfrm>
          </p:grpSpPr>
          <p:sp>
            <p:nvSpPr>
              <p:cNvPr id="1025" name="Arrow: Left 1024">
                <a:extLst>
                  <a:ext uri="{FF2B5EF4-FFF2-40B4-BE49-F238E27FC236}">
                    <a16:creationId xmlns:a16="http://schemas.microsoft.com/office/drawing/2014/main" id="{31889120-F0C8-2AEC-0820-EC74395DBE50}"/>
                  </a:ext>
                </a:extLst>
              </p:cNvPr>
              <p:cNvSpPr/>
              <p:nvPr/>
            </p:nvSpPr>
            <p:spPr>
              <a:xfrm>
                <a:off x="1205942" y="12573000"/>
                <a:ext cx="4418066" cy="1001193"/>
              </a:xfrm>
              <a:prstGeom prst="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0" name="Group 1029">
                <a:extLst>
                  <a:ext uri="{FF2B5EF4-FFF2-40B4-BE49-F238E27FC236}">
                    <a16:creationId xmlns:a16="http://schemas.microsoft.com/office/drawing/2014/main" id="{B2787488-C4E2-D481-7CA2-03AADCB909A9}"/>
                  </a:ext>
                </a:extLst>
              </p:cNvPr>
              <p:cNvGrpSpPr/>
              <p:nvPr/>
            </p:nvGrpSpPr>
            <p:grpSpPr>
              <a:xfrm>
                <a:off x="394677" y="12791543"/>
                <a:ext cx="5433890" cy="8773057"/>
                <a:chOff x="394677" y="12791543"/>
                <a:chExt cx="5433890" cy="8773057"/>
              </a:xfrm>
            </p:grpSpPr>
            <p:sp>
              <p:nvSpPr>
                <p:cNvPr id="1028" name="Arrow: Right 1027">
                  <a:extLst>
                    <a:ext uri="{FF2B5EF4-FFF2-40B4-BE49-F238E27FC236}">
                      <a16:creationId xmlns:a16="http://schemas.microsoft.com/office/drawing/2014/main" id="{DD13E73E-ACFB-4427-5032-31151D7F967B}"/>
                    </a:ext>
                  </a:extLst>
                </p:cNvPr>
                <p:cNvSpPr/>
                <p:nvPr/>
              </p:nvSpPr>
              <p:spPr>
                <a:xfrm>
                  <a:off x="514543" y="20414275"/>
                  <a:ext cx="4613206" cy="115032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 name="Arrow: Down 1026">
                  <a:extLst>
                    <a:ext uri="{FF2B5EF4-FFF2-40B4-BE49-F238E27FC236}">
                      <a16:creationId xmlns:a16="http://schemas.microsoft.com/office/drawing/2014/main" id="{9AC7E9F9-EFAF-7E8D-ADC9-2D705CA394E8}"/>
                    </a:ext>
                  </a:extLst>
                </p:cNvPr>
                <p:cNvSpPr/>
                <p:nvPr/>
              </p:nvSpPr>
              <p:spPr>
                <a:xfrm>
                  <a:off x="394677" y="12838360"/>
                  <a:ext cx="1024094" cy="772503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FFA22FC6-0EE8-5999-788A-F543D10CACFF}"/>
                    </a:ext>
                  </a:extLst>
                </p:cNvPr>
                <p:cNvGrpSpPr/>
                <p:nvPr/>
              </p:nvGrpSpPr>
              <p:grpSpPr>
                <a:xfrm>
                  <a:off x="514543" y="12791543"/>
                  <a:ext cx="5314024" cy="8511793"/>
                  <a:chOff x="1538089" y="8448425"/>
                  <a:chExt cx="5609649" cy="9188655"/>
                </a:xfrm>
              </p:grpSpPr>
              <p:grpSp>
                <p:nvGrpSpPr>
                  <p:cNvPr id="49" name="Group 48">
                    <a:extLst>
                      <a:ext uri="{FF2B5EF4-FFF2-40B4-BE49-F238E27FC236}">
                        <a16:creationId xmlns:a16="http://schemas.microsoft.com/office/drawing/2014/main" id="{34688830-B828-A7C2-1952-A61D6FBB2613}"/>
                      </a:ext>
                    </a:extLst>
                  </p:cNvPr>
                  <p:cNvGrpSpPr/>
                  <p:nvPr/>
                </p:nvGrpSpPr>
                <p:grpSpPr>
                  <a:xfrm>
                    <a:off x="1538089" y="8448425"/>
                    <a:ext cx="5609649" cy="8157824"/>
                    <a:chOff x="1538089" y="8448425"/>
                    <a:chExt cx="5609649" cy="8157824"/>
                  </a:xfrm>
                </p:grpSpPr>
                <p:grpSp>
                  <p:nvGrpSpPr>
                    <p:cNvPr id="41" name="Group 40">
                      <a:extLst>
                        <a:ext uri="{FF2B5EF4-FFF2-40B4-BE49-F238E27FC236}">
                          <a16:creationId xmlns:a16="http://schemas.microsoft.com/office/drawing/2014/main" id="{23E3EB8C-0B53-7D11-1B80-7E5C43144EB8}"/>
                        </a:ext>
                      </a:extLst>
                    </p:cNvPr>
                    <p:cNvGrpSpPr/>
                    <p:nvPr/>
                  </p:nvGrpSpPr>
                  <p:grpSpPr>
                    <a:xfrm>
                      <a:off x="2700123" y="9448800"/>
                      <a:ext cx="3221736" cy="7157449"/>
                      <a:chOff x="2112264" y="12145750"/>
                      <a:chExt cx="3221736" cy="7157449"/>
                    </a:xfrm>
                  </p:grpSpPr>
                  <p:sp>
                    <p:nvSpPr>
                      <p:cNvPr id="33" name="Rectangle 32">
                        <a:extLst>
                          <a:ext uri="{FF2B5EF4-FFF2-40B4-BE49-F238E27FC236}">
                            <a16:creationId xmlns:a16="http://schemas.microsoft.com/office/drawing/2014/main" id="{5C068729-5CA7-ED09-E97D-FA2BBD1FDC0D}"/>
                          </a:ext>
                        </a:extLst>
                      </p:cNvPr>
                      <p:cNvSpPr/>
                      <p:nvPr/>
                    </p:nvSpPr>
                    <p:spPr>
                      <a:xfrm>
                        <a:off x="2113726" y="12145750"/>
                        <a:ext cx="3220274" cy="10967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31AA8860-63C0-4A90-B67B-2B1ED1A19103}"/>
                          </a:ext>
                        </a:extLst>
                      </p:cNvPr>
                      <p:cNvSpPr/>
                      <p:nvPr/>
                    </p:nvSpPr>
                    <p:spPr>
                      <a:xfrm>
                        <a:off x="2113726" y="13347061"/>
                        <a:ext cx="3220274" cy="10967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dirty="0">
                            <a:solidFill>
                              <a:schemeClr val="tx1"/>
                            </a:solidFill>
                          </a:rPr>
                          <a:t>Commander’s Intent</a:t>
                        </a:r>
                      </a:p>
                    </p:txBody>
                  </p:sp>
                  <p:sp>
                    <p:nvSpPr>
                      <p:cNvPr id="36" name="Rectangle 35">
                        <a:extLst>
                          <a:ext uri="{FF2B5EF4-FFF2-40B4-BE49-F238E27FC236}">
                            <a16:creationId xmlns:a16="http://schemas.microsoft.com/office/drawing/2014/main" id="{D2EC2F5A-D44B-710A-6DDC-CFF437249C2F}"/>
                          </a:ext>
                        </a:extLst>
                      </p:cNvPr>
                      <p:cNvSpPr/>
                      <p:nvPr/>
                    </p:nvSpPr>
                    <p:spPr>
                      <a:xfrm>
                        <a:off x="2112264" y="15776755"/>
                        <a:ext cx="3220274" cy="10967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dirty="0">
                            <a:solidFill>
                              <a:schemeClr val="tx1"/>
                            </a:solidFill>
                          </a:rPr>
                          <a:t>Logistics</a:t>
                        </a:r>
                      </a:p>
                    </p:txBody>
                  </p:sp>
                  <p:sp>
                    <p:nvSpPr>
                      <p:cNvPr id="38" name="Rectangle 37">
                        <a:extLst>
                          <a:ext uri="{FF2B5EF4-FFF2-40B4-BE49-F238E27FC236}">
                            <a16:creationId xmlns:a16="http://schemas.microsoft.com/office/drawing/2014/main" id="{6BDA98EA-72BC-4F40-2D05-319EA71A95FA}"/>
                          </a:ext>
                        </a:extLst>
                      </p:cNvPr>
                      <p:cNvSpPr/>
                      <p:nvPr/>
                    </p:nvSpPr>
                    <p:spPr>
                      <a:xfrm>
                        <a:off x="2112264" y="17005138"/>
                        <a:ext cx="3220274" cy="10967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dirty="0" err="1">
                            <a:solidFill>
                              <a:schemeClr val="tx1"/>
                            </a:solidFill>
                          </a:rPr>
                          <a:t>Psy</a:t>
                        </a:r>
                        <a:r>
                          <a:rPr lang="en-US" sz="3500" dirty="0">
                            <a:solidFill>
                              <a:schemeClr val="tx1"/>
                            </a:solidFill>
                          </a:rPr>
                          <a:t>-Ops</a:t>
                        </a:r>
                      </a:p>
                    </p:txBody>
                  </p:sp>
                  <p:sp>
                    <p:nvSpPr>
                      <p:cNvPr id="39" name="Rectangle 38">
                        <a:extLst>
                          <a:ext uri="{FF2B5EF4-FFF2-40B4-BE49-F238E27FC236}">
                            <a16:creationId xmlns:a16="http://schemas.microsoft.com/office/drawing/2014/main" id="{5BFECC0F-00C1-7B92-A1FE-F4343459E79F}"/>
                          </a:ext>
                        </a:extLst>
                      </p:cNvPr>
                      <p:cNvSpPr/>
                      <p:nvPr/>
                    </p:nvSpPr>
                    <p:spPr>
                      <a:xfrm>
                        <a:off x="2112264" y="18206449"/>
                        <a:ext cx="3220274" cy="10967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dirty="0">
                            <a:solidFill>
                              <a:schemeClr val="tx1"/>
                            </a:solidFill>
                          </a:rPr>
                          <a:t>OODA Loop</a:t>
                        </a:r>
                      </a:p>
                    </p:txBody>
                  </p:sp>
                  <p:sp>
                    <p:nvSpPr>
                      <p:cNvPr id="40" name="Rectangle 39">
                        <a:extLst>
                          <a:ext uri="{FF2B5EF4-FFF2-40B4-BE49-F238E27FC236}">
                            <a16:creationId xmlns:a16="http://schemas.microsoft.com/office/drawing/2014/main" id="{CEF87ABA-D374-D30A-B898-1700B6828269}"/>
                          </a:ext>
                        </a:extLst>
                      </p:cNvPr>
                      <p:cNvSpPr/>
                      <p:nvPr/>
                    </p:nvSpPr>
                    <p:spPr>
                      <a:xfrm>
                        <a:off x="2112264" y="14548372"/>
                        <a:ext cx="3220274" cy="10967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dirty="0">
                            <a:solidFill>
                              <a:schemeClr val="tx1"/>
                            </a:solidFill>
                          </a:rPr>
                          <a:t>Rules of Engagement</a:t>
                        </a:r>
                      </a:p>
                    </p:txBody>
                  </p:sp>
                </p:grpSp>
                <p:sp>
                  <p:nvSpPr>
                    <p:cNvPr id="42" name="TextBox 41">
                      <a:extLst>
                        <a:ext uri="{FF2B5EF4-FFF2-40B4-BE49-F238E27FC236}">
                          <a16:creationId xmlns:a16="http://schemas.microsoft.com/office/drawing/2014/main" id="{748FB3B4-B8C1-C80F-BB67-1E2B065DC046}"/>
                        </a:ext>
                      </a:extLst>
                    </p:cNvPr>
                    <p:cNvSpPr txBox="1"/>
                    <p:nvPr/>
                  </p:nvSpPr>
                  <p:spPr>
                    <a:xfrm>
                      <a:off x="2652446" y="8448425"/>
                      <a:ext cx="4455846" cy="646331"/>
                    </a:xfrm>
                    <a:prstGeom prst="rect">
                      <a:avLst/>
                    </a:prstGeom>
                    <a:noFill/>
                  </p:spPr>
                  <p:txBody>
                    <a:bodyPr wrap="square" rtlCol="0">
                      <a:spAutoFit/>
                    </a:bodyPr>
                    <a:lstStyle/>
                    <a:p>
                      <a:pPr algn="ctr"/>
                      <a:r>
                        <a:rPr lang="en-US" sz="3600" dirty="0"/>
                        <a:t>L E A D E R S H I P</a:t>
                      </a:r>
                    </a:p>
                  </p:txBody>
                </p:sp>
                <p:sp>
                  <p:nvSpPr>
                    <p:cNvPr id="43" name="TextBox 42">
                      <a:extLst>
                        <a:ext uri="{FF2B5EF4-FFF2-40B4-BE49-F238E27FC236}">
                          <a16:creationId xmlns:a16="http://schemas.microsoft.com/office/drawing/2014/main" id="{8021E3C5-045C-D050-9786-A6720D9411C8}"/>
                        </a:ext>
                      </a:extLst>
                    </p:cNvPr>
                    <p:cNvSpPr txBox="1"/>
                    <p:nvPr/>
                  </p:nvSpPr>
                  <p:spPr>
                    <a:xfrm>
                      <a:off x="1538089" y="10650093"/>
                      <a:ext cx="827996" cy="3970318"/>
                    </a:xfrm>
                    <a:prstGeom prst="rect">
                      <a:avLst/>
                    </a:prstGeom>
                    <a:noFill/>
                  </p:spPr>
                  <p:txBody>
                    <a:bodyPr wrap="square" rtlCol="0">
                      <a:spAutoFit/>
                    </a:bodyPr>
                    <a:lstStyle/>
                    <a:p>
                      <a:pPr algn="ctr"/>
                      <a:r>
                        <a:rPr lang="en-US" sz="3600" dirty="0"/>
                        <a:t>C</a:t>
                      </a:r>
                      <a:br>
                        <a:rPr lang="en-US" sz="3600" dirty="0"/>
                      </a:br>
                      <a:r>
                        <a:rPr lang="en-US" sz="3600" dirty="0"/>
                        <a:t>O</a:t>
                      </a:r>
                      <a:br>
                        <a:rPr lang="en-US" sz="3600" dirty="0"/>
                      </a:br>
                      <a:r>
                        <a:rPr lang="en-US" sz="3600" dirty="0"/>
                        <a:t>M</a:t>
                      </a:r>
                      <a:br>
                        <a:rPr lang="en-US" sz="3600" dirty="0"/>
                      </a:br>
                      <a:r>
                        <a:rPr lang="en-US" sz="3600" dirty="0" err="1"/>
                        <a:t>M</a:t>
                      </a:r>
                      <a:br>
                        <a:rPr lang="en-US" sz="3600" dirty="0"/>
                      </a:br>
                      <a:r>
                        <a:rPr lang="en-US" sz="3600" dirty="0"/>
                        <a:t>A</a:t>
                      </a:r>
                      <a:br>
                        <a:rPr lang="en-US" sz="3600" dirty="0"/>
                      </a:br>
                      <a:r>
                        <a:rPr lang="en-US" sz="3600" dirty="0"/>
                        <a:t>N</a:t>
                      </a:r>
                      <a:br>
                        <a:rPr lang="en-US" sz="3600" dirty="0"/>
                      </a:br>
                      <a:r>
                        <a:rPr lang="en-US" sz="3600" dirty="0"/>
                        <a:t>D</a:t>
                      </a:r>
                    </a:p>
                  </p:txBody>
                </p:sp>
                <p:sp>
                  <p:nvSpPr>
                    <p:cNvPr id="44" name="TextBox 43">
                      <a:extLst>
                        <a:ext uri="{FF2B5EF4-FFF2-40B4-BE49-F238E27FC236}">
                          <a16:creationId xmlns:a16="http://schemas.microsoft.com/office/drawing/2014/main" id="{BFD03F08-34C6-FA2F-0229-7B86D36E8059}"/>
                        </a:ext>
                      </a:extLst>
                    </p:cNvPr>
                    <p:cNvSpPr txBox="1"/>
                    <p:nvPr/>
                  </p:nvSpPr>
                  <p:spPr>
                    <a:xfrm>
                      <a:off x="6322676" y="10425948"/>
                      <a:ext cx="825062" cy="5078313"/>
                    </a:xfrm>
                    <a:prstGeom prst="rect">
                      <a:avLst/>
                    </a:prstGeom>
                    <a:noFill/>
                  </p:spPr>
                  <p:txBody>
                    <a:bodyPr wrap="square" rtlCol="0">
                      <a:spAutoFit/>
                    </a:bodyPr>
                    <a:lstStyle/>
                    <a:p>
                      <a:pPr algn="ctr"/>
                      <a:r>
                        <a:rPr lang="en-US" sz="3600" dirty="0"/>
                        <a:t>F</a:t>
                      </a:r>
                      <a:br>
                        <a:rPr lang="en-US" sz="3600" dirty="0"/>
                      </a:br>
                      <a:r>
                        <a:rPr lang="en-US" sz="3600" dirty="0"/>
                        <a:t>E</a:t>
                      </a:r>
                      <a:br>
                        <a:rPr lang="en-US" sz="3600" dirty="0"/>
                      </a:br>
                      <a:r>
                        <a:rPr lang="en-US" sz="3600" dirty="0" err="1"/>
                        <a:t>E</a:t>
                      </a:r>
                      <a:br>
                        <a:rPr lang="en-US" sz="3600" dirty="0"/>
                      </a:br>
                      <a:r>
                        <a:rPr lang="en-US" sz="3600" dirty="0"/>
                        <a:t>D</a:t>
                      </a:r>
                      <a:br>
                        <a:rPr lang="en-US" sz="3600" dirty="0"/>
                      </a:br>
                      <a:r>
                        <a:rPr lang="en-US" sz="3600" dirty="0"/>
                        <a:t>B</a:t>
                      </a:r>
                      <a:br>
                        <a:rPr lang="en-US" sz="3600" dirty="0"/>
                      </a:br>
                      <a:r>
                        <a:rPr lang="en-US" sz="3600" dirty="0"/>
                        <a:t>A</a:t>
                      </a:r>
                      <a:br>
                        <a:rPr lang="en-US" sz="3600" dirty="0"/>
                      </a:br>
                      <a:r>
                        <a:rPr lang="en-US" sz="3600" dirty="0"/>
                        <a:t>C</a:t>
                      </a:r>
                      <a:br>
                        <a:rPr lang="en-US" sz="3600" dirty="0"/>
                      </a:br>
                      <a:r>
                        <a:rPr lang="en-US" sz="3600" dirty="0"/>
                        <a:t>K</a:t>
                      </a:r>
                      <a:br>
                        <a:rPr lang="en-US" sz="3600" dirty="0"/>
                      </a:br>
                      <a:endParaRPr lang="en-US" sz="3600" dirty="0"/>
                    </a:p>
                  </p:txBody>
                </p:sp>
                <p:sp>
                  <p:nvSpPr>
                    <p:cNvPr id="45" name="TextBox 44">
                      <a:extLst>
                        <a:ext uri="{FF2B5EF4-FFF2-40B4-BE49-F238E27FC236}">
                          <a16:creationId xmlns:a16="http://schemas.microsoft.com/office/drawing/2014/main" id="{97803BDA-3788-1724-4C74-9BC0B541B891}"/>
                        </a:ext>
                      </a:extLst>
                    </p:cNvPr>
                    <p:cNvSpPr txBox="1"/>
                    <p:nvPr/>
                  </p:nvSpPr>
                  <p:spPr>
                    <a:xfrm>
                      <a:off x="2701585" y="9638884"/>
                      <a:ext cx="3218812" cy="681115"/>
                    </a:xfrm>
                    <a:prstGeom prst="rect">
                      <a:avLst/>
                    </a:prstGeom>
                    <a:noFill/>
                  </p:spPr>
                  <p:txBody>
                    <a:bodyPr wrap="square" rtlCol="0">
                      <a:spAutoFit/>
                    </a:bodyPr>
                    <a:lstStyle/>
                    <a:p>
                      <a:pPr algn="ctr"/>
                      <a:r>
                        <a:rPr lang="en-US" sz="3500" dirty="0"/>
                        <a:t>OODA Loop</a:t>
                      </a:r>
                    </a:p>
                  </p:txBody>
                </p:sp>
              </p:grpSp>
              <p:sp>
                <p:nvSpPr>
                  <p:cNvPr id="53" name="TextBox 52">
                    <a:extLst>
                      <a:ext uri="{FF2B5EF4-FFF2-40B4-BE49-F238E27FC236}">
                        <a16:creationId xmlns:a16="http://schemas.microsoft.com/office/drawing/2014/main" id="{C1D385D9-E067-0C9D-8FEA-55A769C42A54}"/>
                      </a:ext>
                    </a:extLst>
                  </p:cNvPr>
                  <p:cNvSpPr txBox="1"/>
                  <p:nvPr/>
                </p:nvSpPr>
                <p:spPr>
                  <a:xfrm>
                    <a:off x="1780816" y="16990748"/>
                    <a:ext cx="4455846" cy="646332"/>
                  </a:xfrm>
                  <a:prstGeom prst="rect">
                    <a:avLst/>
                  </a:prstGeom>
                  <a:noFill/>
                </p:spPr>
                <p:txBody>
                  <a:bodyPr wrap="square" rtlCol="0">
                    <a:spAutoFit/>
                  </a:bodyPr>
                  <a:lstStyle/>
                  <a:p>
                    <a:pPr algn="ctr"/>
                    <a:r>
                      <a:rPr lang="en-US" sz="3600" dirty="0"/>
                      <a:t>O P E R A T I O N S</a:t>
                    </a:r>
                  </a:p>
                </p:txBody>
              </p:sp>
            </p:grpSp>
          </p:grpSp>
        </p:grpSp>
      </p:grpSp>
      <p:sp>
        <p:nvSpPr>
          <p:cNvPr id="59" name="TextBox 58">
            <a:extLst>
              <a:ext uri="{FF2B5EF4-FFF2-40B4-BE49-F238E27FC236}">
                <a16:creationId xmlns:a16="http://schemas.microsoft.com/office/drawing/2014/main" id="{68EF9E67-DFBD-48A4-E597-0CE06D8A337C}"/>
              </a:ext>
            </a:extLst>
          </p:cNvPr>
          <p:cNvSpPr txBox="1"/>
          <p:nvPr/>
        </p:nvSpPr>
        <p:spPr>
          <a:xfrm>
            <a:off x="591244" y="5843835"/>
            <a:ext cx="11905119" cy="6555641"/>
          </a:xfrm>
          <a:prstGeom prst="rect">
            <a:avLst/>
          </a:prstGeom>
          <a:noFill/>
        </p:spPr>
        <p:txBody>
          <a:bodyPr wrap="square" rtlCol="0">
            <a:spAutoFit/>
          </a:bodyPr>
          <a:lstStyle/>
          <a:p>
            <a:r>
              <a:rPr lang="en-US" sz="3000" dirty="0"/>
              <a:t>General Mattis’ leadership style does not follow what may be considered the traditional ‘Command &amp; Control’ approach utilized by numerous military leaders throughout history. During Capstone training at the Pentagon, the “greybeard generals” who had served in Vietnam reminded Mattis’ cadre of newly selected general officers that “once you made general, you never had a bad meal and you never again heard the truth.” This exemplifies one significant shortcoming with C2-style leadership; a breakdown in communication, whether an outright deprivation of information due to fear of reprisal or the application of a euphemistic lens to the circumstances, hinders a leader’s ability to make effective decisions. This led Mattis to adopt a methodology which relies upon a strong foundation of trust – ‘Command &amp; Feedback’. A high degree of trust is integral to successfully employing a Command &amp; Feedback leadership approach because it fosters a healthy culture of challenge, and in turn</a:t>
            </a:r>
          </a:p>
        </p:txBody>
      </p:sp>
      <p:sp>
        <p:nvSpPr>
          <p:cNvPr id="60" name="TextBox 59">
            <a:extLst>
              <a:ext uri="{FF2B5EF4-FFF2-40B4-BE49-F238E27FC236}">
                <a16:creationId xmlns:a16="http://schemas.microsoft.com/office/drawing/2014/main" id="{970EA9D3-805E-B180-CE40-9253DC9ABA86}"/>
              </a:ext>
            </a:extLst>
          </p:cNvPr>
          <p:cNvSpPr txBox="1"/>
          <p:nvPr/>
        </p:nvSpPr>
        <p:spPr>
          <a:xfrm>
            <a:off x="17221200" y="6096000"/>
            <a:ext cx="2667000" cy="538609"/>
          </a:xfrm>
          <a:prstGeom prst="rect">
            <a:avLst/>
          </a:prstGeom>
          <a:noFill/>
        </p:spPr>
        <p:txBody>
          <a:bodyPr wrap="square" rtlCol="0">
            <a:spAutoFit/>
          </a:bodyPr>
          <a:lstStyle/>
          <a:p>
            <a:r>
              <a:rPr lang="en-US" sz="2900" dirty="0"/>
              <a:t>- General Mattis</a:t>
            </a:r>
          </a:p>
        </p:txBody>
      </p:sp>
      <p:sp>
        <p:nvSpPr>
          <p:cNvPr id="61" name="TextBox 60">
            <a:extLst>
              <a:ext uri="{FF2B5EF4-FFF2-40B4-BE49-F238E27FC236}">
                <a16:creationId xmlns:a16="http://schemas.microsoft.com/office/drawing/2014/main" id="{155CB971-F0A3-2C5B-550F-4626D7AF1837}"/>
              </a:ext>
            </a:extLst>
          </p:cNvPr>
          <p:cNvSpPr txBox="1"/>
          <p:nvPr/>
        </p:nvSpPr>
        <p:spPr>
          <a:xfrm>
            <a:off x="21259800" y="5797018"/>
            <a:ext cx="11277600" cy="15788938"/>
          </a:xfrm>
          <a:prstGeom prst="rect">
            <a:avLst/>
          </a:prstGeom>
          <a:noFill/>
        </p:spPr>
        <p:txBody>
          <a:bodyPr wrap="square" rtlCol="0">
            <a:spAutoFit/>
          </a:bodyPr>
          <a:lstStyle/>
          <a:p>
            <a:r>
              <a:rPr lang="en-US" sz="3000" dirty="0"/>
              <a:t>	Anyone familiar with General Mattis will have heard him referred to by the moniker “Mad Dog.” This irreverent title was conferred to Mattis by a news organization as a result of his unapologetic warrior ethos, not by his troops following the second battle of Fallujah in the Iraq War as is commonly believed. In fact, those who fought alongside Mattis had another callsign for him – CHAOS. </a:t>
            </a:r>
            <a:r>
              <a:rPr lang="en-US" sz="3000" i="1" dirty="0"/>
              <a:t>Colonel Has Another Outstanding Solution</a:t>
            </a:r>
            <a:r>
              <a:rPr lang="en-US" sz="3000" dirty="0"/>
              <a:t>.</a:t>
            </a:r>
          </a:p>
          <a:p>
            <a:r>
              <a:rPr lang="en-US" sz="3000" dirty="0"/>
              <a:t>	The “warrior monk” perception of General Mattis is well earned, having over 6,000 books under his belt. However, his extensive study of military history and its interrelated disciplines is not the root of his outstanding solutions. Nor can his success be attributed solely to improvements in modern data collection and intel gathering. Rather, it is a result of his purpose driven leadership. In the same way that Einstein posited “as our circle of knowledge expands, so too does the circumference of darkness surrounding it,” Mattis grew to accept that his perspective alone would invariably have blind spots. The best way to combat this would be to empower his fellow marines to respectfully challenge shortcomings.</a:t>
            </a:r>
          </a:p>
          <a:p>
            <a:r>
              <a:rPr lang="en-US" sz="3000" dirty="0"/>
              <a:t>	One astonishing example of this in action took place during the preparations for combined US Army, Navy, Marine, and UK Army forces to push towards Baghdad in 2003. Mattis and his chief of staff were discussing the complexity of the operation, the number of disparate participants, the constraining terrain, and how they would be able to build an operational briefing that could be digested and executed by the combat leaders and their 60,000 troops. Without missing a beat, 25-year-old First Lieutenant Warren Cook interrupted then-Major General Mattis with a solution. Don’t build out a 2D map covered in arrows, build the mother of all sand tables outside of camp. And so, using paint and physical markers, the 1</a:t>
            </a:r>
            <a:r>
              <a:rPr lang="en-US" sz="3000" baseline="30000" dirty="0"/>
              <a:t>st</a:t>
            </a:r>
            <a:r>
              <a:rPr lang="en-US" sz="3000" dirty="0"/>
              <a:t> Marine Division built an operational map larger than a football field in the desert. The combat leaders then physically walked through their movement plans and the order of battle relative to every other participant, both friend and enemy. “Young Warren Cook had come up with the most ingenious idea [Mattis] had heard in thirty years of war-gaming.”</a:t>
            </a:r>
            <a:endParaRPr lang="en-US" sz="3200" dirty="0"/>
          </a:p>
        </p:txBody>
      </p:sp>
      <p:sp>
        <p:nvSpPr>
          <p:cNvPr id="62" name="TextBox 61">
            <a:extLst>
              <a:ext uri="{FF2B5EF4-FFF2-40B4-BE49-F238E27FC236}">
                <a16:creationId xmlns:a16="http://schemas.microsoft.com/office/drawing/2014/main" id="{5EF842B6-9316-2147-6AB8-E1E1A1539A0C}"/>
              </a:ext>
            </a:extLst>
          </p:cNvPr>
          <p:cNvSpPr txBox="1"/>
          <p:nvPr/>
        </p:nvSpPr>
        <p:spPr>
          <a:xfrm>
            <a:off x="5979150" y="12192000"/>
            <a:ext cx="6312451" cy="9325630"/>
          </a:xfrm>
          <a:prstGeom prst="rect">
            <a:avLst/>
          </a:prstGeom>
          <a:noFill/>
        </p:spPr>
        <p:txBody>
          <a:bodyPr wrap="square" rtlCol="0">
            <a:spAutoFit/>
          </a:bodyPr>
          <a:lstStyle/>
          <a:p>
            <a:r>
              <a:rPr lang="en-US" sz="3000" dirty="0"/>
              <a:t>honest feedback. As part of this leadership model, Mattis employs John Boyd’s OODA Loop – Observe, Orient, Decide, Act – which provides a structured approach to addressing abstract problems. For Mattis, the OODA Loop process is informed by his orders, the situation on the ground, and feedback from his personnel. Once he is ready to Act, Mattis’ intent is flowed down to the operational community. For Mattis’ subordinates, his intent is effectively filtered through the pertinent operational considerations – ROEs, logistics, psychological operations, etc. – during their OODA Loops. Following execution of the operation, feedback is then flowed back up to Mattis as a means of improving the next iteration.</a:t>
            </a:r>
          </a:p>
        </p:txBody>
      </p:sp>
      <p:sp>
        <p:nvSpPr>
          <p:cNvPr id="1035" name="TextBox 1034">
            <a:extLst>
              <a:ext uri="{FF2B5EF4-FFF2-40B4-BE49-F238E27FC236}">
                <a16:creationId xmlns:a16="http://schemas.microsoft.com/office/drawing/2014/main" id="{C835ECC3-3E3E-D31B-F45C-BE491AE815BD}"/>
              </a:ext>
            </a:extLst>
          </p:cNvPr>
          <p:cNvSpPr txBox="1"/>
          <p:nvPr/>
        </p:nvSpPr>
        <p:spPr>
          <a:xfrm>
            <a:off x="13001626" y="17872770"/>
            <a:ext cx="7648574" cy="3539430"/>
          </a:xfrm>
          <a:prstGeom prst="rect">
            <a:avLst/>
          </a:prstGeom>
          <a:noFill/>
        </p:spPr>
        <p:txBody>
          <a:bodyPr wrap="square" rtlCol="0">
            <a:spAutoFit/>
          </a:bodyPr>
          <a:lstStyle/>
          <a:p>
            <a:r>
              <a:rPr lang="en-US" sz="2800" dirty="0"/>
              <a:t>General Mattis lead his marines with unwavering honesty &amp; integrity, and he expected the same in return. The high-pressure decision making required of a commander must be informed not only by the data and intel available, but also the ingenuity of their subordinates. To foster a culture in which creative problem solving is a team activity requires trust, and building trust is the duty of a true leader.</a:t>
            </a:r>
          </a:p>
        </p:txBody>
      </p:sp>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2683</TotalTime>
  <Words>891</Words>
  <Application>Microsoft Office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Benton Sans</vt:lpstr>
      <vt:lpstr>Calibri</vt:lpstr>
      <vt:lpstr>Calibri Light</vt:lpstr>
      <vt:lpstr>Garamond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Gage</cp:lastModifiedBy>
  <cp:revision>51</cp:revision>
  <cp:lastPrinted>2020-02-13T23:31:38Z</cp:lastPrinted>
  <dcterms:created xsi:type="dcterms:W3CDTF">2020-02-13T23:22:33Z</dcterms:created>
  <dcterms:modified xsi:type="dcterms:W3CDTF">2023-03-06T06:40:40Z</dcterms:modified>
</cp:coreProperties>
</file>