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1"/>
    <p:restoredTop sz="96327"/>
  </p:normalViewPr>
  <p:slideViewPr>
    <p:cSldViewPr snapToObjects="1">
      <p:cViewPr varScale="1">
        <p:scale>
          <a:sx n="36" d="100"/>
          <a:sy n="36" d="100"/>
        </p:scale>
        <p:origin x="408" y="120"/>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3/5/2023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5" y="800362"/>
            <a:ext cx="24166286" cy="2862322"/>
          </a:xfrm>
          <a:prstGeom prst="rect">
            <a:avLst/>
          </a:prstGeom>
          <a:noFill/>
        </p:spPr>
        <p:txBody>
          <a:bodyPr wrap="square" rtlCol="0">
            <a:spAutoFit/>
          </a:bodyPr>
          <a:lstStyle/>
          <a:p>
            <a:pPr algn="ctr"/>
            <a:r>
              <a:rPr lang="en-US" sz="8000" b="1" dirty="0">
                <a:latin typeface="Garamond" panose="02020404030301010803" pitchFamily="18" charset="0"/>
              </a:rPr>
              <a:t>The Mastermind: Exploring FDR’s Leadership Legacy</a:t>
            </a:r>
          </a:p>
          <a:p>
            <a:pPr algn="ctr"/>
            <a:r>
              <a:rPr lang="en-US" sz="5500" dirty="0">
                <a:latin typeface="Garamond" panose="02020404030301010803" pitchFamily="18" charset="0"/>
              </a:rPr>
              <a:t>Christopher A. Taylor</a:t>
            </a:r>
          </a:p>
          <a:p>
            <a:pPr algn="ctr"/>
            <a:r>
              <a:rPr lang="en-US" sz="4500" dirty="0">
                <a:latin typeface="Garamond" panose="02020404030301010803" pitchFamily="18" charset="0"/>
              </a:rPr>
              <a:t>Florida State University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68ACCF93-840C-E048-BB07-3B7B83391E97}"/>
              </a:ext>
            </a:extLst>
          </p:cNvPr>
          <p:cNvSpPr/>
          <p:nvPr/>
        </p:nvSpPr>
        <p:spPr>
          <a:xfrm>
            <a:off x="11562544" y="14465590"/>
            <a:ext cx="10058400" cy="6066212"/>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rPr>
              <a:t>FDR’s vision, Empathy, and Resilience allowed him to lead the nation through some of the worst times in history while dealing with several medical disorders including Polio and heart disease </a:t>
            </a:r>
          </a:p>
          <a:p>
            <a:pPr marL="457200" indent="-457200">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rPr>
              <a:t>FDR was able to combine Autocratic and Democratic leadership styles</a:t>
            </a:r>
          </a:p>
          <a:p>
            <a:pPr marL="457200" indent="-457200">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rPr>
              <a:t>FDR united the nation, developing unprecedented war efforts with the War Production Board as well as establishing the Fair Labor Standards Act </a:t>
            </a:r>
          </a:p>
          <a:p>
            <a:pPr marL="457200" indent="-457200">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22163206" y="4697585"/>
            <a:ext cx="10058400" cy="7348853"/>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a:p>
            <a:endParaRPr lang="en-US" sz="2800" dirty="0">
              <a:solidFill>
                <a:schemeClr val="tx1"/>
              </a:solidFill>
              <a:latin typeface="Calibri" panose="020F0502020204030204" pitchFamily="34" charset="0"/>
              <a:cs typeface="Calibri" panose="020F0502020204030204" pitchFamily="34" charset="0"/>
            </a:endParaRPr>
          </a:p>
          <a:p>
            <a:r>
              <a:rPr lang="en-US" sz="2800" dirty="0">
                <a:solidFill>
                  <a:schemeClr val="tx1"/>
                </a:solidFill>
                <a:latin typeface="Calibri" panose="020F0502020204030204" pitchFamily="34" charset="0"/>
                <a:cs typeface="Calibri" panose="020F0502020204030204" pitchFamily="34" charset="0"/>
              </a:rPr>
              <a:t>The New Deal: </a:t>
            </a:r>
          </a:p>
          <a:p>
            <a:pPr marL="457200" indent="-457200">
              <a:buFontTx/>
              <a:buChar char="-"/>
            </a:pPr>
            <a:r>
              <a:rPr lang="en-US" sz="2800" dirty="0">
                <a:solidFill>
                  <a:schemeClr val="tx1"/>
                </a:solidFill>
                <a:latin typeface="Calibri" panose="020F0502020204030204" pitchFamily="34" charset="0"/>
                <a:cs typeface="Calibri" panose="020F0502020204030204" pitchFamily="34" charset="0"/>
              </a:rPr>
              <a:t>Established the Civilian Conservation Corps (CCC)</a:t>
            </a:r>
          </a:p>
          <a:p>
            <a:pPr marL="457200" indent="-457200">
              <a:buFontTx/>
              <a:buChar char="-"/>
            </a:pPr>
            <a:r>
              <a:rPr lang="en-US" sz="2800" dirty="0">
                <a:solidFill>
                  <a:schemeClr val="tx1"/>
                </a:solidFill>
                <a:latin typeface="Calibri" panose="020F0502020204030204" pitchFamily="34" charset="0"/>
                <a:cs typeface="Calibri" panose="020F0502020204030204" pitchFamily="34" charset="0"/>
              </a:rPr>
              <a:t>Established Social Security </a:t>
            </a:r>
          </a:p>
          <a:p>
            <a:pPr marL="457200" indent="-457200">
              <a:buFontTx/>
              <a:buChar char="-"/>
            </a:pPr>
            <a:r>
              <a:rPr lang="en-US" sz="2800" dirty="0">
                <a:solidFill>
                  <a:schemeClr val="tx1"/>
                </a:solidFill>
                <a:latin typeface="Calibri" panose="020F0502020204030204" pitchFamily="34" charset="0"/>
                <a:cs typeface="Calibri" panose="020F0502020204030204" pitchFamily="34" charset="0"/>
              </a:rPr>
              <a:t>Established the Public Works Administration (PWA)</a:t>
            </a:r>
          </a:p>
          <a:p>
            <a:pPr marL="457200" indent="-457200">
              <a:buFontTx/>
              <a:buChar char="-"/>
            </a:pPr>
            <a:r>
              <a:rPr lang="en-US" sz="2800" dirty="0">
                <a:solidFill>
                  <a:schemeClr val="tx1"/>
                </a:solidFill>
                <a:latin typeface="Calibri" panose="020F0502020204030204" pitchFamily="34" charset="0"/>
                <a:cs typeface="Calibri" panose="020F0502020204030204" pitchFamily="34" charset="0"/>
              </a:rPr>
              <a:t>Established the Fair Labor Standards Act</a:t>
            </a:r>
          </a:p>
          <a:p>
            <a:pPr marL="457200" indent="-457200">
              <a:buFontTx/>
              <a:buChar char="-"/>
            </a:pPr>
            <a:endParaRPr lang="en-US" sz="2800" dirty="0">
              <a:solidFill>
                <a:schemeClr val="tx1"/>
              </a:solidFill>
              <a:latin typeface="Calibri" panose="020F0502020204030204" pitchFamily="34" charset="0"/>
              <a:cs typeface="Calibri" panose="020F0502020204030204" pitchFamily="34" charset="0"/>
            </a:endParaRPr>
          </a:p>
          <a:p>
            <a:r>
              <a:rPr lang="en-US" sz="2800" dirty="0">
                <a:solidFill>
                  <a:schemeClr val="tx1"/>
                </a:solidFill>
                <a:latin typeface="Calibri" panose="020F0502020204030204" pitchFamily="34" charset="0"/>
                <a:cs typeface="Calibri" panose="020F0502020204030204" pitchFamily="34" charset="0"/>
              </a:rPr>
              <a:t>World War II:</a:t>
            </a:r>
          </a:p>
          <a:p>
            <a:pPr marL="457200" indent="-457200">
              <a:buFontTx/>
              <a:buChar char="-"/>
            </a:pPr>
            <a:r>
              <a:rPr lang="en-US" sz="2800" dirty="0">
                <a:solidFill>
                  <a:schemeClr val="tx1"/>
                </a:solidFill>
                <a:latin typeface="Calibri" panose="020F0502020204030204" pitchFamily="34" charset="0"/>
                <a:cs typeface="Calibri" panose="020F0502020204030204" pitchFamily="34" charset="0"/>
              </a:rPr>
              <a:t>United people for a common goal</a:t>
            </a:r>
          </a:p>
          <a:p>
            <a:pPr marL="457200" indent="-457200">
              <a:buFontTx/>
              <a:buChar char="-"/>
            </a:pPr>
            <a:r>
              <a:rPr lang="en-US" sz="2800" dirty="0">
                <a:solidFill>
                  <a:schemeClr val="tx1"/>
                </a:solidFill>
                <a:latin typeface="Calibri" panose="020F0502020204030204" pitchFamily="34" charset="0"/>
                <a:cs typeface="Calibri" panose="020F0502020204030204" pitchFamily="34" charset="0"/>
              </a:rPr>
              <a:t>Mobilized nation’s industry</a:t>
            </a:r>
          </a:p>
          <a:p>
            <a:pPr marL="457200" indent="-457200">
              <a:buFontTx/>
              <a:buChar char="-"/>
            </a:pPr>
            <a:r>
              <a:rPr lang="en-US" sz="2800" dirty="0">
                <a:solidFill>
                  <a:schemeClr val="tx1"/>
                </a:solidFill>
                <a:latin typeface="Calibri" panose="020F0502020204030204" pitchFamily="34" charset="0"/>
                <a:cs typeface="Calibri" panose="020F0502020204030204" pitchFamily="34" charset="0"/>
              </a:rPr>
              <a:t>Established the War Production Board</a:t>
            </a:r>
          </a:p>
          <a:p>
            <a:pPr marL="457200" indent="-457200">
              <a:buFontTx/>
              <a:buChar char="-"/>
            </a:pPr>
            <a:r>
              <a:rPr lang="en-US" sz="2800" dirty="0">
                <a:solidFill>
                  <a:schemeClr val="tx1"/>
                </a:solidFill>
                <a:latin typeface="Calibri" panose="020F0502020204030204" pitchFamily="34" charset="0"/>
                <a:cs typeface="Calibri" panose="020F0502020204030204" pitchFamily="34" charset="0"/>
              </a:rPr>
              <a:t>Bolstered ally relations </a:t>
            </a:r>
          </a:p>
          <a:p>
            <a:pPr marL="457200" indent="-457200">
              <a:buFontTx/>
              <a:buChar char="-"/>
            </a:pPr>
            <a:r>
              <a:rPr lang="en-US" sz="2800" dirty="0">
                <a:solidFill>
                  <a:schemeClr val="tx1"/>
                </a:solidFill>
                <a:latin typeface="Calibri" panose="020F0502020204030204" pitchFamily="34" charset="0"/>
                <a:cs typeface="Calibri" panose="020F0502020204030204" pitchFamily="34" charset="0"/>
              </a:rPr>
              <a:t>Strategic planning, including D-Day and the atomic bomb</a:t>
            </a:r>
          </a:p>
          <a:p>
            <a:pPr marL="457200" indent="-457200">
              <a:buFontTx/>
              <a:buChar char="-"/>
            </a:pPr>
            <a:endParaRPr lang="en-US" sz="2800" dirty="0">
              <a:solidFill>
                <a:schemeClr val="tx1"/>
              </a:solidFill>
              <a:latin typeface="Garamond" panose="02020404030301010803" pitchFamily="18" charset="0"/>
            </a:endParaRPr>
          </a:p>
          <a:p>
            <a:pPr marL="457200" indent="-457200">
              <a:buFontTx/>
              <a:buChar char="-"/>
            </a:pPr>
            <a:endParaRPr lang="en-US" sz="2800" dirty="0">
              <a:solidFill>
                <a:schemeClr val="tx1"/>
              </a:solidFill>
              <a:latin typeface="Garamond" panose="02020404030301010803" pitchFamily="18" charset="0"/>
            </a:endParaRPr>
          </a:p>
          <a:p>
            <a:pPr marL="457200" indent="-457200">
              <a:buFontTx/>
              <a:buChar char="-"/>
            </a:pPr>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20" name="Rounded Rectangle 19">
            <a:extLst>
              <a:ext uri="{FF2B5EF4-FFF2-40B4-BE49-F238E27FC236}">
                <a16:creationId xmlns:a16="http://schemas.microsoft.com/office/drawing/2014/main" id="{AE2DF76D-9E58-F94B-9338-69907C0601EE}"/>
              </a:ext>
            </a:extLst>
          </p:cNvPr>
          <p:cNvSpPr/>
          <p:nvPr/>
        </p:nvSpPr>
        <p:spPr>
          <a:xfrm>
            <a:off x="914402" y="14407937"/>
            <a:ext cx="10058400" cy="6066215"/>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pPr marL="285750"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Vision</a:t>
            </a:r>
          </a:p>
          <a:p>
            <a:pPr marL="742950" lvl="1"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“The Four Freedoms” </a:t>
            </a:r>
          </a:p>
          <a:p>
            <a:pPr marL="285750"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Empathy</a:t>
            </a:r>
          </a:p>
          <a:p>
            <a:pPr marL="742950" lvl="1"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The New Deal</a:t>
            </a:r>
          </a:p>
          <a:p>
            <a:pPr marL="285750"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Autocratic</a:t>
            </a:r>
          </a:p>
          <a:p>
            <a:pPr marL="742950" lvl="1"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4,300 Executive Orders</a:t>
            </a:r>
          </a:p>
          <a:p>
            <a:pPr marL="285750"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Democratic </a:t>
            </a:r>
          </a:p>
          <a:p>
            <a:pPr marL="742950" lvl="1"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“Fireside Chats”</a:t>
            </a:r>
          </a:p>
          <a:p>
            <a:pPr marL="285750" indent="-285750">
              <a:buFont typeface="Arial" panose="020B0604020202020204" pitchFamily="34" charset="0"/>
              <a:buChar char="•"/>
            </a:pPr>
            <a:endParaRPr lang="en-US" sz="3200" dirty="0">
              <a:solidFill>
                <a:schemeClr val="tx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3200" dirty="0">
              <a:solidFill>
                <a:schemeClr val="tx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3200" dirty="0">
              <a:solidFill>
                <a:schemeClr val="tx1"/>
              </a:solidFill>
              <a:latin typeface="Calibri" panose="020F0502020204030204" pitchFamily="34" charset="0"/>
              <a:cs typeface="Calibri" panose="020F0502020204030204" pitchFamily="34" charset="0"/>
            </a:endParaRPr>
          </a:p>
          <a:p>
            <a:r>
              <a:rPr lang="en-US" sz="3200" dirty="0">
                <a:solidFill>
                  <a:schemeClr val="tx1"/>
                </a:solidFill>
                <a:latin typeface="Calibri" panose="020F0502020204030204" pitchFamily="34" charset="0"/>
                <a:cs typeface="Calibri" panose="020F0502020204030204" pitchFamily="34" charset="0"/>
              </a:rPr>
              <a:t> </a:t>
            </a:r>
          </a:p>
          <a:p>
            <a:endParaRPr lang="en-US" sz="3200" dirty="0">
              <a:solidFill>
                <a:schemeClr val="tx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Resilience </a:t>
            </a:r>
          </a:p>
          <a:p>
            <a:pPr marL="742950" lvl="1"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Polio</a:t>
            </a:r>
          </a:p>
          <a:p>
            <a:pPr marL="742950" lvl="1"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The Great Depression</a:t>
            </a:r>
          </a:p>
          <a:p>
            <a:pPr marL="742950" lvl="1"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WWII</a:t>
            </a:r>
          </a:p>
          <a:p>
            <a:pPr marL="742950" lvl="1" indent="-285750">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“The only thing we have to fear, is fear itself” </a:t>
            </a:r>
          </a:p>
          <a:p>
            <a:pPr marL="742950" lvl="1" indent="-285750">
              <a:buFont typeface="Arial" panose="020B0604020202020204" pitchFamily="34" charset="0"/>
              <a:buChar char="•"/>
            </a:pPr>
            <a:endParaRPr lang="en-US" sz="3200" dirty="0">
              <a:solidFill>
                <a:schemeClr val="tx1"/>
              </a:solidFill>
              <a:latin typeface="Garamond" panose="02020404030301010803" pitchFamily="18" charset="0"/>
            </a:endParaRPr>
          </a:p>
          <a:p>
            <a:pPr marL="285750" indent="-285750">
              <a:buFont typeface="Arial" panose="020B0604020202020204" pitchFamily="34" charset="0"/>
              <a:buChar char="•"/>
            </a:pPr>
            <a:endParaRPr lang="en-US" sz="3200" dirty="0">
              <a:solidFill>
                <a:schemeClr val="tx1"/>
              </a:solidFill>
              <a:latin typeface="Garamond" panose="02020404030301010803" pitchFamily="18" charset="0"/>
            </a:endParaRPr>
          </a:p>
          <a:p>
            <a:pPr marL="285750" indent="-285750">
              <a:buFont typeface="Arial" panose="020B0604020202020204" pitchFamily="34" charset="0"/>
              <a:buChar char="•"/>
            </a:pPr>
            <a:endParaRPr lang="en-US" sz="3200" dirty="0">
              <a:latin typeface="Garamond" panose="02020404030301010803" pitchFamily="18" charset="0"/>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3528213" y="4998898"/>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Abstract</a:t>
            </a:r>
          </a:p>
        </p:txBody>
      </p:sp>
      <p:sp>
        <p:nvSpPr>
          <p:cNvPr id="25" name="Rounded Rectangle 24">
            <a:extLst>
              <a:ext uri="{FF2B5EF4-FFF2-40B4-BE49-F238E27FC236}">
                <a16:creationId xmlns:a16="http://schemas.microsoft.com/office/drawing/2014/main" id="{51379547-A170-7740-89D0-76C2146A7F28}"/>
              </a:ext>
            </a:extLst>
          </p:cNvPr>
          <p:cNvSpPr/>
          <p:nvPr/>
        </p:nvSpPr>
        <p:spPr>
          <a:xfrm>
            <a:off x="14164235" y="14720800"/>
            <a:ext cx="4572000" cy="681303"/>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Conclusions</a:t>
            </a:r>
          </a:p>
        </p:txBody>
      </p:sp>
      <p:sp>
        <p:nvSpPr>
          <p:cNvPr id="26" name="Rounded Rectangle 25">
            <a:extLst>
              <a:ext uri="{FF2B5EF4-FFF2-40B4-BE49-F238E27FC236}">
                <a16:creationId xmlns:a16="http://schemas.microsoft.com/office/drawing/2014/main" id="{D010AE68-B05A-3F44-8362-9EA1E225A25A}"/>
              </a:ext>
            </a:extLst>
          </p:cNvPr>
          <p:cNvSpPr/>
          <p:nvPr/>
        </p:nvSpPr>
        <p:spPr>
          <a:xfrm>
            <a:off x="2350169" y="14720800"/>
            <a:ext cx="7090626"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Traits and Behaviors </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24796274" y="5100789"/>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Contributions</a:t>
            </a:r>
          </a:p>
        </p:txBody>
      </p:sp>
      <p:sp>
        <p:nvSpPr>
          <p:cNvPr id="28" name="Rounded Rectangle 27">
            <a:extLst>
              <a:ext uri="{FF2B5EF4-FFF2-40B4-BE49-F238E27FC236}">
                <a16:creationId xmlns:a16="http://schemas.microsoft.com/office/drawing/2014/main" id="{4A869A2D-37A8-AB43-BB41-7A677DDBC28B}"/>
              </a:ext>
            </a:extLst>
          </p:cNvPr>
          <p:cNvSpPr/>
          <p:nvPr/>
        </p:nvSpPr>
        <p:spPr>
          <a:xfrm>
            <a:off x="24191259" y="12361484"/>
            <a:ext cx="5096206" cy="1055161"/>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References</a:t>
            </a:r>
          </a:p>
        </p:txBody>
      </p:sp>
      <p:sp>
        <p:nvSpPr>
          <p:cNvPr id="32" name="Rectangle 31">
            <a:extLst>
              <a:ext uri="{FF2B5EF4-FFF2-40B4-BE49-F238E27FC236}">
                <a16:creationId xmlns:a16="http://schemas.microsoft.com/office/drawing/2014/main" id="{A2D30AF2-838F-8E41-9442-70B96338018C}"/>
              </a:ext>
            </a:extLst>
          </p:cNvPr>
          <p:cNvSpPr/>
          <p:nvPr/>
        </p:nvSpPr>
        <p:spPr>
          <a:xfrm>
            <a:off x="1316154" y="6436489"/>
            <a:ext cx="8991600" cy="7448257"/>
          </a:xfrm>
          <a:prstGeom prst="rect">
            <a:avLst/>
          </a:prstGeom>
        </p:spPr>
        <p:txBody>
          <a:bodyPr wrap="square">
            <a:sp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Franklin Delano Roosevelt, also known as FDR, was the 32</a:t>
            </a:r>
            <a:r>
              <a:rPr lang="en-US" sz="28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2800" dirty="0">
                <a:effectLst/>
                <a:latin typeface="Calibri" panose="020F0502020204030204" pitchFamily="34" charset="0"/>
                <a:ea typeface="Calibri" panose="020F0502020204030204" pitchFamily="34" charset="0"/>
                <a:cs typeface="Times New Roman" panose="02020603050405020304" pitchFamily="18" charset="0"/>
              </a:rPr>
              <a:t> president of the United States of America. He served as president from 1933 until his death in 1945. FDR was the first, and only, president to serve more than two terms. The election in 1936 resulted in FDR winning 60.8 percent of the popular vote and only two states not going his way. This victory is the largest in US election history. His reelection for a third consecutive term came at a time of world turmoil as World War II had begun. FDR went on to win his 4</a:t>
            </a:r>
            <a:r>
              <a:rPr lang="en-US" sz="2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800" dirty="0">
                <a:effectLst/>
                <a:latin typeface="Calibri" panose="020F0502020204030204" pitchFamily="34" charset="0"/>
                <a:ea typeface="Calibri" panose="020F0502020204030204" pitchFamily="34" charset="0"/>
                <a:cs typeface="Times New Roman" panose="02020603050405020304" pitchFamily="18" charset="0"/>
              </a:rPr>
              <a:t> presidential election in 1944 receiving 53.5 percent of the popular vote and 37 states. FDR’s leadership through the Great Depression and World War II kept the nation as stable as could be expected, allowed him to be continuously reelected, and cemented his position as one of the greatest leaders in history. This paper delves into the characteristics, traits, and other factors that led to FDR’s success as a leader. </a:t>
            </a:r>
          </a:p>
        </p:txBody>
      </p:sp>
      <p:sp>
        <p:nvSpPr>
          <p:cNvPr id="40" name="Rectangle 39">
            <a:extLst>
              <a:ext uri="{FF2B5EF4-FFF2-40B4-BE49-F238E27FC236}">
                <a16:creationId xmlns:a16="http://schemas.microsoft.com/office/drawing/2014/main" id="{8FC5FA3B-B81A-1D4C-9E6D-07E725A1C95E}"/>
              </a:ext>
            </a:extLst>
          </p:cNvPr>
          <p:cNvSpPr/>
          <p:nvPr/>
        </p:nvSpPr>
        <p:spPr>
          <a:xfrm>
            <a:off x="21981458" y="13553450"/>
            <a:ext cx="10022539" cy="8402300"/>
          </a:xfrm>
          <a:prstGeom prst="rect">
            <a:avLst/>
          </a:prstGeom>
        </p:spPr>
        <p:txBody>
          <a:bodyPr wrap="square">
            <a:spAutoFit/>
          </a:bodyPr>
          <a:lstStyle/>
          <a:p>
            <a:pPr marL="360045" marR="0" indent="-360045"/>
            <a:r>
              <a:rPr lang="en-US" sz="1800" dirty="0">
                <a:effectLst/>
                <a:latin typeface="Times New Roman" panose="02020603050405020304" pitchFamily="18" charset="0"/>
                <a:ea typeface="Times New Roman" panose="02020603050405020304" pitchFamily="18" charset="0"/>
              </a:rPr>
              <a:t>Achives.gov. (2022, February 8). </a:t>
            </a:r>
            <a:r>
              <a:rPr lang="en-US" sz="1800" i="1" dirty="0">
                <a:effectLst/>
                <a:latin typeface="Times New Roman" panose="02020603050405020304" pitchFamily="18" charset="0"/>
                <a:ea typeface="Times New Roman" panose="02020603050405020304" pitchFamily="18" charset="0"/>
              </a:rPr>
              <a:t>President Franklin Roosevelt's Annual message (Four freedoms) to Congress (1941)</a:t>
            </a:r>
            <a:r>
              <a:rPr lang="en-US" sz="1800" dirty="0">
                <a:effectLst/>
                <a:latin typeface="Times New Roman" panose="02020603050405020304" pitchFamily="18" charset="0"/>
                <a:ea typeface="Times New Roman" panose="02020603050405020304" pitchFamily="18" charset="0"/>
              </a:rPr>
              <a:t>. National Archives and Records Administration. Retrieved February 19, 2023, from https://www.archives.gov/milestone-documents/president-franklin-roosevelts-annual-message-to-congress#:~:text=His%20"four%20essential%20human%20freedoms,want%2C%20and%20freedom%20from%20fear. </a:t>
            </a:r>
          </a:p>
          <a:p>
            <a:pPr marL="360045" marR="0" indent="-360045"/>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a:effectLst/>
                <a:latin typeface="Times New Roman" panose="02020603050405020304" pitchFamily="18" charset="0"/>
                <a:ea typeface="Times New Roman" panose="02020603050405020304" pitchFamily="18" charset="0"/>
              </a:rPr>
              <a:t>Bass, B. M. (1990). </a:t>
            </a:r>
            <a:r>
              <a:rPr lang="en-US" sz="1800" i="1" dirty="0">
                <a:effectLst/>
                <a:latin typeface="Times New Roman" panose="02020603050405020304" pitchFamily="18" charset="0"/>
                <a:ea typeface="Times New Roman" panose="02020603050405020304" pitchFamily="18" charset="0"/>
              </a:rPr>
              <a:t>Bass and Stogdill's Handbook of Leadership: Theory, research, and Managerial Applications</a:t>
            </a:r>
            <a:r>
              <a:rPr lang="en-US" sz="1800" dirty="0">
                <a:effectLst/>
                <a:latin typeface="Times New Roman" panose="02020603050405020304" pitchFamily="18" charset="0"/>
                <a:ea typeface="Times New Roman" panose="02020603050405020304" pitchFamily="18" charset="0"/>
              </a:rPr>
              <a:t>. The Free Press. </a:t>
            </a:r>
          </a:p>
          <a:p>
            <a:pPr marL="360045" marR="0" indent="-360045"/>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a:effectLst/>
                <a:latin typeface="Times New Roman" panose="02020603050405020304" pitchFamily="18" charset="0"/>
                <a:ea typeface="Times New Roman" panose="02020603050405020304" pitchFamily="18" charset="0"/>
              </a:rPr>
              <a:t>Burns, J. M. (1978). </a:t>
            </a:r>
            <a:r>
              <a:rPr lang="en-US" sz="1800" i="1" dirty="0">
                <a:effectLst/>
                <a:latin typeface="Times New Roman" panose="02020603050405020304" pitchFamily="18" charset="0"/>
                <a:ea typeface="Times New Roman" panose="02020603050405020304" pitchFamily="18" charset="0"/>
              </a:rPr>
              <a:t>Leadership</a:t>
            </a:r>
            <a:r>
              <a:rPr lang="en-US" sz="1800" dirty="0">
                <a:effectLst/>
                <a:latin typeface="Times New Roman" panose="02020603050405020304" pitchFamily="18" charset="0"/>
                <a:ea typeface="Times New Roman" panose="02020603050405020304" pitchFamily="18" charset="0"/>
              </a:rPr>
              <a:t>. Harper and Row. </a:t>
            </a:r>
          </a:p>
          <a:p>
            <a:pPr marL="360045" marR="0" indent="-360045"/>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a:effectLst/>
                <a:latin typeface="Times New Roman" panose="02020603050405020304" pitchFamily="18" charset="0"/>
                <a:ea typeface="Times New Roman" panose="02020603050405020304" pitchFamily="18" charset="0"/>
              </a:rPr>
              <a:t>Daft, R. L. (2018). </a:t>
            </a:r>
            <a:r>
              <a:rPr lang="en-US" sz="1800" i="1" dirty="0">
                <a:effectLst/>
                <a:latin typeface="Times New Roman" panose="02020603050405020304" pitchFamily="18" charset="0"/>
                <a:ea typeface="Times New Roman" panose="02020603050405020304" pitchFamily="18" charset="0"/>
              </a:rPr>
              <a:t>Leadership experience</a:t>
            </a:r>
            <a:r>
              <a:rPr lang="en-US" sz="1800" dirty="0">
                <a:effectLst/>
                <a:latin typeface="Times New Roman" panose="02020603050405020304" pitchFamily="18" charset="0"/>
                <a:ea typeface="Times New Roman" panose="02020603050405020304" pitchFamily="18" charset="0"/>
              </a:rPr>
              <a:t>. Cengage learning. </a:t>
            </a:r>
          </a:p>
          <a:p>
            <a:pPr marL="360045" marR="0" indent="-360045"/>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a:effectLst/>
                <a:latin typeface="Times New Roman" panose="02020603050405020304" pitchFamily="18" charset="0"/>
                <a:ea typeface="Times New Roman" panose="02020603050405020304" pitchFamily="18" charset="0"/>
              </a:rPr>
              <a:t>Dallek, R. (1979). </a:t>
            </a:r>
            <a:r>
              <a:rPr lang="en-US" sz="1800" i="1" dirty="0">
                <a:effectLst/>
                <a:latin typeface="Times New Roman" panose="02020603050405020304" pitchFamily="18" charset="0"/>
                <a:ea typeface="Times New Roman" panose="02020603050405020304" pitchFamily="18" charset="0"/>
              </a:rPr>
              <a:t>Franklin D. Roosevelt and the American foreign policy 1932 - 1945</a:t>
            </a:r>
            <a:r>
              <a:rPr lang="en-US" sz="1800" dirty="0">
                <a:effectLst/>
                <a:latin typeface="Times New Roman" panose="02020603050405020304" pitchFamily="18" charset="0"/>
                <a:ea typeface="Times New Roman" panose="02020603050405020304" pitchFamily="18" charset="0"/>
              </a:rPr>
              <a:t>. Oxford Univ. Pr. </a:t>
            </a:r>
          </a:p>
          <a:p>
            <a:pPr marL="360045" marR="0" indent="-360045"/>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a:effectLst/>
                <a:latin typeface="Times New Roman" panose="02020603050405020304" pitchFamily="18" charset="0"/>
                <a:ea typeface="Times New Roman" panose="02020603050405020304" pitchFamily="18" charset="0"/>
              </a:rPr>
              <a:t>Goodwin, D. K. (1995). </a:t>
            </a:r>
            <a:r>
              <a:rPr lang="en-US" sz="1800" i="1" dirty="0">
                <a:effectLst/>
                <a:latin typeface="Times New Roman" panose="02020603050405020304" pitchFamily="18" charset="0"/>
                <a:ea typeface="Times New Roman" panose="02020603050405020304" pitchFamily="18" charset="0"/>
              </a:rPr>
              <a:t>No ordinary time: Franklin and Eleanor Roosevelt: The Home Front in World War </a:t>
            </a:r>
            <a:r>
              <a:rPr lang="en-US" sz="1800" i="1" dirty="0" err="1">
                <a:effectLst/>
                <a:latin typeface="Times New Roman" panose="02020603050405020304" pitchFamily="18" charset="0"/>
                <a:ea typeface="Times New Roman" panose="02020603050405020304" pitchFamily="18" charset="0"/>
              </a:rPr>
              <a:t>Ii</a:t>
            </a:r>
            <a:r>
              <a:rPr lang="en-US" sz="1800" dirty="0">
                <a:effectLst/>
                <a:latin typeface="Times New Roman" panose="02020603050405020304" pitchFamily="18" charset="0"/>
                <a:ea typeface="Times New Roman" panose="02020603050405020304" pitchFamily="18" charset="0"/>
              </a:rPr>
              <a:t>. Simon &amp; Schuster. </a:t>
            </a:r>
          </a:p>
          <a:p>
            <a:pPr marL="360045" marR="0" indent="-360045"/>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a:effectLst/>
                <a:latin typeface="Times New Roman" panose="02020603050405020304" pitchFamily="18" charset="0"/>
                <a:ea typeface="Times New Roman" panose="02020603050405020304" pitchFamily="18" charset="0"/>
              </a:rPr>
              <a:t>Henry, T., Penner, R., &amp; Hall, T. W. (2020). </a:t>
            </a:r>
            <a:r>
              <a:rPr lang="en-US" sz="1800" i="1" dirty="0">
                <a:effectLst/>
                <a:latin typeface="Times New Roman" panose="02020603050405020304" pitchFamily="18" charset="0"/>
                <a:ea typeface="Times New Roman" panose="02020603050405020304" pitchFamily="18" charset="0"/>
              </a:rPr>
              <a:t>The Motivation Code: Discover the Hidden Forces That Drive Your Best Work</a:t>
            </a:r>
            <a:r>
              <a:rPr lang="en-US" sz="1800" dirty="0">
                <a:effectLst/>
                <a:latin typeface="Times New Roman" panose="02020603050405020304" pitchFamily="18" charset="0"/>
                <a:ea typeface="Times New Roman" panose="02020603050405020304" pitchFamily="18" charset="0"/>
              </a:rPr>
              <a:t>. Portfolio. </a:t>
            </a:r>
          </a:p>
          <a:p>
            <a:pPr marL="360045" marR="0" indent="-360045"/>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err="1">
                <a:effectLst/>
                <a:latin typeface="Times New Roman" panose="02020603050405020304" pitchFamily="18" charset="0"/>
                <a:ea typeface="Times New Roman" panose="02020603050405020304" pitchFamily="18" charset="0"/>
              </a:rPr>
              <a:t>Leuchtenburg</a:t>
            </a:r>
            <a:r>
              <a:rPr lang="en-US" sz="1800" dirty="0">
                <a:effectLst/>
                <a:latin typeface="Times New Roman" panose="02020603050405020304" pitchFamily="18" charset="0"/>
                <a:ea typeface="Times New Roman" panose="02020603050405020304" pitchFamily="18" charset="0"/>
              </a:rPr>
              <a:t>, W. E. (2015). </a:t>
            </a:r>
            <a:r>
              <a:rPr lang="en-US" sz="1800" i="1" dirty="0">
                <a:effectLst/>
                <a:latin typeface="Times New Roman" panose="02020603050405020304" pitchFamily="18" charset="0"/>
                <a:ea typeface="Times New Roman" panose="02020603050405020304" pitchFamily="18" charset="0"/>
              </a:rPr>
              <a:t>The American president from Teddy Roosevelt to Bill Clinton</a:t>
            </a:r>
            <a:r>
              <a:rPr lang="en-US" sz="1800" dirty="0">
                <a:effectLst/>
                <a:latin typeface="Times New Roman" panose="02020603050405020304" pitchFamily="18" charset="0"/>
                <a:ea typeface="Times New Roman" panose="02020603050405020304" pitchFamily="18" charset="0"/>
              </a:rPr>
              <a:t>. Oxford University Press</a:t>
            </a:r>
          </a:p>
          <a:p>
            <a:pPr marL="360045" marR="0" indent="-360045"/>
            <a:r>
              <a:rPr lang="en-US" sz="1800" dirty="0">
                <a:effectLst/>
                <a:latin typeface="Times New Roman" panose="02020603050405020304" pitchFamily="18" charset="0"/>
                <a:ea typeface="Times New Roman" panose="02020603050405020304" pitchFamily="18" charset="0"/>
              </a:rPr>
              <a:t>. </a:t>
            </a:r>
          </a:p>
          <a:p>
            <a:pPr marL="360045" marR="0" indent="-360045"/>
            <a:r>
              <a:rPr lang="en-US" sz="1800" dirty="0">
                <a:effectLst/>
                <a:latin typeface="Times New Roman" panose="02020603050405020304" pitchFamily="18" charset="0"/>
                <a:ea typeface="Times New Roman" panose="02020603050405020304" pitchFamily="18" charset="0"/>
              </a:rPr>
              <a:t>McCracken, S. (2008). </a:t>
            </a:r>
            <a:r>
              <a:rPr lang="en-US" sz="1800" i="1" dirty="0">
                <a:effectLst/>
                <a:latin typeface="Times New Roman" panose="02020603050405020304" pitchFamily="18" charset="0"/>
                <a:ea typeface="Times New Roman" panose="02020603050405020304" pitchFamily="18" charset="0"/>
              </a:rPr>
              <a:t>Review: "FDR"</a:t>
            </a:r>
            <a:r>
              <a:rPr lang="en-US" sz="1800" dirty="0">
                <a:effectLst/>
                <a:latin typeface="Times New Roman" panose="02020603050405020304" pitchFamily="18" charset="0"/>
                <a:ea typeface="Times New Roman" panose="02020603050405020304" pitchFamily="18" charset="0"/>
              </a:rPr>
              <a:t>. Columbia Magazine. Retrieved January 22, 2023, from https://magazine.columbia.edu/article/review-fdr </a:t>
            </a:r>
          </a:p>
          <a:p>
            <a:pPr marL="360045" marR="0" indent="-360045"/>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a:effectLst/>
                <a:latin typeface="Times New Roman" panose="02020603050405020304" pitchFamily="18" charset="0"/>
                <a:ea typeface="Times New Roman" panose="02020603050405020304" pitchFamily="18" charset="0"/>
              </a:rPr>
              <a:t>McCullough, D. G. (1992). </a:t>
            </a:r>
            <a:r>
              <a:rPr lang="en-US" sz="1800" i="1" dirty="0">
                <a:effectLst/>
                <a:latin typeface="Times New Roman" panose="02020603050405020304" pitchFamily="18" charset="0"/>
                <a:ea typeface="Times New Roman" panose="02020603050405020304" pitchFamily="18" charset="0"/>
              </a:rPr>
              <a:t>Truman / m</a:t>
            </a:r>
            <a:r>
              <a:rPr lang="en-US" sz="1800" dirty="0">
                <a:effectLst/>
                <a:latin typeface="Times New Roman" panose="02020603050405020304" pitchFamily="18" charset="0"/>
                <a:ea typeface="Times New Roman" panose="02020603050405020304" pitchFamily="18" charset="0"/>
              </a:rPr>
              <a:t>. Simon &amp; Schuster. </a:t>
            </a:r>
          </a:p>
          <a:p>
            <a:pPr marL="360045" marR="0" indent="-360045"/>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a:effectLst/>
                <a:latin typeface="Times New Roman" panose="02020603050405020304" pitchFamily="18" charset="0"/>
                <a:ea typeface="Times New Roman" panose="02020603050405020304" pitchFamily="18" charset="0"/>
              </a:rPr>
              <a:t>Renshaw, P. (2014). </a:t>
            </a:r>
            <a:r>
              <a:rPr lang="en-US" sz="1800" i="1" dirty="0">
                <a:effectLst/>
                <a:latin typeface="Times New Roman" panose="02020603050405020304" pitchFamily="18" charset="0"/>
                <a:ea typeface="Times New Roman" panose="02020603050405020304" pitchFamily="18" charset="0"/>
              </a:rPr>
              <a:t>Franklin D. Roosevelt</a:t>
            </a:r>
            <a:r>
              <a:rPr lang="en-US" sz="1800" dirty="0">
                <a:effectLst/>
                <a:latin typeface="Times New Roman" panose="02020603050405020304" pitchFamily="18" charset="0"/>
                <a:ea typeface="Times New Roman" panose="02020603050405020304" pitchFamily="18" charset="0"/>
              </a:rPr>
              <a:t>. Routledge. </a:t>
            </a:r>
          </a:p>
        </p:txBody>
      </p:sp>
      <p:pic>
        <p:nvPicPr>
          <p:cNvPr id="7" name="Picture 6">
            <a:extLst>
              <a:ext uri="{FF2B5EF4-FFF2-40B4-BE49-F238E27FC236}">
                <a16:creationId xmlns:a16="http://schemas.microsoft.com/office/drawing/2014/main" id="{2E5E475C-B2B3-DED3-5F92-79FBE6F63D9A}"/>
              </a:ext>
            </a:extLst>
          </p:cNvPr>
          <p:cNvPicPr>
            <a:picLocks noChangeAspect="1"/>
          </p:cNvPicPr>
          <p:nvPr/>
        </p:nvPicPr>
        <p:blipFill rotWithShape="1">
          <a:blip r:embed="rId3"/>
          <a:srcRect l="20631"/>
          <a:stretch/>
        </p:blipFill>
        <p:spPr>
          <a:xfrm>
            <a:off x="11791144" y="4724477"/>
            <a:ext cx="9601200" cy="9072736"/>
          </a:xfrm>
          <a:prstGeom prst="rect">
            <a:avLst/>
          </a:prstGeom>
        </p:spPr>
      </p:pic>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2669</TotalTime>
  <Words>680</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Benton Sans</vt:lpstr>
      <vt:lpstr>Calibri</vt:lpstr>
      <vt:lpstr>Calibri Light</vt:lpstr>
      <vt:lpstr>Garamond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Christopher Taylor</cp:lastModifiedBy>
  <cp:revision>13</cp:revision>
  <cp:lastPrinted>2020-02-13T23:31:38Z</cp:lastPrinted>
  <dcterms:created xsi:type="dcterms:W3CDTF">2020-02-13T23:22:33Z</dcterms:created>
  <dcterms:modified xsi:type="dcterms:W3CDTF">2023-03-05T22:17:17Z</dcterms:modified>
</cp:coreProperties>
</file>