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FFFFFF"/>
    <a:srgbClr val="CEB888"/>
    <a:srgbClr val="F3EDE1"/>
    <a:srgbClr val="E7D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51"/>
    <p:restoredTop sz="96327"/>
  </p:normalViewPr>
  <p:slideViewPr>
    <p:cSldViewPr snapToGrid="0" snapToObjects="1">
      <p:cViewPr>
        <p:scale>
          <a:sx n="41" d="100"/>
          <a:sy n="41" d="100"/>
        </p:scale>
        <p:origin x="24" y="24"/>
      </p:cViewPr>
      <p:guideLst>
        <p:guide orient="horz" pos="6912"/>
        <p:guide pos="10368"/>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07354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80358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9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9076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3F32C-38B0-B548-A78F-520DC007E7DF}" type="datetimeFigureOut">
              <a:rPr lang="en-US" smtClean="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51499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3F32C-38B0-B548-A78F-520DC007E7DF}"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47606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3F32C-38B0-B548-A78F-520DC007E7DF}" type="datetimeFigureOut">
              <a:rPr lang="en-US" smtClean="0"/>
              <a:t>3/4/2023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411803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3F32C-38B0-B548-A78F-520DC007E7DF}" type="datetimeFigureOut">
              <a:rPr lang="en-US" smtClean="0"/>
              <a:t>3/4/2023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09757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3F32C-38B0-B548-A78F-520DC007E7DF}" type="datetimeFigureOut">
              <a:rPr lang="en-US" smtClean="0"/>
              <a:t>3/4/2023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42735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15200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58123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27A3F32C-38B0-B548-A78F-520DC007E7DF}" type="datetimeFigureOut">
              <a:rPr lang="en-US" smtClean="0"/>
              <a:t>3/4/2023</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42E1C02B-4381-A949-87F7-00D5CA5C0694}" type="slidenum">
              <a:rPr lang="en-US" smtClean="0"/>
              <a:t>‹#›</a:t>
            </a:fld>
            <a:endParaRPr lang="en-US"/>
          </a:p>
        </p:txBody>
      </p:sp>
    </p:spTree>
    <p:extLst>
      <p:ext uri="{BB962C8B-B14F-4D97-AF65-F5344CB8AC3E}">
        <p14:creationId xmlns:p14="http://schemas.microsoft.com/office/powerpoint/2010/main" val="199632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EB888"/>
            </a:gs>
            <a:gs pos="33000">
              <a:srgbClr val="E7DCC4">
                <a:lumMod val="92000"/>
              </a:srgbClr>
            </a:gs>
            <a:gs pos="100000">
              <a:srgbClr val="FFFFFF"/>
            </a:gs>
          </a:gsLst>
          <a:lin ang="16200000" scaled="0"/>
          <a:tileRect/>
        </a:gradFill>
        <a:effectLst/>
      </p:bgPr>
    </p:bg>
    <p:spTree>
      <p:nvGrpSpPr>
        <p:cNvPr id="1" name=""/>
        <p:cNvGrpSpPr/>
        <p:nvPr/>
      </p:nvGrpSpPr>
      <p:grpSpPr>
        <a:xfrm>
          <a:off x="0" y="0"/>
          <a:ext cx="0" cy="0"/>
          <a:chOff x="0" y="0"/>
          <a:chExt cx="0" cy="0"/>
        </a:xfrm>
      </p:grpSpPr>
      <p:pic>
        <p:nvPicPr>
          <p:cNvPr id="13" name="Picture 2" descr="Martin Luther King, Jr.">
            <a:extLst>
              <a:ext uri="{FF2B5EF4-FFF2-40B4-BE49-F238E27FC236}">
                <a16:creationId xmlns:a16="http://schemas.microsoft.com/office/drawing/2014/main" id="{C144A937-3C2C-BD99-979E-CB30F8EA06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 b="439"/>
          <a:stretch/>
        </p:blipFill>
        <p:spPr bwMode="auto">
          <a:xfrm>
            <a:off x="9936796" y="4671678"/>
            <a:ext cx="13044809" cy="8663322"/>
          </a:xfrm>
          <a:prstGeom prst="flowChartAlternateProcess">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B513375-D92E-BA49-AA5F-7C736BBDC852}"/>
              </a:ext>
            </a:extLst>
          </p:cNvPr>
          <p:cNvPicPr>
            <a:picLocks noChangeAspect="1"/>
          </p:cNvPicPr>
          <p:nvPr/>
        </p:nvPicPr>
        <p:blipFill>
          <a:blip r:embed="rId3"/>
          <a:stretch>
            <a:fillRect/>
          </a:stretch>
        </p:blipFill>
        <p:spPr>
          <a:xfrm>
            <a:off x="712832" y="800362"/>
            <a:ext cx="2853327" cy="2853327"/>
          </a:xfrm>
          <a:prstGeom prst="rect">
            <a:avLst/>
          </a:prstGeom>
        </p:spPr>
      </p:pic>
      <p:sp>
        <p:nvSpPr>
          <p:cNvPr id="6" name="TextBox 5">
            <a:extLst>
              <a:ext uri="{FF2B5EF4-FFF2-40B4-BE49-F238E27FC236}">
                <a16:creationId xmlns:a16="http://schemas.microsoft.com/office/drawing/2014/main" id="{87B5B2F4-AC80-4B4A-83D0-F69ECAF1CBF9}"/>
              </a:ext>
            </a:extLst>
          </p:cNvPr>
          <p:cNvSpPr txBox="1"/>
          <p:nvPr/>
        </p:nvSpPr>
        <p:spPr>
          <a:xfrm>
            <a:off x="4376055" y="800362"/>
            <a:ext cx="24166286" cy="3170099"/>
          </a:xfrm>
          <a:prstGeom prst="rect">
            <a:avLst/>
          </a:prstGeom>
          <a:noFill/>
        </p:spPr>
        <p:txBody>
          <a:bodyPr wrap="square" rtlCol="0">
            <a:spAutoFit/>
          </a:bodyPr>
          <a:lstStyle/>
          <a:p>
            <a:pPr algn="ctr"/>
            <a:r>
              <a:rPr lang="en-US" sz="10000" b="1" dirty="0">
                <a:latin typeface="Garamond" panose="02020404030301010803" pitchFamily="18" charset="0"/>
              </a:rPr>
              <a:t>Martin Luther King Jr.</a:t>
            </a:r>
          </a:p>
          <a:p>
            <a:pPr algn="ctr"/>
            <a:r>
              <a:rPr lang="en-US" sz="5500" dirty="0">
                <a:latin typeface="Garamond" panose="02020404030301010803" pitchFamily="18" charset="0"/>
              </a:rPr>
              <a:t>Jordan C. Steverson</a:t>
            </a:r>
          </a:p>
          <a:p>
            <a:pPr algn="ctr"/>
            <a:r>
              <a:rPr lang="en-US" sz="4500" dirty="0">
                <a:latin typeface="Garamond" panose="02020404030301010803" pitchFamily="18" charset="0"/>
              </a:rPr>
              <a:t>Florida State University</a:t>
            </a:r>
          </a:p>
        </p:txBody>
      </p:sp>
      <p:pic>
        <p:nvPicPr>
          <p:cNvPr id="8" name="Picture 7">
            <a:extLst>
              <a:ext uri="{FF2B5EF4-FFF2-40B4-BE49-F238E27FC236}">
                <a16:creationId xmlns:a16="http://schemas.microsoft.com/office/drawing/2014/main" id="{67BC0371-2978-204C-AFD4-DBA6205E3A56}"/>
              </a:ext>
            </a:extLst>
          </p:cNvPr>
          <p:cNvPicPr>
            <a:picLocks noChangeAspect="1"/>
          </p:cNvPicPr>
          <p:nvPr/>
        </p:nvPicPr>
        <p:blipFill>
          <a:blip r:embed="rId3"/>
          <a:stretch>
            <a:fillRect/>
          </a:stretch>
        </p:blipFill>
        <p:spPr>
          <a:xfrm>
            <a:off x="29352238" y="800363"/>
            <a:ext cx="2853327" cy="2853327"/>
          </a:xfrm>
          <a:prstGeom prst="rect">
            <a:avLst/>
          </a:prstGeom>
        </p:spPr>
      </p:pic>
      <p:cxnSp>
        <p:nvCxnSpPr>
          <p:cNvPr id="3" name="Straight Connector 2">
            <a:extLst>
              <a:ext uri="{FF2B5EF4-FFF2-40B4-BE49-F238E27FC236}">
                <a16:creationId xmlns:a16="http://schemas.microsoft.com/office/drawing/2014/main" id="{D0AF5D4E-5C2E-9047-88C1-238DBEC48E8B}"/>
              </a:ext>
            </a:extLst>
          </p:cNvPr>
          <p:cNvCxnSpPr/>
          <p:nvPr/>
        </p:nvCxnSpPr>
        <p:spPr>
          <a:xfrm>
            <a:off x="712831" y="4191000"/>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379E53-11E7-1546-91C8-110BFEAE91CD}"/>
              </a:ext>
            </a:extLst>
          </p:cNvPr>
          <p:cNvCxnSpPr/>
          <p:nvPr/>
        </p:nvCxnSpPr>
        <p:spPr>
          <a:xfrm>
            <a:off x="712832" y="384973"/>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E9038CF-F7FD-DF84-7382-D10E0CAAA11B}"/>
              </a:ext>
            </a:extLst>
          </p:cNvPr>
          <p:cNvGrpSpPr/>
          <p:nvPr/>
        </p:nvGrpSpPr>
        <p:grpSpPr>
          <a:xfrm>
            <a:off x="712831" y="4671679"/>
            <a:ext cx="8650971" cy="9444372"/>
            <a:chOff x="609600" y="4435194"/>
            <a:chExt cx="7969441" cy="9870913"/>
          </a:xfrm>
        </p:grpSpPr>
        <p:grpSp>
          <p:nvGrpSpPr>
            <p:cNvPr id="2" name="Group 1">
              <a:extLst>
                <a:ext uri="{FF2B5EF4-FFF2-40B4-BE49-F238E27FC236}">
                  <a16:creationId xmlns:a16="http://schemas.microsoft.com/office/drawing/2014/main" id="{03F1D574-0837-8B21-C942-3C8863925B61}"/>
                </a:ext>
              </a:extLst>
            </p:cNvPr>
            <p:cNvGrpSpPr/>
            <p:nvPr/>
          </p:nvGrpSpPr>
          <p:grpSpPr>
            <a:xfrm>
              <a:off x="609600" y="4435194"/>
              <a:ext cx="7969441" cy="9870913"/>
              <a:chOff x="738594" y="3398520"/>
              <a:chExt cx="7969441" cy="9870913"/>
            </a:xfrm>
          </p:grpSpPr>
          <p:sp>
            <p:nvSpPr>
              <p:cNvPr id="4" name="Text Box 2">
                <a:extLst>
                  <a:ext uri="{FF2B5EF4-FFF2-40B4-BE49-F238E27FC236}">
                    <a16:creationId xmlns:a16="http://schemas.microsoft.com/office/drawing/2014/main" id="{70255243-D6E8-C662-BB90-969D70A31BC9}"/>
                  </a:ext>
                </a:extLst>
              </p:cNvPr>
              <p:cNvSpPr txBox="1">
                <a:spLocks noChangeArrowheads="1"/>
              </p:cNvSpPr>
              <p:nvPr/>
            </p:nvSpPr>
            <p:spPr bwMode="auto">
              <a:xfrm>
                <a:off x="1048141" y="3568641"/>
                <a:ext cx="7350345" cy="9700792"/>
              </a:xfrm>
              <a:prstGeom prst="rect">
                <a:avLst/>
              </a:prstGeom>
              <a:noFill/>
              <a:ln w="9525">
                <a:noFill/>
                <a:miter lim="800000"/>
                <a:headEnd/>
                <a:tailEnd/>
              </a:ln>
            </p:spPr>
            <p:txBody>
              <a:bodyPr rot="0" vert="horz" wrap="square" lIns="0" tIns="0" rIns="0" bIns="0" anchor="t" anchorCtr="0">
                <a:noAutofit/>
              </a:bodyPr>
              <a:lstStyle/>
              <a:p>
                <a:pPr indent="457200" algn="ctr">
                  <a:spcAft>
                    <a:spcPts val="600"/>
                  </a:spcAft>
                </a:pPr>
                <a:endParaRPr lang="en-US" sz="6000" dirty="0">
                  <a:effectLst/>
                  <a:latin typeface="Arial" panose="020B0604020202020204" pitchFamily="34" charset="0"/>
                  <a:ea typeface="Calibri" panose="020F0502020204030204" pitchFamily="34" charset="0"/>
                  <a:cs typeface="Arial" panose="020B0604020202020204" pitchFamily="34" charset="0"/>
                </a:endParaRPr>
              </a:p>
              <a:p>
                <a:pPr marL="0" marR="0" indent="457200" algn="just">
                  <a:spcBef>
                    <a:spcPts val="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gn="just">
                  <a:spcBef>
                    <a:spcPts val="0"/>
                  </a:spcBef>
                  <a:spcAft>
                    <a:spcPts val="6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Even after his death, Martin Luther King Jr. remains a symbol of the African American struggle to gain civil rights. Through extraordinary leadership skills and dynamic speeches, King was able to instill confidence and a purpose into the fight for equality; no longer would African Americans be ignored. King’s efforts have placed him into an elite category of Americans whose influence has greatly contributed to changing our country for the better. Research topics such as traits, behaviors, emotional intelligence, vision, strengths, blind spots, and motivation will be reviewed including how Dr. Martin Luther King Jr. was able to motivate and inspire the African American community to engage in nonviolent protest and gain such a large following. The goal of this research is to detail Dr. King’s leadership traits that had an effect on the success of his fight against civil rights issues.</a:t>
                </a:r>
              </a:p>
              <a:p>
                <a:pPr marL="0" marR="0" algn="ctr">
                  <a:spcBef>
                    <a:spcPts val="0"/>
                  </a:spcBef>
                  <a:spcAft>
                    <a:spcPts val="6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400"/>
                  </a:spcAft>
                </a:pPr>
                <a:r>
                  <a:rPr lang="en-US" sz="2100" dirty="0">
                    <a:solidFill>
                      <a:srgbClr val="000000"/>
                    </a:solidFill>
                    <a:effectLst/>
                    <a:latin typeface="Times New Roman" panose="02020603050405020304" pitchFamily="18" charset="0"/>
                    <a:ea typeface="HelveticaNeueLT Std Lt" charset="0"/>
                    <a:cs typeface="Times New Roman" panose="02020603050405020304" pitchFamily="18" charset="0"/>
                  </a:rPr>
                  <a:t> </a:t>
                </a:r>
                <a:endParaRPr lang="en-US" sz="2100" dirty="0">
                  <a:effectLst/>
                  <a:latin typeface="Times New Roman" panose="02020603050405020304" pitchFamily="18" charset="0"/>
                  <a:ea typeface="HelveticaNeueLT Std Lt" charset="0"/>
                  <a:cs typeface="Times New Roman" panose="02020603050405020304" pitchFamily="18" charset="0"/>
                </a:endParaRPr>
              </a:p>
            </p:txBody>
          </p:sp>
          <p:sp>
            <p:nvSpPr>
              <p:cNvPr id="7" name="Flowchart: Alternate Process 6">
                <a:extLst>
                  <a:ext uri="{FF2B5EF4-FFF2-40B4-BE49-F238E27FC236}">
                    <a16:creationId xmlns:a16="http://schemas.microsoft.com/office/drawing/2014/main" id="{46D18259-9EDE-96DA-0131-54DC1851BE38}"/>
                  </a:ext>
                </a:extLst>
              </p:cNvPr>
              <p:cNvSpPr>
                <a:spLocks/>
              </p:cNvSpPr>
              <p:nvPr/>
            </p:nvSpPr>
            <p:spPr>
              <a:xfrm>
                <a:off x="738594" y="3398520"/>
                <a:ext cx="7969441" cy="9357005"/>
              </a:xfrm>
              <a:prstGeom prst="flowChartAlternateProcess">
                <a:avLst/>
              </a:prstGeom>
              <a:noFill/>
              <a:ln w="5715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ounded Rectangle 22">
              <a:extLst>
                <a:ext uri="{FF2B5EF4-FFF2-40B4-BE49-F238E27FC236}">
                  <a16:creationId xmlns:a16="http://schemas.microsoft.com/office/drawing/2014/main" id="{69C88FA8-0753-BD4D-A3D1-F108742E4DAC}"/>
                </a:ext>
              </a:extLst>
            </p:cNvPr>
            <p:cNvSpPr/>
            <p:nvPr/>
          </p:nvSpPr>
          <p:spPr>
            <a:xfrm>
              <a:off x="2331928" y="4800600"/>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Abstract</a:t>
              </a:r>
            </a:p>
          </p:txBody>
        </p:sp>
      </p:grpSp>
      <p:sp>
        <p:nvSpPr>
          <p:cNvPr id="24" name="Rounded Rectangle 23">
            <a:extLst>
              <a:ext uri="{FF2B5EF4-FFF2-40B4-BE49-F238E27FC236}">
                <a16:creationId xmlns:a16="http://schemas.microsoft.com/office/drawing/2014/main" id="{D10AC6E5-F907-3742-BE0C-43E430D5D01F}"/>
              </a:ext>
            </a:extLst>
          </p:cNvPr>
          <p:cNvSpPr/>
          <p:nvPr/>
        </p:nvSpPr>
        <p:spPr>
          <a:xfrm>
            <a:off x="34442400" y="3911907"/>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Introduction</a:t>
            </a:r>
          </a:p>
        </p:txBody>
      </p:sp>
      <p:grpSp>
        <p:nvGrpSpPr>
          <p:cNvPr id="63" name="Group 62">
            <a:extLst>
              <a:ext uri="{FF2B5EF4-FFF2-40B4-BE49-F238E27FC236}">
                <a16:creationId xmlns:a16="http://schemas.microsoft.com/office/drawing/2014/main" id="{0CB27698-FE7E-3F36-BED1-D4A700D8EB04}"/>
              </a:ext>
            </a:extLst>
          </p:cNvPr>
          <p:cNvGrpSpPr/>
          <p:nvPr/>
        </p:nvGrpSpPr>
        <p:grpSpPr>
          <a:xfrm>
            <a:off x="9904880" y="13815677"/>
            <a:ext cx="13108641" cy="7744951"/>
            <a:chOff x="9904880" y="14003953"/>
            <a:chExt cx="13108641" cy="7556675"/>
          </a:xfrm>
        </p:grpSpPr>
        <p:grpSp>
          <p:nvGrpSpPr>
            <p:cNvPr id="14" name="Group 13">
              <a:extLst>
                <a:ext uri="{FF2B5EF4-FFF2-40B4-BE49-F238E27FC236}">
                  <a16:creationId xmlns:a16="http://schemas.microsoft.com/office/drawing/2014/main" id="{05C2DF92-5ED2-B13D-8B3D-92E7A6EDA3B2}"/>
                </a:ext>
              </a:extLst>
            </p:cNvPr>
            <p:cNvGrpSpPr/>
            <p:nvPr/>
          </p:nvGrpSpPr>
          <p:grpSpPr>
            <a:xfrm>
              <a:off x="9904880" y="14003953"/>
              <a:ext cx="13108641" cy="7556675"/>
              <a:chOff x="738594" y="3398520"/>
              <a:chExt cx="7969441" cy="10423806"/>
            </a:xfrm>
          </p:grpSpPr>
          <p:sp>
            <p:nvSpPr>
              <p:cNvPr id="15" name="Text Box 2">
                <a:extLst>
                  <a:ext uri="{FF2B5EF4-FFF2-40B4-BE49-F238E27FC236}">
                    <a16:creationId xmlns:a16="http://schemas.microsoft.com/office/drawing/2014/main" id="{7F1F6613-1384-622A-80C1-DB68A38E8745}"/>
                  </a:ext>
                </a:extLst>
              </p:cNvPr>
              <p:cNvSpPr txBox="1">
                <a:spLocks noChangeArrowheads="1"/>
              </p:cNvSpPr>
              <p:nvPr/>
            </p:nvSpPr>
            <p:spPr bwMode="auto">
              <a:xfrm>
                <a:off x="1048141" y="3568641"/>
                <a:ext cx="7350345" cy="9700792"/>
              </a:xfrm>
              <a:prstGeom prst="rect">
                <a:avLst/>
              </a:prstGeom>
              <a:noFill/>
              <a:ln w="9525">
                <a:noFill/>
                <a:miter lim="800000"/>
                <a:headEnd/>
                <a:tailEnd/>
              </a:ln>
            </p:spPr>
            <p:txBody>
              <a:bodyPr rot="0" vert="horz" wrap="square" lIns="0" tIns="0" rIns="0" bIns="0" anchor="t" anchorCtr="0">
                <a:noAutofit/>
              </a:bodyPr>
              <a:lstStyle/>
              <a:p>
                <a:pPr indent="457200" algn="ctr">
                  <a:spcAft>
                    <a:spcPts val="600"/>
                  </a:spcAft>
                </a:pPr>
                <a:endParaRPr lang="en-US" sz="6000" b="1" dirty="0">
                  <a:effectLst/>
                  <a:latin typeface="Arial" panose="020B0604020202020204" pitchFamily="34" charset="0"/>
                  <a:ea typeface="Calibri" panose="020F0502020204030204" pitchFamily="34" charset="0"/>
                  <a:cs typeface="Arial" panose="020B0604020202020204" pitchFamily="34" charset="0"/>
                </a:endParaRPr>
              </a:p>
              <a:p>
                <a:pPr algn="just">
                  <a:spcAft>
                    <a:spcPts val="400"/>
                  </a:spcAft>
                </a:pP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It is difficult to say that Martin Luther King Jr. didn’t make an impact on any one community, let alone the world. For the African American community, he helped gain civil rights that were not given up to that point such as non-segregated facilities. For many of the white community, not at the time but later, is revered as helping to realize his dream of equality and to make it a norm to not judge people based on their skin color. For the world, he died with these same beliefs and his ideas are used as a basis for how organizations across the globe act.</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4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Sadly, on April 4, 1968, in Memphis, Tennessee, Martin Luther King Jr. was shot and killed standing on the balcony of a motel he was staying at the time for a peaceful protest march for garbage workers of the city. Though his death was a tragedy, his work was not abandoned and stands as resilient as King himself. Much progress has been made by Americans since the days of segregation and we are continuing that work not only for African Americans but for all people, regardless of race, religion, color, age, sex, national origin, sexual orientation, gender identity, or disability. </a:t>
                </a:r>
              </a:p>
              <a:p>
                <a:pPr algn="just">
                  <a:spcAft>
                    <a:spcPts val="400"/>
                  </a:spcAft>
                </a:pP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400"/>
                  </a:spcAft>
                </a:pP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400"/>
                  </a:spcAft>
                </a:pPr>
                <a:r>
                  <a:rPr lang="en-US" sz="2100" dirty="0">
                    <a:solidFill>
                      <a:srgbClr val="000000"/>
                    </a:solidFill>
                    <a:effectLst/>
                    <a:latin typeface="Times New Roman" panose="02020603050405020304" pitchFamily="18" charset="0"/>
                    <a:ea typeface="HelveticaNeueLT Std Lt" charset="0"/>
                    <a:cs typeface="Times New Roman" panose="02020603050405020304" pitchFamily="18" charset="0"/>
                  </a:rPr>
                  <a:t> </a:t>
                </a:r>
                <a:endParaRPr lang="en-US" sz="2100" dirty="0">
                  <a:effectLst/>
                  <a:latin typeface="Times New Roman" panose="02020603050405020304" pitchFamily="18" charset="0"/>
                  <a:ea typeface="HelveticaNeueLT Std Lt" charset="0"/>
                  <a:cs typeface="Times New Roman" panose="02020603050405020304" pitchFamily="18" charset="0"/>
                </a:endParaRPr>
              </a:p>
            </p:txBody>
          </p:sp>
          <p:sp>
            <p:nvSpPr>
              <p:cNvPr id="16" name="Flowchart: Alternate Process 15">
                <a:extLst>
                  <a:ext uri="{FF2B5EF4-FFF2-40B4-BE49-F238E27FC236}">
                    <a16:creationId xmlns:a16="http://schemas.microsoft.com/office/drawing/2014/main" id="{31A5B345-2445-4D6C-DC3D-4D2ACF6797F2}"/>
                  </a:ext>
                </a:extLst>
              </p:cNvPr>
              <p:cNvSpPr>
                <a:spLocks/>
              </p:cNvSpPr>
              <p:nvPr/>
            </p:nvSpPr>
            <p:spPr>
              <a:xfrm>
                <a:off x="738594" y="3398520"/>
                <a:ext cx="7969441" cy="10423806"/>
              </a:xfrm>
              <a:prstGeom prst="flowChartAlternateProcess">
                <a:avLst/>
              </a:prstGeom>
              <a:noFill/>
              <a:ln w="5715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ounded Rectangle 24">
              <a:extLst>
                <a:ext uri="{FF2B5EF4-FFF2-40B4-BE49-F238E27FC236}">
                  <a16:creationId xmlns:a16="http://schemas.microsoft.com/office/drawing/2014/main" id="{51379547-A170-7740-89D0-76C2146A7F28}"/>
                </a:ext>
              </a:extLst>
            </p:cNvPr>
            <p:cNvSpPr/>
            <p:nvPr/>
          </p:nvSpPr>
          <p:spPr>
            <a:xfrm>
              <a:off x="14173200" y="14297025"/>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Conclusion</a:t>
              </a:r>
            </a:p>
          </p:txBody>
        </p:sp>
      </p:grpSp>
      <p:grpSp>
        <p:nvGrpSpPr>
          <p:cNvPr id="35" name="Group 34">
            <a:extLst>
              <a:ext uri="{FF2B5EF4-FFF2-40B4-BE49-F238E27FC236}">
                <a16:creationId xmlns:a16="http://schemas.microsoft.com/office/drawing/2014/main" id="{411A8EC8-2344-D221-7B55-8C66B0F62168}"/>
              </a:ext>
            </a:extLst>
          </p:cNvPr>
          <p:cNvGrpSpPr/>
          <p:nvPr/>
        </p:nvGrpSpPr>
        <p:grpSpPr>
          <a:xfrm>
            <a:off x="712831" y="14105028"/>
            <a:ext cx="8650971" cy="7692084"/>
            <a:chOff x="633209" y="15107116"/>
            <a:chExt cx="7969441" cy="6453512"/>
          </a:xfrm>
        </p:grpSpPr>
        <p:grpSp>
          <p:nvGrpSpPr>
            <p:cNvPr id="30" name="Group 29">
              <a:extLst>
                <a:ext uri="{FF2B5EF4-FFF2-40B4-BE49-F238E27FC236}">
                  <a16:creationId xmlns:a16="http://schemas.microsoft.com/office/drawing/2014/main" id="{5B6ED9CD-87FA-CA9C-BA05-23911AEB4133}"/>
                </a:ext>
              </a:extLst>
            </p:cNvPr>
            <p:cNvGrpSpPr/>
            <p:nvPr/>
          </p:nvGrpSpPr>
          <p:grpSpPr>
            <a:xfrm>
              <a:off x="633209" y="15107116"/>
              <a:ext cx="7969441" cy="6453512"/>
              <a:chOff x="738594" y="3398520"/>
              <a:chExt cx="7969441" cy="10423806"/>
            </a:xfrm>
          </p:grpSpPr>
          <p:sp>
            <p:nvSpPr>
              <p:cNvPr id="31" name="Text Box 2">
                <a:extLst>
                  <a:ext uri="{FF2B5EF4-FFF2-40B4-BE49-F238E27FC236}">
                    <a16:creationId xmlns:a16="http://schemas.microsoft.com/office/drawing/2014/main" id="{2E5F48E2-43B3-F745-A2EE-0DEFF8C8BBBC}"/>
                  </a:ext>
                </a:extLst>
              </p:cNvPr>
              <p:cNvSpPr txBox="1">
                <a:spLocks noChangeArrowheads="1"/>
              </p:cNvSpPr>
              <p:nvPr/>
            </p:nvSpPr>
            <p:spPr bwMode="auto">
              <a:xfrm>
                <a:off x="1048141" y="3568641"/>
                <a:ext cx="7350345" cy="9700792"/>
              </a:xfrm>
              <a:prstGeom prst="rect">
                <a:avLst/>
              </a:prstGeom>
              <a:noFill/>
              <a:ln w="9525">
                <a:noFill/>
                <a:miter lim="800000"/>
                <a:headEnd/>
                <a:tailEnd/>
              </a:ln>
            </p:spPr>
            <p:txBody>
              <a:bodyPr rot="0" vert="horz" wrap="square" lIns="0" tIns="0" rIns="0" bIns="0" anchor="t" anchorCtr="0">
                <a:noAutofit/>
              </a:bodyPr>
              <a:lstStyle/>
              <a:p>
                <a:pPr indent="457200" algn="ctr">
                  <a:spcAft>
                    <a:spcPts val="600"/>
                  </a:spcAft>
                </a:pPr>
                <a:endParaRPr lang="en-US" sz="6000" dirty="0">
                  <a:effectLst/>
                  <a:latin typeface="Arial" panose="020B0604020202020204" pitchFamily="34" charset="0"/>
                  <a:ea typeface="Calibri" panose="020F0502020204030204" pitchFamily="34" charset="0"/>
                  <a:cs typeface="Arial" panose="020B0604020202020204" pitchFamily="34" charset="0"/>
                </a:endParaRPr>
              </a:p>
              <a:p>
                <a:pPr marL="0" marR="0" indent="457200" algn="just">
                  <a:spcBef>
                    <a:spcPts val="0"/>
                  </a:spcBef>
                  <a:spcAft>
                    <a:spcPts val="6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gn="just">
                  <a:spcBef>
                    <a:spcPts val="0"/>
                  </a:spcBef>
                  <a:spcAft>
                    <a:spcPts val="600"/>
                  </a:spcAft>
                </a:pPr>
                <a:endParaRPr lang="en-US" sz="2100" dirty="0">
                  <a:effectLst/>
                  <a:latin typeface="Times New Roman" panose="02020603050405020304" pitchFamily="18" charset="0"/>
                  <a:ea typeface="HelveticaNeueLT Std Lt" charset="0"/>
                  <a:cs typeface="Times New Roman" panose="02020603050405020304" pitchFamily="18" charset="0"/>
                </a:endParaRPr>
              </a:p>
            </p:txBody>
          </p:sp>
          <p:sp>
            <p:nvSpPr>
              <p:cNvPr id="33" name="Flowchart: Alternate Process 32">
                <a:extLst>
                  <a:ext uri="{FF2B5EF4-FFF2-40B4-BE49-F238E27FC236}">
                    <a16:creationId xmlns:a16="http://schemas.microsoft.com/office/drawing/2014/main" id="{B82F89D2-4F7E-09AD-F299-A59D17F205EE}"/>
                  </a:ext>
                </a:extLst>
              </p:cNvPr>
              <p:cNvSpPr>
                <a:spLocks/>
              </p:cNvSpPr>
              <p:nvPr/>
            </p:nvSpPr>
            <p:spPr>
              <a:xfrm>
                <a:off x="738594" y="3398520"/>
                <a:ext cx="7969441" cy="10423806"/>
              </a:xfrm>
              <a:prstGeom prst="flowChartAlternateProcess">
                <a:avLst/>
              </a:prstGeom>
              <a:noFill/>
              <a:ln w="5715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ounded Rectangle 25">
              <a:extLst>
                <a:ext uri="{FF2B5EF4-FFF2-40B4-BE49-F238E27FC236}">
                  <a16:creationId xmlns:a16="http://schemas.microsoft.com/office/drawing/2014/main" id="{D010AE68-B05A-3F44-8362-9EA1E225A25A}"/>
                </a:ext>
              </a:extLst>
            </p:cNvPr>
            <p:cNvSpPr/>
            <p:nvPr/>
          </p:nvSpPr>
          <p:spPr>
            <a:xfrm>
              <a:off x="2331928" y="15468600"/>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Results</a:t>
              </a:r>
            </a:p>
          </p:txBody>
        </p:sp>
      </p:grpSp>
      <p:grpSp>
        <p:nvGrpSpPr>
          <p:cNvPr id="19" name="Group 18">
            <a:extLst>
              <a:ext uri="{FF2B5EF4-FFF2-40B4-BE49-F238E27FC236}">
                <a16:creationId xmlns:a16="http://schemas.microsoft.com/office/drawing/2014/main" id="{7B3D14F8-F5B7-8F44-F248-2A08DD7EAB85}"/>
              </a:ext>
            </a:extLst>
          </p:cNvPr>
          <p:cNvGrpSpPr/>
          <p:nvPr/>
        </p:nvGrpSpPr>
        <p:grpSpPr>
          <a:xfrm>
            <a:off x="23522683" y="4671678"/>
            <a:ext cx="8682881" cy="12392412"/>
            <a:chOff x="24315751" y="4435195"/>
            <a:chExt cx="7969441" cy="13728342"/>
          </a:xfrm>
        </p:grpSpPr>
        <p:grpSp>
          <p:nvGrpSpPr>
            <p:cNvPr id="10" name="Group 9">
              <a:extLst>
                <a:ext uri="{FF2B5EF4-FFF2-40B4-BE49-F238E27FC236}">
                  <a16:creationId xmlns:a16="http://schemas.microsoft.com/office/drawing/2014/main" id="{C0A8EAA8-1EAF-79E8-0DD6-CA6DEBED9705}"/>
                </a:ext>
              </a:extLst>
            </p:cNvPr>
            <p:cNvGrpSpPr/>
            <p:nvPr/>
          </p:nvGrpSpPr>
          <p:grpSpPr>
            <a:xfrm>
              <a:off x="24315751" y="4435195"/>
              <a:ext cx="7969441" cy="13728342"/>
              <a:chOff x="24315749" y="3394620"/>
              <a:chExt cx="7969441" cy="10602848"/>
            </a:xfrm>
          </p:grpSpPr>
          <p:sp>
            <p:nvSpPr>
              <p:cNvPr id="11" name="Text Box 2">
                <a:extLst>
                  <a:ext uri="{FF2B5EF4-FFF2-40B4-BE49-F238E27FC236}">
                    <a16:creationId xmlns:a16="http://schemas.microsoft.com/office/drawing/2014/main" id="{8A5ED489-B115-D19B-49AA-7B1FFC72BBD4}"/>
                  </a:ext>
                </a:extLst>
              </p:cNvPr>
              <p:cNvSpPr txBox="1">
                <a:spLocks noChangeArrowheads="1"/>
              </p:cNvSpPr>
              <p:nvPr/>
            </p:nvSpPr>
            <p:spPr bwMode="auto">
              <a:xfrm>
                <a:off x="24625297" y="3524610"/>
                <a:ext cx="7350345" cy="9900843"/>
              </a:xfrm>
              <a:prstGeom prst="rect">
                <a:avLst/>
              </a:prstGeom>
              <a:noFill/>
              <a:ln w="9525">
                <a:noFill/>
                <a:miter lim="800000"/>
                <a:headEnd/>
                <a:tailEnd/>
              </a:ln>
            </p:spPr>
            <p:txBody>
              <a:bodyPr rot="0" vert="horz" wrap="square" lIns="0" tIns="0" rIns="0" bIns="0" anchor="t" anchorCtr="0">
                <a:noAutofit/>
              </a:bodyPr>
              <a:lstStyle/>
              <a:p>
                <a:pPr>
                  <a:spcAft>
                    <a:spcPts val="4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4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400"/>
                  </a:spcAft>
                </a:pPr>
                <a:endParaRPr lang="en-US" sz="2800" b="1" dirty="0">
                  <a:effectLst/>
                  <a:latin typeface="Arial" panose="020B0604020202020204" pitchFamily="34" charset="0"/>
                  <a:ea typeface="Calibri" panose="020F0502020204030204" pitchFamily="34" charset="0"/>
                  <a:cs typeface="Arial" panose="020B0604020202020204" pitchFamily="34" charset="0"/>
                </a:endParaRPr>
              </a:p>
              <a:p>
                <a:pPr algn="ctr">
                  <a:spcAft>
                    <a:spcPts val="400"/>
                  </a:spcAft>
                </a:pPr>
                <a:r>
                  <a:rPr lang="en-US" sz="2800" b="1" dirty="0">
                    <a:effectLst/>
                    <a:latin typeface="Arial" panose="020B0604020202020204" pitchFamily="34" charset="0"/>
                    <a:ea typeface="Calibri" panose="020F0502020204030204" pitchFamily="34" charset="0"/>
                    <a:cs typeface="Arial" panose="020B0604020202020204" pitchFamily="34" charset="0"/>
                  </a:rPr>
                  <a:t>Self-awareness</a:t>
                </a:r>
              </a:p>
              <a:p>
                <a:pPr>
                  <a:spcAft>
                    <a:spcPts val="4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The secret ingredient of leadership is being aware of one’s own emotions, personality traits, emotions, attitudes, values, and perceptions. This secret ingredient is self-awareness. Martin Luther King Jr was a very self-aware individual in that he kept restraints on himself when faced with injustice. </a:t>
                </a:r>
                <a:r>
                  <a:rPr lang="en-US" sz="2600" dirty="0">
                    <a:effectLst/>
                    <a:latin typeface="Times New Roman" panose="02020603050405020304" pitchFamily="18" charset="0"/>
                    <a:ea typeface="Calibri" panose="020F0502020204030204" pitchFamily="34" charset="0"/>
                  </a:rPr>
                  <a:t>His personality traits fit well for a leader of this magnitude as he was not nervous to speak to a crowd, confident in his own values, a very well-spoken individual, and did not succumb to lash out against people who would do harm to him.</a:t>
                </a:r>
              </a:p>
              <a:p>
                <a:pPr algn="ctr">
                  <a:spcAft>
                    <a:spcPts val="400"/>
                  </a:spcAft>
                </a:pPr>
                <a:r>
                  <a:rPr lang="en-US" sz="2800" b="1" dirty="0">
                    <a:effectLst/>
                    <a:latin typeface="Arial" panose="020B0604020202020204" pitchFamily="34" charset="0"/>
                    <a:ea typeface="Calibri" panose="020F0502020204030204" pitchFamily="34" charset="0"/>
                    <a:cs typeface="Arial" panose="020B0604020202020204" pitchFamily="34" charset="0"/>
                  </a:rPr>
                  <a:t>Respect, Honesty, and Confidence</a:t>
                </a:r>
              </a:p>
              <a:p>
                <a:pPr algn="just">
                  <a:spcAft>
                    <a:spcPts val="4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Even though King would gain respect from thousands of followers at the time, he never let himself lose respect for those around him either. Even when his house was bombed, King never resorted to or incited violence to those that threw violence in his face. “Honesty refers to truthfulness and nondeception. It implies an openness that followers admire” (Daft, 2015). By having respect for everyone, even those who would harm him, King demonstrated honesty by staying true to his message of nonviolence and nonviolent protests and made sure that others would do the same. Dr. King’s determination and drive allowed him to be resilient in the face of hate, speak to thousands for what he believed in, and not only say, but put into act what he preached.</a:t>
                </a:r>
              </a:p>
              <a:p>
                <a:pPr>
                  <a:spcAft>
                    <a:spcPts val="400"/>
                  </a:spcAft>
                </a:pP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400"/>
                  </a:spcAft>
                </a:pPr>
                <a:endParaRPr lang="en-US" sz="2400" dirty="0">
                  <a:solidFill>
                    <a:srgbClr val="FF0000"/>
                  </a:solidFill>
                  <a:effectLst/>
                  <a:latin typeface="Times New Roman" panose="02020603050405020304" pitchFamily="18" charset="0"/>
                  <a:ea typeface="HelveticaNeueLT Std Lt" charset="0"/>
                  <a:cs typeface="Times New Roman" panose="02020603050405020304" pitchFamily="18" charset="0"/>
                </a:endParaRPr>
              </a:p>
            </p:txBody>
          </p:sp>
          <p:sp>
            <p:nvSpPr>
              <p:cNvPr id="12" name="Flowchart: Alternate Process 11">
                <a:extLst>
                  <a:ext uri="{FF2B5EF4-FFF2-40B4-BE49-F238E27FC236}">
                    <a16:creationId xmlns:a16="http://schemas.microsoft.com/office/drawing/2014/main" id="{CF461D79-2750-F18F-362E-0467C185571D}"/>
                  </a:ext>
                </a:extLst>
              </p:cNvPr>
              <p:cNvSpPr>
                <a:spLocks/>
              </p:cNvSpPr>
              <p:nvPr/>
            </p:nvSpPr>
            <p:spPr>
              <a:xfrm>
                <a:off x="24315749" y="3394620"/>
                <a:ext cx="7969441" cy="10602848"/>
              </a:xfrm>
              <a:prstGeom prst="flowChartAlternateProcess">
                <a:avLst/>
              </a:prstGeom>
              <a:noFill/>
              <a:ln w="5715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a:extLst>
                <a:ext uri="{FF2B5EF4-FFF2-40B4-BE49-F238E27FC236}">
                  <a16:creationId xmlns:a16="http://schemas.microsoft.com/office/drawing/2014/main" id="{46DD85E0-B9A7-594E-B581-0EAC11DD9AAE}"/>
                </a:ext>
              </a:extLst>
            </p:cNvPr>
            <p:cNvSpPr/>
            <p:nvPr/>
          </p:nvSpPr>
          <p:spPr>
            <a:xfrm>
              <a:off x="26014472" y="4800113"/>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Qualities</a:t>
              </a:r>
            </a:p>
          </p:txBody>
        </p:sp>
      </p:grpSp>
      <p:grpSp>
        <p:nvGrpSpPr>
          <p:cNvPr id="18" name="Group 17">
            <a:extLst>
              <a:ext uri="{FF2B5EF4-FFF2-40B4-BE49-F238E27FC236}">
                <a16:creationId xmlns:a16="http://schemas.microsoft.com/office/drawing/2014/main" id="{FD8E5906-8D71-5539-DA58-561E3480284D}"/>
              </a:ext>
            </a:extLst>
          </p:cNvPr>
          <p:cNvGrpSpPr/>
          <p:nvPr/>
        </p:nvGrpSpPr>
        <p:grpSpPr>
          <a:xfrm>
            <a:off x="23554595" y="17544767"/>
            <a:ext cx="8650970" cy="4252343"/>
            <a:chOff x="24315751" y="18492787"/>
            <a:chExt cx="7969441" cy="3067840"/>
          </a:xfrm>
        </p:grpSpPr>
        <p:grpSp>
          <p:nvGrpSpPr>
            <p:cNvPr id="21" name="Group 20">
              <a:extLst>
                <a:ext uri="{FF2B5EF4-FFF2-40B4-BE49-F238E27FC236}">
                  <a16:creationId xmlns:a16="http://schemas.microsoft.com/office/drawing/2014/main" id="{20C70306-0D1A-EFC8-F090-F5590C1E78CB}"/>
                </a:ext>
              </a:extLst>
            </p:cNvPr>
            <p:cNvGrpSpPr/>
            <p:nvPr/>
          </p:nvGrpSpPr>
          <p:grpSpPr>
            <a:xfrm>
              <a:off x="24315751" y="18492787"/>
              <a:ext cx="7969441" cy="3067840"/>
              <a:chOff x="24315749" y="3394620"/>
              <a:chExt cx="7969441" cy="10602848"/>
            </a:xfrm>
          </p:grpSpPr>
          <p:sp>
            <p:nvSpPr>
              <p:cNvPr id="22" name="Text Box 2">
                <a:extLst>
                  <a:ext uri="{FF2B5EF4-FFF2-40B4-BE49-F238E27FC236}">
                    <a16:creationId xmlns:a16="http://schemas.microsoft.com/office/drawing/2014/main" id="{97E83131-877F-720D-B8ED-71A56BEC1F94}"/>
                  </a:ext>
                </a:extLst>
              </p:cNvPr>
              <p:cNvSpPr txBox="1">
                <a:spLocks noChangeArrowheads="1"/>
              </p:cNvSpPr>
              <p:nvPr/>
            </p:nvSpPr>
            <p:spPr bwMode="auto">
              <a:xfrm>
                <a:off x="24625297" y="3670879"/>
                <a:ext cx="7350345" cy="9754574"/>
              </a:xfrm>
              <a:prstGeom prst="rect">
                <a:avLst/>
              </a:prstGeom>
              <a:noFill/>
              <a:ln w="9525">
                <a:noFill/>
                <a:miter lim="800000"/>
                <a:headEnd/>
                <a:tailEnd/>
              </a:ln>
            </p:spPr>
            <p:txBody>
              <a:bodyPr rot="0" vert="horz" wrap="square" lIns="0" tIns="0" rIns="0" bIns="0" anchor="t" anchorCtr="0">
                <a:noAutofit/>
              </a:bodyPr>
              <a:lstStyle/>
              <a:p>
                <a:pPr indent="457200" algn="ctr">
                  <a:spcAft>
                    <a:spcPts val="600"/>
                  </a:spcAft>
                </a:pPr>
                <a:r>
                  <a:rPr lang="en-US" sz="2400" dirty="0">
                    <a:solidFill>
                      <a:srgbClr val="FF0000"/>
                    </a:solidFill>
                    <a:effectLst/>
                    <a:latin typeface="Times New Roman" panose="02020603050405020304" pitchFamily="18" charset="0"/>
                    <a:ea typeface="HelveticaNeueLT Std Lt" charset="0"/>
                    <a:cs typeface="Times New Roman" panose="02020603050405020304" pitchFamily="18" charset="0"/>
                  </a:rPr>
                  <a:t> </a:t>
                </a:r>
                <a:endParaRPr lang="en-US" sz="5400" dirty="0">
                  <a:effectLst/>
                  <a:latin typeface="Arial" panose="020B0604020202020204" pitchFamily="34" charset="0"/>
                  <a:ea typeface="Calibri" panose="020F0502020204030204" pitchFamily="34" charset="0"/>
                  <a:cs typeface="Arial" panose="020B0604020202020204" pitchFamily="34" charset="0"/>
                </a:endParaRPr>
              </a:p>
              <a:p>
                <a:pPr>
                  <a:spcAft>
                    <a:spcPts val="4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400"/>
                  </a:spcAft>
                </a:pPr>
                <a:endParaRPr lang="en-US" sz="2400" dirty="0">
                  <a:solidFill>
                    <a:srgbClr val="FF0000"/>
                  </a:solidFill>
                  <a:effectLst/>
                  <a:latin typeface="Times New Roman" panose="02020603050405020304" pitchFamily="18" charset="0"/>
                  <a:ea typeface="HelveticaNeueLT Std Lt" charset="0"/>
                  <a:cs typeface="Times New Roman" panose="02020603050405020304" pitchFamily="18" charset="0"/>
                </a:endParaRPr>
              </a:p>
              <a:p>
                <a:pPr marL="0" marR="0">
                  <a:spcBef>
                    <a:spcPts val="0"/>
                  </a:spcBef>
                  <a:spcAft>
                    <a:spcPts val="400"/>
                  </a:spcAft>
                </a:pPr>
                <a:endParaRPr lang="en-US" sz="2400" dirty="0">
                  <a:solidFill>
                    <a:srgbClr val="FF0000"/>
                  </a:solidFill>
                  <a:latin typeface="Times New Roman" panose="02020603050405020304" pitchFamily="18" charset="0"/>
                  <a:ea typeface="HelveticaNeueLT Std Lt" charset="0"/>
                  <a:cs typeface="Times New Roman" panose="02020603050405020304" pitchFamily="18" charset="0"/>
                </a:endParaRPr>
              </a:p>
              <a:p>
                <a:pPr marL="457200" marR="0" indent="-457200">
                  <a:lnSpc>
                    <a:spcPct val="150000"/>
                  </a:lnSpc>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Daft, R. (2015).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Leadership Experience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Cengage Learning.</a:t>
                </a:r>
              </a:p>
              <a:p>
                <a:pPr marL="0" marR="0">
                  <a:lnSpc>
                    <a:spcPct val="150000"/>
                  </a:lnSpc>
                  <a:spcBef>
                    <a:spcPts val="0"/>
                  </a:spcBef>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Travis, N. (2018).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Challenge Culture: Why the most successful organizations run </a:t>
                </a:r>
              </a:p>
              <a:p>
                <a:pPr marL="0" marR="0">
                  <a:lnSpc>
                    <a:spcPct val="150000"/>
                  </a:lnSpc>
                  <a:spcBef>
                    <a:spcPts val="0"/>
                  </a:spcBef>
                </a:pP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on pushback</a:t>
                </a:r>
                <a:r>
                  <a:rPr lang="en-US" i="1" dirty="0">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New York: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PublicAffairs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ISBN 9781541762145</a:t>
                </a:r>
              </a:p>
              <a:p>
                <a:pPr>
                  <a:lnSpc>
                    <a:spcPct val="150000"/>
                  </a:lnSpc>
                </a:pPr>
                <a:r>
                  <a:rPr lang="en-US" sz="1800" dirty="0">
                    <a:effectLst/>
                    <a:latin typeface="Times New Roman" panose="02020603050405020304" pitchFamily="18" charset="0"/>
                    <a:ea typeface="Times New Roman" panose="02020603050405020304" pitchFamily="18" charset="0"/>
                  </a:rPr>
                  <a:t>Nobel Prize Outreach AB. (2023). </a:t>
                </a:r>
                <a:r>
                  <a:rPr lang="en-US" sz="1800" i="1" dirty="0">
                    <a:effectLst/>
                    <a:latin typeface="Times New Roman" panose="02020603050405020304" pitchFamily="18" charset="0"/>
                    <a:ea typeface="Times New Roman" panose="02020603050405020304" pitchFamily="18" charset="0"/>
                  </a:rPr>
                  <a:t>Martin Luther King Jr. - Biographical</a:t>
                </a:r>
                <a:r>
                  <a:rPr lang="en-US" sz="1800" dirty="0">
                    <a:effectLst/>
                    <a:latin typeface="Times New Roman" panose="02020603050405020304" pitchFamily="18" charset="0"/>
                    <a:ea typeface="Times New Roman" panose="02020603050405020304" pitchFamily="18" charset="0"/>
                  </a:rPr>
                  <a:t>. 	https://www.nobelprize.org/prizes/peace/1964/king/biographical/</a:t>
                </a:r>
              </a:p>
              <a:p>
                <a:pPr marL="0" marR="0">
                  <a:lnSpc>
                    <a:spcPct val="150000"/>
                  </a:lnSpc>
                  <a:spcBef>
                    <a:spcPts val="0"/>
                  </a:spcBef>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400"/>
                  </a:spcAft>
                </a:pPr>
                <a:endParaRPr lang="en-US" sz="2400" dirty="0">
                  <a:solidFill>
                    <a:srgbClr val="FF0000"/>
                  </a:solidFill>
                  <a:effectLst/>
                  <a:latin typeface="Times New Roman" panose="02020603050405020304" pitchFamily="18" charset="0"/>
                  <a:ea typeface="HelveticaNeueLT Std Lt" charset="0"/>
                  <a:cs typeface="Times New Roman" panose="02020603050405020304" pitchFamily="18" charset="0"/>
                </a:endParaRPr>
              </a:p>
            </p:txBody>
          </p:sp>
          <p:sp>
            <p:nvSpPr>
              <p:cNvPr id="29" name="Flowchart: Alternate Process 28">
                <a:extLst>
                  <a:ext uri="{FF2B5EF4-FFF2-40B4-BE49-F238E27FC236}">
                    <a16:creationId xmlns:a16="http://schemas.microsoft.com/office/drawing/2014/main" id="{F6DE7D2C-381E-D9C0-26EC-14A186935961}"/>
                  </a:ext>
                </a:extLst>
              </p:cNvPr>
              <p:cNvSpPr>
                <a:spLocks/>
              </p:cNvSpPr>
              <p:nvPr/>
            </p:nvSpPr>
            <p:spPr>
              <a:xfrm>
                <a:off x="24315749" y="3394620"/>
                <a:ext cx="7969441" cy="10602848"/>
              </a:xfrm>
              <a:prstGeom prst="flowChartAlternateProcess">
                <a:avLst/>
              </a:prstGeom>
              <a:noFill/>
              <a:ln w="5715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27">
              <a:extLst>
                <a:ext uri="{FF2B5EF4-FFF2-40B4-BE49-F238E27FC236}">
                  <a16:creationId xmlns:a16="http://schemas.microsoft.com/office/drawing/2014/main" id="{4A869A2D-37A8-AB43-BB41-7A677DDBC28B}"/>
                </a:ext>
              </a:extLst>
            </p:cNvPr>
            <p:cNvSpPr/>
            <p:nvPr/>
          </p:nvSpPr>
          <p:spPr>
            <a:xfrm>
              <a:off x="26014471" y="18821400"/>
              <a:ext cx="45720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References</a:t>
              </a:r>
            </a:p>
          </p:txBody>
        </p:sp>
      </p:grpSp>
      <p:sp>
        <p:nvSpPr>
          <p:cNvPr id="62" name="Flowchart: Alternate Process 61">
            <a:extLst>
              <a:ext uri="{FF2B5EF4-FFF2-40B4-BE49-F238E27FC236}">
                <a16:creationId xmlns:a16="http://schemas.microsoft.com/office/drawing/2014/main" id="{C4295F6E-97FB-F9B0-1BCF-AA1BEB134053}"/>
              </a:ext>
            </a:extLst>
          </p:cNvPr>
          <p:cNvSpPr>
            <a:spLocks/>
          </p:cNvSpPr>
          <p:nvPr/>
        </p:nvSpPr>
        <p:spPr>
          <a:xfrm>
            <a:off x="9936796" y="4685833"/>
            <a:ext cx="13044809" cy="8649167"/>
          </a:xfrm>
          <a:prstGeom prst="flowChartAlternateProcess">
            <a:avLst/>
          </a:prstGeom>
          <a:noFill/>
          <a:ln w="381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C0205CC-06A8-529A-33FF-206B0DCCC875}"/>
              </a:ext>
            </a:extLst>
          </p:cNvPr>
          <p:cNvGrpSpPr>
            <a:grpSpLocks noChangeAspect="1"/>
          </p:cNvGrpSpPr>
          <p:nvPr/>
        </p:nvGrpSpPr>
        <p:grpSpPr>
          <a:xfrm>
            <a:off x="1433117" y="15500349"/>
            <a:ext cx="7210399" cy="5976099"/>
            <a:chOff x="1513213" y="15373728"/>
            <a:chExt cx="6209430" cy="5146479"/>
          </a:xfrm>
        </p:grpSpPr>
        <p:pic>
          <p:nvPicPr>
            <p:cNvPr id="32" name="Picture 31">
              <a:extLst>
                <a:ext uri="{FF2B5EF4-FFF2-40B4-BE49-F238E27FC236}">
                  <a16:creationId xmlns:a16="http://schemas.microsoft.com/office/drawing/2014/main" id="{0F0B1301-306F-42CF-934A-CA9D0F643F27}"/>
                </a:ext>
              </a:extLst>
            </p:cNvPr>
            <p:cNvPicPr>
              <a:picLocks noChangeAspect="1"/>
            </p:cNvPicPr>
            <p:nvPr/>
          </p:nvPicPr>
          <p:blipFill rotWithShape="1">
            <a:blip r:embed="rId4"/>
            <a:srcRect l="-2311" t="6934" r="2311" b="27933"/>
            <a:stretch/>
          </p:blipFill>
          <p:spPr>
            <a:xfrm>
              <a:off x="1513213" y="15697200"/>
              <a:ext cx="6209430" cy="4823007"/>
            </a:xfrm>
            <a:prstGeom prst="rect">
              <a:avLst/>
            </a:prstGeom>
          </p:spPr>
        </p:pic>
        <p:pic>
          <p:nvPicPr>
            <p:cNvPr id="34" name="Picture 33">
              <a:extLst>
                <a:ext uri="{FF2B5EF4-FFF2-40B4-BE49-F238E27FC236}">
                  <a16:creationId xmlns:a16="http://schemas.microsoft.com/office/drawing/2014/main" id="{31947F8C-A52A-43C6-1C91-91AEA77571C8}"/>
                </a:ext>
              </a:extLst>
            </p:cNvPr>
            <p:cNvPicPr>
              <a:picLocks noChangeAspect="1"/>
            </p:cNvPicPr>
            <p:nvPr/>
          </p:nvPicPr>
          <p:blipFill rotWithShape="1">
            <a:blip r:embed="rId5"/>
            <a:srcRect l="3940" t="2710" r="86515" b="92867"/>
            <a:stretch/>
          </p:blipFill>
          <p:spPr>
            <a:xfrm>
              <a:off x="1905000" y="15373728"/>
              <a:ext cx="585389" cy="323472"/>
            </a:xfrm>
            <a:prstGeom prst="rect">
              <a:avLst/>
            </a:prstGeom>
          </p:spPr>
        </p:pic>
      </p:grpSp>
      <p:sp>
        <p:nvSpPr>
          <p:cNvPr id="37" name="Block Arc 36">
            <a:extLst>
              <a:ext uri="{FF2B5EF4-FFF2-40B4-BE49-F238E27FC236}">
                <a16:creationId xmlns:a16="http://schemas.microsoft.com/office/drawing/2014/main" id="{E07046B5-8A6D-F9E9-62BC-11327BCA853B}"/>
              </a:ext>
            </a:extLst>
          </p:cNvPr>
          <p:cNvSpPr/>
          <p:nvPr/>
        </p:nvSpPr>
        <p:spPr>
          <a:xfrm>
            <a:off x="4191000" y="16604657"/>
            <a:ext cx="1743113" cy="2064344"/>
          </a:xfrm>
          <a:prstGeom prst="blockArc">
            <a:avLst>
              <a:gd name="adj1" fmla="val 12397299"/>
              <a:gd name="adj2" fmla="val 19682455"/>
              <a:gd name="adj3" fmla="val 1112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Parallelogram 37">
            <a:extLst>
              <a:ext uri="{FF2B5EF4-FFF2-40B4-BE49-F238E27FC236}">
                <a16:creationId xmlns:a16="http://schemas.microsoft.com/office/drawing/2014/main" id="{A524F91D-264E-F842-06DB-ADF9989ECE59}"/>
              </a:ext>
            </a:extLst>
          </p:cNvPr>
          <p:cNvSpPr/>
          <p:nvPr/>
        </p:nvSpPr>
        <p:spPr>
          <a:xfrm>
            <a:off x="3788567" y="17200844"/>
            <a:ext cx="689065" cy="1355421"/>
          </a:xfrm>
          <a:prstGeom prst="parallelogram">
            <a:avLst>
              <a:gd name="adj" fmla="val 711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a:extLst>
              <a:ext uri="{FF2B5EF4-FFF2-40B4-BE49-F238E27FC236}">
                <a16:creationId xmlns:a16="http://schemas.microsoft.com/office/drawing/2014/main" id="{DF383AE5-C4FC-E6DB-C443-EF338918C2A7}"/>
              </a:ext>
            </a:extLst>
          </p:cNvPr>
          <p:cNvSpPr/>
          <p:nvPr/>
        </p:nvSpPr>
        <p:spPr>
          <a:xfrm flipH="1">
            <a:off x="5581369" y="17097599"/>
            <a:ext cx="485812" cy="533934"/>
          </a:xfrm>
          <a:prstGeom prst="parallelogram">
            <a:avLst>
              <a:gd name="adj" fmla="val 5508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47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3444</TotalTime>
  <Words>747</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Benton Sans</vt:lpstr>
      <vt:lpstr>Calibri</vt:lpstr>
      <vt:lpstr>Calibri Light</vt:lpstr>
      <vt:lpstr>Garamond</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Towne</dc:creator>
  <cp:lastModifiedBy>Jordan Steverson</cp:lastModifiedBy>
  <cp:revision>13</cp:revision>
  <cp:lastPrinted>2020-02-13T23:31:38Z</cp:lastPrinted>
  <dcterms:created xsi:type="dcterms:W3CDTF">2020-02-13T23:22:33Z</dcterms:created>
  <dcterms:modified xsi:type="dcterms:W3CDTF">2023-03-04T17:31:26Z</dcterms:modified>
</cp:coreProperties>
</file>