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1"/>
    <p:restoredTop sz="96327"/>
  </p:normalViewPr>
  <p:slideViewPr>
    <p:cSldViewPr snapToObjects="1">
      <p:cViewPr varScale="1">
        <p:scale>
          <a:sx n="41" d="100"/>
          <a:sy n="41" d="100"/>
        </p:scale>
        <p:origin x="594" y="10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3/3/2023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theinitialjourney.com/features/sir-william-wallace/" TargetMode="External"/><Relationship Id="rId3" Type="http://schemas.openxmlformats.org/officeDocument/2006/relationships/image" Target="../media/image2.png"/><Relationship Id="rId7" Type="http://schemas.openxmlformats.org/officeDocument/2006/relationships/hyperlink" Target="https://gradesfixer.com/free-essay-examples/an-essay-on-leadership-analysis-on-william-wallace/" TargetMode="Externa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www.undiscoveredscotland.co.uk/usbiography/w/williamwallace.html" TargetMode="External"/><Relationship Id="rId5" Type="http://schemas.openxmlformats.org/officeDocument/2006/relationships/hyperlink" Target="https://www.britannica.com/biography/William-Wallace" TargetMode="External"/><Relationship Id="rId10" Type="http://schemas.openxmlformats.org/officeDocument/2006/relationships/image" Target="../media/image3.png"/><Relationship Id="rId4" Type="http://schemas.openxmlformats.org/officeDocument/2006/relationships/hyperlink" Target="https://www.biography.com/military-figure/william-wallace" TargetMode="External"/><Relationship Id="rId9" Type="http://schemas.openxmlformats.org/officeDocument/2006/relationships/hyperlink" Target="https://www.undiscoveredscotland.co.uk/stirling/wallace/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3566158" y="800362"/>
            <a:ext cx="25786079" cy="3093154"/>
          </a:xfrm>
          <a:prstGeom prst="rect">
            <a:avLst/>
          </a:prstGeom>
          <a:noFill/>
        </p:spPr>
        <p:txBody>
          <a:bodyPr wrap="square" rtlCol="0">
            <a:spAutoFit/>
          </a:bodyPr>
          <a:lstStyle/>
          <a:p>
            <a:pPr algn="ctr"/>
            <a:r>
              <a:rPr lang="en-US" sz="9500" b="1" dirty="0">
                <a:latin typeface="Garamond" panose="02020404030301010803" pitchFamily="18" charset="0"/>
              </a:rPr>
              <a:t>William Wallace: A Scottish Hero</a:t>
            </a:r>
          </a:p>
          <a:p>
            <a:pPr algn="ctr"/>
            <a:r>
              <a:rPr lang="en-US" sz="5500" dirty="0">
                <a:latin typeface="Garamond" panose="02020404030301010803" pitchFamily="18" charset="0"/>
              </a:rPr>
              <a:t>John Sebelle</a:t>
            </a:r>
          </a:p>
          <a:p>
            <a:pPr algn="ctr"/>
            <a:r>
              <a:rPr lang="en-US" sz="4500" dirty="0">
                <a:latin typeface="Garamond" panose="02020404030301010803" pitchFamily="18" charset="0"/>
              </a:rPr>
              <a:t>Florida State University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105F2585-F4D4-144D-AB0C-715D32F02E70}"/>
              </a:ext>
            </a:extLst>
          </p:cNvPr>
          <p:cNvSpPr/>
          <p:nvPr/>
        </p:nvSpPr>
        <p:spPr>
          <a:xfrm>
            <a:off x="12714526" y="4464543"/>
            <a:ext cx="8030077" cy="2850658"/>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800" b="1" dirty="0">
                <a:solidFill>
                  <a:schemeClr val="tx1"/>
                </a:solidFill>
                <a:latin typeface="Garamond" panose="02020404030301010803" pitchFamily="18" charset="0"/>
              </a:rPr>
              <a:t>“There's a difference between us. You think the people of this country exist to provide you with position. I think your position exists to provide those people with freedom. And I go to make sure that they have it.”</a:t>
            </a:r>
          </a:p>
          <a:p>
            <a:pPr algn="r"/>
            <a:r>
              <a:rPr lang="en-US" sz="2800" dirty="0">
                <a:solidFill>
                  <a:schemeClr val="tx1"/>
                </a:solidFill>
                <a:latin typeface="Garamond" panose="02020404030301010803" pitchFamily="18" charset="0"/>
              </a:rPr>
              <a:t>- Sir William Wallace</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21681341" y="4665941"/>
            <a:ext cx="10225563"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William Wallace’s Motivation Code</a:t>
            </a:r>
          </a:p>
        </p:txBody>
      </p:sp>
      <p:sp>
        <p:nvSpPr>
          <p:cNvPr id="35" name="Rounded Rectangle 18">
            <a:extLst>
              <a:ext uri="{FF2B5EF4-FFF2-40B4-BE49-F238E27FC236}">
                <a16:creationId xmlns:a16="http://schemas.microsoft.com/office/drawing/2014/main" id="{33F4F12D-7F93-4EDB-AB47-B11349ADF9A3}"/>
              </a:ext>
            </a:extLst>
          </p:cNvPr>
          <p:cNvSpPr/>
          <p:nvPr/>
        </p:nvSpPr>
        <p:spPr>
          <a:xfrm>
            <a:off x="21052080" y="4500937"/>
            <a:ext cx="11561520" cy="10760875"/>
          </a:xfrm>
          <a:prstGeom prst="roundRect">
            <a:avLst>
              <a:gd name="adj" fmla="val 3568"/>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grpSp>
        <p:nvGrpSpPr>
          <p:cNvPr id="11" name="Group 10">
            <a:extLst>
              <a:ext uri="{FF2B5EF4-FFF2-40B4-BE49-F238E27FC236}">
                <a16:creationId xmlns:a16="http://schemas.microsoft.com/office/drawing/2014/main" id="{D37AC5EC-A726-9BCD-F635-299ED0BA63A2}"/>
              </a:ext>
            </a:extLst>
          </p:cNvPr>
          <p:cNvGrpSpPr/>
          <p:nvPr/>
        </p:nvGrpSpPr>
        <p:grpSpPr>
          <a:xfrm>
            <a:off x="12680261" y="7539979"/>
            <a:ext cx="8082554" cy="7721834"/>
            <a:chOff x="13315837" y="7410341"/>
            <a:chExt cx="7277026" cy="7124919"/>
          </a:xfrm>
        </p:grpSpPr>
        <p:pic>
          <p:nvPicPr>
            <p:cNvPr id="7" name="Picture 6">
              <a:extLst>
                <a:ext uri="{FF2B5EF4-FFF2-40B4-BE49-F238E27FC236}">
                  <a16:creationId xmlns:a16="http://schemas.microsoft.com/office/drawing/2014/main" id="{1BCA4D91-EAA8-51C2-51AE-17D54E02E629}"/>
                </a:ext>
              </a:extLst>
            </p:cNvPr>
            <p:cNvPicPr>
              <a:picLocks noChangeAspect="1"/>
            </p:cNvPicPr>
            <p:nvPr/>
          </p:nvPicPr>
          <p:blipFill>
            <a:blip r:embed="rId3"/>
            <a:stretch>
              <a:fillRect/>
            </a:stretch>
          </p:blipFill>
          <p:spPr>
            <a:xfrm>
              <a:off x="13315837" y="7410342"/>
              <a:ext cx="7277026" cy="7124918"/>
            </a:xfrm>
            <a:prstGeom prst="rect">
              <a:avLst/>
            </a:prstGeom>
          </p:spPr>
        </p:pic>
        <p:sp>
          <p:nvSpPr>
            <p:cNvPr id="10" name="Rounded Rectangle 16">
              <a:extLst>
                <a:ext uri="{FF2B5EF4-FFF2-40B4-BE49-F238E27FC236}">
                  <a16:creationId xmlns:a16="http://schemas.microsoft.com/office/drawing/2014/main" id="{5706C0E7-D5E2-626F-52A7-4A79016FC8DE}"/>
                </a:ext>
              </a:extLst>
            </p:cNvPr>
            <p:cNvSpPr/>
            <p:nvPr/>
          </p:nvSpPr>
          <p:spPr>
            <a:xfrm>
              <a:off x="13315838" y="7410341"/>
              <a:ext cx="7229779" cy="7124918"/>
            </a:xfrm>
            <a:prstGeom prst="roundRect">
              <a:avLst>
                <a:gd name="adj" fmla="val 3486"/>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grpSp>
      <p:grpSp>
        <p:nvGrpSpPr>
          <p:cNvPr id="20" name="Group 19">
            <a:extLst>
              <a:ext uri="{FF2B5EF4-FFF2-40B4-BE49-F238E27FC236}">
                <a16:creationId xmlns:a16="http://schemas.microsoft.com/office/drawing/2014/main" id="{D9573829-71AD-1249-1D1B-40E089925354}"/>
              </a:ext>
            </a:extLst>
          </p:cNvPr>
          <p:cNvGrpSpPr/>
          <p:nvPr/>
        </p:nvGrpSpPr>
        <p:grpSpPr>
          <a:xfrm>
            <a:off x="304800" y="4500937"/>
            <a:ext cx="12067985" cy="12605751"/>
            <a:chOff x="304800" y="4500937"/>
            <a:chExt cx="12067985" cy="12792155"/>
          </a:xfrm>
        </p:grpSpPr>
        <p:sp>
          <p:nvSpPr>
            <p:cNvPr id="17" name="Rounded Rectangle 16">
              <a:extLst>
                <a:ext uri="{FF2B5EF4-FFF2-40B4-BE49-F238E27FC236}">
                  <a16:creationId xmlns:a16="http://schemas.microsoft.com/office/drawing/2014/main" id="{61739502-9E18-514A-A0EA-F79EF05B8A3C}"/>
                </a:ext>
              </a:extLst>
            </p:cNvPr>
            <p:cNvSpPr/>
            <p:nvPr/>
          </p:nvSpPr>
          <p:spPr>
            <a:xfrm>
              <a:off x="304800" y="4500937"/>
              <a:ext cx="12067985" cy="12438915"/>
            </a:xfrm>
            <a:prstGeom prst="roundRect">
              <a:avLst>
                <a:gd name="adj" fmla="val 3486"/>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2139495" y="4695392"/>
              <a:ext cx="8147505" cy="873901"/>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Abstract</a:t>
              </a:r>
            </a:p>
          </p:txBody>
        </p:sp>
        <p:sp>
          <p:nvSpPr>
            <p:cNvPr id="12" name="TextBox 11">
              <a:extLst>
                <a:ext uri="{FF2B5EF4-FFF2-40B4-BE49-F238E27FC236}">
                  <a16:creationId xmlns:a16="http://schemas.microsoft.com/office/drawing/2014/main" id="{AD468EEA-1707-E0CC-92F4-4EA37EF66A89}"/>
                </a:ext>
              </a:extLst>
            </p:cNvPr>
            <p:cNvSpPr txBox="1"/>
            <p:nvPr/>
          </p:nvSpPr>
          <p:spPr>
            <a:xfrm>
              <a:off x="606413" y="5674501"/>
              <a:ext cx="11595557" cy="11618591"/>
            </a:xfrm>
            <a:prstGeom prst="rect">
              <a:avLst/>
            </a:prstGeom>
            <a:noFill/>
          </p:spPr>
          <p:txBody>
            <a:bodyPr wrap="square" rtlCol="0">
              <a:spAutoFit/>
            </a:bodyPr>
            <a:lstStyle/>
            <a:p>
              <a:r>
                <a:rPr lang="en-US" sz="3000" dirty="0">
                  <a:effectLst/>
                  <a:ea typeface="Calibri" panose="020F0502020204030204" pitchFamily="34" charset="0"/>
                  <a:cs typeface="Times New Roman" panose="02020603050405020304" pitchFamily="18" charset="0"/>
                </a:rPr>
                <a:t>Sir William Wallace was a Scottish knight who is one of Scotland’s greatest national heroes. William Wallace was born in 1270 near Paisley, Renfrew, Scotland, and he died in 1305 in London, England (Wallace, W.). During his youth, he became known as an outlaw to the English after he allegedly killed some Englishmen who insulted him and questioned him over the poaching of some fish (UndiscoveredScotland). It was shortly after this that the legend of William Wallace, a Scottish hero and freedom fighter, came to fruition. Wallace led many raids and battles and his passion for freedom was fueled by vengeance after the English murdered his family and wife. After Wallace’s efforts in notable battles, Wallace returned his Army home to Scotland where he was knighted and proclaimed the guardian of the kingdom (Britannica). In 1305, Wallace was captured by the English in Scotland after one of Wallace’s friends betrayed him (UndiscoveredScotland). He went to trial in Westminster Hall, where he was sentenced to death and labeled a traitor to the king. After a brutal torture and murder, his head was sent on a spike on London Bridge and his limbs put on display in Newcastle, Berwick, Stirling, and Perth. Although Wallace never saw the day that the Scots gained their independence from the English, his leadership and efforts continued to rally the Scots. They eventually won their independence from England 23 years after Wallace’s death with the Treat of Edinburgh in 1328 (Wallace, W.). During Wallace’s life he portrayed many leadership qualities, and many of the lessons learned will be applied to the author’s personal career as a Systems Engineer.</a:t>
              </a:r>
            </a:p>
            <a:p>
              <a:endParaRPr lang="en-US" dirty="0"/>
            </a:p>
          </p:txBody>
        </p:sp>
      </p:grpSp>
      <p:sp>
        <p:nvSpPr>
          <p:cNvPr id="16" name="Rounded Rectangle 18">
            <a:extLst>
              <a:ext uri="{FF2B5EF4-FFF2-40B4-BE49-F238E27FC236}">
                <a16:creationId xmlns:a16="http://schemas.microsoft.com/office/drawing/2014/main" id="{91E79065-1486-1DA2-A8F2-C5597B2A5992}"/>
              </a:ext>
            </a:extLst>
          </p:cNvPr>
          <p:cNvSpPr/>
          <p:nvPr/>
        </p:nvSpPr>
        <p:spPr>
          <a:xfrm>
            <a:off x="298937" y="16939852"/>
            <a:ext cx="12067985" cy="4815229"/>
          </a:xfrm>
          <a:prstGeom prst="roundRect">
            <a:avLst>
              <a:gd name="adj" fmla="val 10277"/>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marR="0" lvl="0" indent="-342900">
              <a:lnSpc>
                <a:spcPct val="107000"/>
              </a:lnSpc>
              <a:spcBef>
                <a:spcPts val="0"/>
              </a:spcBef>
              <a:spcAft>
                <a:spcPts val="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Wallace, W. (2017, April 28). William Wallace. Biography.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https://www.biography.com/military-figure/william-wallace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Editors of Encyclopedia Britannica. (2018). Sir William Wallace | Biography &amp; Facts. In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Encyclopædia</a:t>
            </a:r>
            <a:r>
              <a:rPr lang="en-US" sz="1800" dirty="0">
                <a:effectLst/>
                <a:latin typeface="Calibri" panose="020F0502020204030204" pitchFamily="34" charset="0"/>
                <a:ea typeface="Calibri" panose="020F0502020204030204" pitchFamily="34" charset="0"/>
                <a:cs typeface="Times New Roman" panose="02020603050405020304" pitchFamily="18" charset="0"/>
              </a:rPr>
              <a:t> Britannica.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https://www.britannica.com/biography/William-Wallace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William Wallace: Biography on Undiscovered Scotland. (n.d.). Www.undiscoveredscotland.co.uk.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https://www.undiscoveredscotland.co.uk/usbiography/w/williamwallace.html</a:t>
            </a: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Daft, R.L. (2015). The Leadership Experience, 7th Edition. Stamford: Cengage Learning. ISBN 978-1337102278</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Leadership Analysis of William Wallace: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GradesFixer</a:t>
            </a:r>
            <a:r>
              <a:rPr lang="en-US" sz="1800" dirty="0">
                <a:effectLst/>
                <a:latin typeface="Calibri" panose="020F0502020204030204" pitchFamily="34" charset="0"/>
                <a:ea typeface="Calibri" panose="020F0502020204030204" pitchFamily="34" charset="0"/>
                <a:cs typeface="Times New Roman" panose="02020603050405020304" pitchFamily="18" charset="0"/>
              </a:rPr>
              <a:t>. Retrieved from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https://gradesfixer.com/free-essay-examples/an-essay-on-leadership-analysis-on-william-wallace/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Revelations - Sir William Wallace - The Initial Journey. (n.d.). Retrieved from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http://www.theinitialjourney.com/features/sir-william-wallace/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National Wallace Monument Feature Page on Undiscovered Scotland. (n.d.). Www.undiscoveredscotland.co.uk.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https://www.undiscoveredscotland.co.uk/stirling/wallace/index.html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Rounded Rectangle 26">
            <a:extLst>
              <a:ext uri="{FF2B5EF4-FFF2-40B4-BE49-F238E27FC236}">
                <a16:creationId xmlns:a16="http://schemas.microsoft.com/office/drawing/2014/main" id="{4D0A91C1-97CB-54A7-9438-6A770C004A57}"/>
              </a:ext>
            </a:extLst>
          </p:cNvPr>
          <p:cNvSpPr/>
          <p:nvPr/>
        </p:nvSpPr>
        <p:spPr>
          <a:xfrm>
            <a:off x="3927247" y="17043527"/>
            <a:ext cx="4572000" cy="58997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Benton Sans" panose="02000504020000020004" pitchFamily="2" charset="77"/>
              </a:rPr>
              <a:t>References</a:t>
            </a:r>
            <a:endParaRPr lang="en-US" sz="5500" dirty="0">
              <a:solidFill>
                <a:schemeClr val="bg1"/>
              </a:solidFill>
              <a:latin typeface="Benton Sans" panose="02000504020000020004" pitchFamily="2" charset="77"/>
            </a:endParaRPr>
          </a:p>
        </p:txBody>
      </p:sp>
      <p:grpSp>
        <p:nvGrpSpPr>
          <p:cNvPr id="24" name="Group 23">
            <a:extLst>
              <a:ext uri="{FF2B5EF4-FFF2-40B4-BE49-F238E27FC236}">
                <a16:creationId xmlns:a16="http://schemas.microsoft.com/office/drawing/2014/main" id="{4614C549-4B72-0AF2-80EA-C18884701897}"/>
              </a:ext>
            </a:extLst>
          </p:cNvPr>
          <p:cNvGrpSpPr/>
          <p:nvPr/>
        </p:nvGrpSpPr>
        <p:grpSpPr>
          <a:xfrm>
            <a:off x="21018042" y="15515113"/>
            <a:ext cx="11595557" cy="6393326"/>
            <a:chOff x="12716417" y="15468600"/>
            <a:chExt cx="12381940" cy="6244021"/>
          </a:xfrm>
        </p:grpSpPr>
        <p:sp>
          <p:nvSpPr>
            <p:cNvPr id="37" name="Rounded Rectangle 18">
              <a:extLst>
                <a:ext uri="{FF2B5EF4-FFF2-40B4-BE49-F238E27FC236}">
                  <a16:creationId xmlns:a16="http://schemas.microsoft.com/office/drawing/2014/main" id="{26BE7A2C-2E8A-4781-B415-9919A47FA59F}"/>
                </a:ext>
              </a:extLst>
            </p:cNvPr>
            <p:cNvSpPr/>
            <p:nvPr/>
          </p:nvSpPr>
          <p:spPr>
            <a:xfrm>
              <a:off x="12716417" y="15468600"/>
              <a:ext cx="12381940" cy="6092027"/>
            </a:xfrm>
            <a:prstGeom prst="roundRect">
              <a:avLst>
                <a:gd name="adj" fmla="val 10277"/>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2400" dirty="0">
                <a:solidFill>
                  <a:schemeClr val="tx1"/>
                </a:solidFill>
                <a:latin typeface="Garamond" panose="02020404030301010803" pitchFamily="18" charset="0"/>
              </a:endParaRPr>
            </a:p>
            <a:p>
              <a:pPr algn="just"/>
              <a:endParaRPr lang="en-US" sz="2400" dirty="0">
                <a:solidFill>
                  <a:schemeClr val="tx1"/>
                </a:solidFill>
                <a:latin typeface="Garamond" panose="02020404030301010803" pitchFamily="18" charset="0"/>
              </a:endParaRPr>
            </a:p>
            <a:p>
              <a:pPr algn="just"/>
              <a:endParaRPr lang="en-US" sz="2400" dirty="0">
                <a:solidFill>
                  <a:schemeClr val="tx1"/>
                </a:solidFill>
                <a:latin typeface="Garamond" panose="02020404030301010803" pitchFamily="18" charset="0"/>
              </a:endParaRPr>
            </a:p>
          </p:txBody>
        </p:sp>
        <p:sp>
          <p:nvSpPr>
            <p:cNvPr id="46" name="Rounded Rectangle 26">
              <a:extLst>
                <a:ext uri="{FF2B5EF4-FFF2-40B4-BE49-F238E27FC236}">
                  <a16:creationId xmlns:a16="http://schemas.microsoft.com/office/drawing/2014/main" id="{F6CC06EC-D7B3-4B94-B4DF-99A82B452F8D}"/>
                </a:ext>
              </a:extLst>
            </p:cNvPr>
            <p:cNvSpPr/>
            <p:nvPr/>
          </p:nvSpPr>
          <p:spPr>
            <a:xfrm>
              <a:off x="16598218" y="15697200"/>
              <a:ext cx="4572000" cy="58997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Benton Sans" panose="02000504020000020004" pitchFamily="2" charset="77"/>
                </a:rPr>
                <a:t>Conclusion</a:t>
              </a:r>
              <a:endParaRPr lang="en-US" sz="5500" dirty="0">
                <a:solidFill>
                  <a:schemeClr val="bg1"/>
                </a:solidFill>
                <a:latin typeface="Benton Sans" panose="02000504020000020004" pitchFamily="2" charset="77"/>
              </a:endParaRPr>
            </a:p>
          </p:txBody>
        </p:sp>
        <p:pic>
          <p:nvPicPr>
            <p:cNvPr id="21" name="Picture 20">
              <a:extLst>
                <a:ext uri="{FF2B5EF4-FFF2-40B4-BE49-F238E27FC236}">
                  <a16:creationId xmlns:a16="http://schemas.microsoft.com/office/drawing/2014/main" id="{7215BC88-EE7E-F9CA-7860-E619C6FA3A11}"/>
                </a:ext>
              </a:extLst>
            </p:cNvPr>
            <p:cNvPicPr>
              <a:picLocks noChangeAspect="1"/>
            </p:cNvPicPr>
            <p:nvPr/>
          </p:nvPicPr>
          <p:blipFill>
            <a:blip r:embed="rId10"/>
            <a:stretch>
              <a:fillRect/>
            </a:stretch>
          </p:blipFill>
          <p:spPr>
            <a:xfrm>
              <a:off x="21190526" y="16582049"/>
              <a:ext cx="3696234" cy="4306674"/>
            </a:xfrm>
            <a:prstGeom prst="rect">
              <a:avLst/>
            </a:prstGeom>
          </p:spPr>
        </p:pic>
        <p:sp>
          <p:nvSpPr>
            <p:cNvPr id="22" name="TextBox 21">
              <a:extLst>
                <a:ext uri="{FF2B5EF4-FFF2-40B4-BE49-F238E27FC236}">
                  <a16:creationId xmlns:a16="http://schemas.microsoft.com/office/drawing/2014/main" id="{B92C047D-81B2-EEB6-E58F-E3B02957F502}"/>
                </a:ext>
              </a:extLst>
            </p:cNvPr>
            <p:cNvSpPr txBox="1"/>
            <p:nvPr/>
          </p:nvSpPr>
          <p:spPr>
            <a:xfrm>
              <a:off x="13030374" y="16392197"/>
              <a:ext cx="7948555" cy="5320424"/>
            </a:xfrm>
            <a:prstGeom prst="rect">
              <a:avLst/>
            </a:prstGeom>
            <a:noFill/>
          </p:spPr>
          <p:txBody>
            <a:bodyPr wrap="square" rtlCol="0">
              <a:spAutoFit/>
            </a:bodyPr>
            <a:lstStyle/>
            <a:p>
              <a:pPr algn="just"/>
              <a:r>
                <a:rPr lang="en-US" sz="2800" dirty="0">
                  <a:solidFill>
                    <a:schemeClr val="tx1"/>
                  </a:solidFill>
                </a:rPr>
                <a:t>Through William Wallace’s leadership and ability to enlist cooperation from his countrymen, Scotland eventually was able to win its freedom from England. To this day, Wallace’s mark on history is still well remembered. The William Wallace Monument in Stirling, Scotland stands tribute to his passion and leadership. Stirling’s famous landmark stands above the fields where William Wallace led his troops to victory at The Battle of Stirling Bridge and tells the story of the patriot and martyr who became Scotland’s National Hero.</a:t>
              </a:r>
            </a:p>
          </p:txBody>
        </p:sp>
      </p:grpSp>
      <p:grpSp>
        <p:nvGrpSpPr>
          <p:cNvPr id="30" name="Group 29">
            <a:extLst>
              <a:ext uri="{FF2B5EF4-FFF2-40B4-BE49-F238E27FC236}">
                <a16:creationId xmlns:a16="http://schemas.microsoft.com/office/drawing/2014/main" id="{E0853629-FB51-D3FD-BE6C-EF23D55FC3B2}"/>
              </a:ext>
            </a:extLst>
          </p:cNvPr>
          <p:cNvGrpSpPr/>
          <p:nvPr/>
        </p:nvGrpSpPr>
        <p:grpSpPr>
          <a:xfrm>
            <a:off x="12679808" y="15618197"/>
            <a:ext cx="8030077" cy="6136883"/>
            <a:chOff x="12679808" y="15618197"/>
            <a:chExt cx="8030077" cy="6136883"/>
          </a:xfrm>
        </p:grpSpPr>
        <p:sp>
          <p:nvSpPr>
            <p:cNvPr id="25" name="Rounded Rectangle 18">
              <a:extLst>
                <a:ext uri="{FF2B5EF4-FFF2-40B4-BE49-F238E27FC236}">
                  <a16:creationId xmlns:a16="http://schemas.microsoft.com/office/drawing/2014/main" id="{3436FDA2-70EE-20CF-F16C-7281B45D99C3}"/>
                </a:ext>
              </a:extLst>
            </p:cNvPr>
            <p:cNvSpPr/>
            <p:nvPr/>
          </p:nvSpPr>
          <p:spPr>
            <a:xfrm>
              <a:off x="12679808" y="15618197"/>
              <a:ext cx="8030077" cy="6136883"/>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2800" dirty="0">
                <a:solidFill>
                  <a:schemeClr val="tx1"/>
                </a:solidFill>
                <a:latin typeface="Garamond" panose="02020404030301010803" pitchFamily="18" charset="0"/>
              </a:endParaRPr>
            </a:p>
          </p:txBody>
        </p:sp>
        <p:sp>
          <p:nvSpPr>
            <p:cNvPr id="26" name="Rounded Rectangle 26">
              <a:extLst>
                <a:ext uri="{FF2B5EF4-FFF2-40B4-BE49-F238E27FC236}">
                  <a16:creationId xmlns:a16="http://schemas.microsoft.com/office/drawing/2014/main" id="{EBE8EB97-54F4-0AB3-A242-3AF102106771}"/>
                </a:ext>
              </a:extLst>
            </p:cNvPr>
            <p:cNvSpPr/>
            <p:nvPr/>
          </p:nvSpPr>
          <p:spPr>
            <a:xfrm>
              <a:off x="13472513" y="15856719"/>
              <a:ext cx="6498049" cy="604077"/>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Benton Sans" panose="02000504020000020004" pitchFamily="2" charset="77"/>
                </a:rPr>
                <a:t>Leadership Characteristics</a:t>
              </a:r>
              <a:endParaRPr lang="en-US" sz="5500" dirty="0">
                <a:solidFill>
                  <a:schemeClr val="bg1"/>
                </a:solidFill>
                <a:latin typeface="Benton Sans" panose="02000504020000020004" pitchFamily="2" charset="77"/>
              </a:endParaRPr>
            </a:p>
          </p:txBody>
        </p:sp>
        <p:sp>
          <p:nvSpPr>
            <p:cNvPr id="28" name="TextBox 27">
              <a:extLst>
                <a:ext uri="{FF2B5EF4-FFF2-40B4-BE49-F238E27FC236}">
                  <a16:creationId xmlns:a16="http://schemas.microsoft.com/office/drawing/2014/main" id="{FFDEBEA0-5BAF-472D-7E05-EE5391376633}"/>
                </a:ext>
              </a:extLst>
            </p:cNvPr>
            <p:cNvSpPr txBox="1"/>
            <p:nvPr/>
          </p:nvSpPr>
          <p:spPr>
            <a:xfrm>
              <a:off x="13472513" y="17090298"/>
              <a:ext cx="2986687"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Passion</a:t>
              </a:r>
            </a:p>
            <a:p>
              <a:pPr marL="285750" indent="-285750">
                <a:buFont typeface="Arial" panose="020B0604020202020204" pitchFamily="34" charset="0"/>
                <a:buChar char="•"/>
              </a:pPr>
              <a:r>
                <a:rPr lang="en-US" sz="2800" dirty="0"/>
                <a:t>Humility</a:t>
              </a:r>
            </a:p>
            <a:p>
              <a:pPr marL="285750" indent="-285750">
                <a:buFont typeface="Arial" panose="020B0604020202020204" pitchFamily="34" charset="0"/>
                <a:buChar char="•"/>
              </a:pPr>
              <a:r>
                <a:rPr lang="en-US" sz="2800" dirty="0"/>
                <a:t>Intelligence, Cognitive Ability</a:t>
              </a:r>
            </a:p>
            <a:p>
              <a:pPr marL="285750" indent="-285750">
                <a:buFont typeface="Arial" panose="020B0604020202020204" pitchFamily="34" charset="0"/>
                <a:buChar char="•"/>
              </a:pPr>
              <a:r>
                <a:rPr lang="en-US" sz="2800" dirty="0"/>
                <a:t>Judgment, Decisiveness</a:t>
              </a:r>
            </a:p>
            <a:p>
              <a:pPr marL="285750" indent="-285750">
                <a:buFont typeface="Arial" panose="020B0604020202020204" pitchFamily="34" charset="0"/>
                <a:buChar char="•"/>
              </a:pPr>
              <a:r>
                <a:rPr lang="en-US" sz="2800" dirty="0"/>
                <a:t>Optimism</a:t>
              </a:r>
            </a:p>
            <a:p>
              <a:pPr marL="285750" indent="-285750">
                <a:buFont typeface="Arial" panose="020B0604020202020204" pitchFamily="34" charset="0"/>
                <a:buChar char="•"/>
              </a:pPr>
              <a:r>
                <a:rPr lang="en-US" sz="2800" dirty="0"/>
                <a:t>Dependability</a:t>
              </a:r>
            </a:p>
          </p:txBody>
        </p:sp>
        <p:sp>
          <p:nvSpPr>
            <p:cNvPr id="29" name="TextBox 28">
              <a:extLst>
                <a:ext uri="{FF2B5EF4-FFF2-40B4-BE49-F238E27FC236}">
                  <a16:creationId xmlns:a16="http://schemas.microsoft.com/office/drawing/2014/main" id="{F8E07954-BC26-BE96-657A-8DBCFA07D711}"/>
                </a:ext>
              </a:extLst>
            </p:cNvPr>
            <p:cNvSpPr txBox="1"/>
            <p:nvPr/>
          </p:nvSpPr>
          <p:spPr>
            <a:xfrm>
              <a:off x="16459200" y="17079691"/>
              <a:ext cx="3962400"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Honesty and Integrity</a:t>
              </a:r>
            </a:p>
            <a:p>
              <a:pPr marL="285750" indent="-285750">
                <a:buFont typeface="Arial" panose="020B0604020202020204" pitchFamily="34" charset="0"/>
                <a:buChar char="•"/>
              </a:pPr>
              <a:r>
                <a:rPr lang="en-US" sz="2800" dirty="0"/>
                <a:t>Desire to Lead</a:t>
              </a:r>
            </a:p>
            <a:p>
              <a:pPr marL="285750" indent="-285750">
                <a:buFont typeface="Arial" panose="020B0604020202020204" pitchFamily="34" charset="0"/>
                <a:buChar char="•"/>
              </a:pPr>
              <a:r>
                <a:rPr lang="en-US" sz="2800" dirty="0"/>
                <a:t>Independence</a:t>
              </a:r>
            </a:p>
            <a:p>
              <a:pPr marL="285750" indent="-285750">
                <a:buFont typeface="Arial" panose="020B0604020202020204" pitchFamily="34" charset="0"/>
                <a:buChar char="•"/>
              </a:pPr>
              <a:r>
                <a:rPr lang="en-US" sz="2800" dirty="0"/>
                <a:t>Cooperativeness</a:t>
              </a:r>
            </a:p>
            <a:p>
              <a:pPr marL="285750" indent="-285750">
                <a:buFont typeface="Arial" panose="020B0604020202020204" pitchFamily="34" charset="0"/>
                <a:buChar char="•"/>
              </a:pPr>
              <a:r>
                <a:rPr lang="en-US" sz="2800" dirty="0"/>
                <a:t>Ability to Enlist Cooperation</a:t>
              </a:r>
            </a:p>
            <a:p>
              <a:pPr marL="285750" indent="-285750">
                <a:buFont typeface="Arial" panose="020B0604020202020204" pitchFamily="34" charset="0"/>
                <a:buChar char="•"/>
              </a:pPr>
              <a:r>
                <a:rPr lang="en-US" sz="2800" dirty="0"/>
                <a:t>Perseverance, Tenacity</a:t>
              </a:r>
            </a:p>
          </p:txBody>
        </p:sp>
      </p:grpSp>
      <p:sp>
        <p:nvSpPr>
          <p:cNvPr id="31" name="TextBox 30">
            <a:extLst>
              <a:ext uri="{FF2B5EF4-FFF2-40B4-BE49-F238E27FC236}">
                <a16:creationId xmlns:a16="http://schemas.microsoft.com/office/drawing/2014/main" id="{E4F926D7-193A-EAD9-0E24-01D697346630}"/>
              </a:ext>
            </a:extLst>
          </p:cNvPr>
          <p:cNvSpPr txBox="1"/>
          <p:nvPr/>
        </p:nvSpPr>
        <p:spPr>
          <a:xfrm>
            <a:off x="21527205" y="5681777"/>
            <a:ext cx="10888235" cy="9571851"/>
          </a:xfrm>
          <a:prstGeom prst="rect">
            <a:avLst/>
          </a:prstGeom>
          <a:noFill/>
        </p:spPr>
        <p:txBody>
          <a:bodyPr wrap="square" rtlCol="0">
            <a:spAutoFit/>
          </a:bodyPr>
          <a:lstStyle/>
          <a:p>
            <a:r>
              <a:rPr lang="en-US" sz="2800" b="1" u="sng" dirty="0"/>
              <a:t>The Visionary Family</a:t>
            </a:r>
          </a:p>
          <a:p>
            <a:pPr marL="285750" indent="-285750">
              <a:buFont typeface="Arial" panose="020B0604020202020204" pitchFamily="34" charset="0"/>
              <a:buChar char="•"/>
            </a:pPr>
            <a:r>
              <a:rPr lang="en-US" sz="2800" dirty="0"/>
              <a:t>Motivated to make an impact according to what is possible or ideal</a:t>
            </a:r>
          </a:p>
          <a:p>
            <a:pPr marL="285750" indent="-285750">
              <a:buFont typeface="Arial" panose="020B0604020202020204" pitchFamily="34" charset="0"/>
              <a:buChar char="•"/>
            </a:pPr>
            <a:r>
              <a:rPr lang="en-US" sz="2800" dirty="0"/>
              <a:t>Able to spot the potential</a:t>
            </a:r>
          </a:p>
          <a:p>
            <a:pPr marL="285750" indent="-285750">
              <a:buFont typeface="Arial" panose="020B0604020202020204" pitchFamily="34" charset="0"/>
              <a:buChar char="•"/>
            </a:pPr>
            <a:r>
              <a:rPr lang="en-US" sz="2800" dirty="0"/>
              <a:t>Future focused, sometimes at the expense of the present</a:t>
            </a:r>
          </a:p>
          <a:p>
            <a:endParaRPr lang="en-US" sz="2800" dirty="0"/>
          </a:p>
          <a:p>
            <a:r>
              <a:rPr lang="en-US" sz="2800" b="1" u="sng" dirty="0"/>
              <a:t>The Achiever Family</a:t>
            </a:r>
          </a:p>
          <a:p>
            <a:pPr marL="285750" indent="-285750">
              <a:buFont typeface="Arial" panose="020B0604020202020204" pitchFamily="34" charset="0"/>
              <a:buChar char="•"/>
            </a:pPr>
            <a:r>
              <a:rPr lang="en-US" sz="2800" dirty="0"/>
              <a:t>Driven to persevere through challenges</a:t>
            </a:r>
          </a:p>
          <a:p>
            <a:pPr marL="285750" indent="-285750">
              <a:buFont typeface="Arial" panose="020B0604020202020204" pitchFamily="34" charset="0"/>
              <a:buChar char="•"/>
            </a:pPr>
            <a:r>
              <a:rPr lang="en-US" sz="2800" dirty="0"/>
              <a:t>Motivated to overcome obstacles and oppose an enemy</a:t>
            </a:r>
          </a:p>
          <a:p>
            <a:pPr marL="285750" indent="-285750">
              <a:buFont typeface="Arial" panose="020B0604020202020204" pitchFamily="34" charset="0"/>
              <a:buChar char="•"/>
            </a:pPr>
            <a:r>
              <a:rPr lang="en-US" sz="2800" dirty="0"/>
              <a:t>Engaged when making progress</a:t>
            </a:r>
          </a:p>
          <a:p>
            <a:endParaRPr lang="en-US" sz="2800" dirty="0"/>
          </a:p>
          <a:p>
            <a:r>
              <a:rPr lang="en-US" sz="2800" b="1" u="sng" dirty="0"/>
              <a:t>The Team Player Family</a:t>
            </a:r>
          </a:p>
          <a:p>
            <a:pPr marL="285750" indent="-285750">
              <a:buFont typeface="Arial" panose="020B0604020202020204" pitchFamily="34" charset="0"/>
              <a:buChar char="•"/>
            </a:pPr>
            <a:r>
              <a:rPr lang="en-US" sz="2800" dirty="0"/>
              <a:t>Derives energy from working with others toward a goal</a:t>
            </a:r>
          </a:p>
          <a:p>
            <a:pPr marL="285750" indent="-285750">
              <a:buFont typeface="Arial" panose="020B0604020202020204" pitchFamily="34" charset="0"/>
              <a:buChar char="•"/>
            </a:pPr>
            <a:r>
              <a:rPr lang="en-US" sz="2800" dirty="0"/>
              <a:t>Wants to be a part of something bigger than themselves</a:t>
            </a:r>
          </a:p>
          <a:p>
            <a:pPr marL="285750" indent="-285750">
              <a:buFont typeface="Arial" panose="020B0604020202020204" pitchFamily="34" charset="0"/>
              <a:buChar char="•"/>
            </a:pPr>
            <a:endParaRPr lang="en-US" sz="2800" dirty="0"/>
          </a:p>
          <a:p>
            <a:r>
              <a:rPr lang="en-US" sz="2800" b="1" u="sng" dirty="0"/>
              <a:t>The Learner Family</a:t>
            </a:r>
          </a:p>
          <a:p>
            <a:pPr marL="285750" indent="-285750">
              <a:buFont typeface="Arial" panose="020B0604020202020204" pitchFamily="34" charset="0"/>
              <a:buChar char="•"/>
            </a:pPr>
            <a:r>
              <a:rPr lang="en-US" sz="2800" dirty="0"/>
              <a:t>Driven to teach others what they’ve learned and share new skills</a:t>
            </a:r>
          </a:p>
          <a:p>
            <a:pPr marL="285750" indent="-285750">
              <a:buFont typeface="Arial" panose="020B0604020202020204" pitchFamily="34" charset="0"/>
              <a:buChar char="•"/>
            </a:pPr>
            <a:r>
              <a:rPr lang="en-US" sz="2800" dirty="0"/>
              <a:t>Able  to bring new ideas and energy to projects</a:t>
            </a:r>
          </a:p>
          <a:p>
            <a:pPr marL="285750" indent="-285750">
              <a:buFont typeface="Arial" panose="020B0604020202020204" pitchFamily="34" charset="0"/>
              <a:buChar char="•"/>
            </a:pPr>
            <a:endParaRPr lang="en-US" sz="2800" dirty="0"/>
          </a:p>
          <a:p>
            <a:r>
              <a:rPr lang="en-US" sz="2800" b="1" u="sng" dirty="0"/>
              <a:t>The Optimizer Family</a:t>
            </a:r>
          </a:p>
          <a:p>
            <a:pPr marL="285750" indent="-285750">
              <a:buFont typeface="Arial" panose="020B0604020202020204" pitchFamily="34" charset="0"/>
              <a:buChar char="•"/>
            </a:pPr>
            <a:r>
              <a:rPr lang="en-US" sz="2800" dirty="0"/>
              <a:t>Needs to lay firm foundations for future work</a:t>
            </a:r>
          </a:p>
          <a:p>
            <a:pPr marL="285750" indent="-285750">
              <a:buFont typeface="Arial" panose="020B0604020202020204" pitchFamily="34" charset="0"/>
              <a:buChar char="•"/>
            </a:pPr>
            <a:r>
              <a:rPr lang="en-US" sz="2800" dirty="0"/>
              <a:t>Wants systems and teams to be organized</a:t>
            </a:r>
          </a:p>
          <a:p>
            <a:pPr marL="285750" indent="-285750">
              <a:buFont typeface="Arial" panose="020B0604020202020204" pitchFamily="34" charset="0"/>
              <a:buChar char="•"/>
            </a:pPr>
            <a:r>
              <a:rPr lang="en-US" sz="2800" dirty="0"/>
              <a:t>Focused on getting it right from the beginning rather than fixing it later</a:t>
            </a:r>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5562</TotalTime>
  <Words>825</Words>
  <Application>Microsoft Office PowerPoint</Application>
  <PresentationFormat>Custom</PresentationFormat>
  <Paragraphs>58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Benton Sans</vt:lpstr>
      <vt:lpstr>Calibri</vt:lpstr>
      <vt:lpstr>Calibri Light</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John Sebelle</cp:lastModifiedBy>
  <cp:revision>22</cp:revision>
  <cp:lastPrinted>2020-02-13T23:31:38Z</cp:lastPrinted>
  <dcterms:created xsi:type="dcterms:W3CDTF">2020-02-13T23:22:33Z</dcterms:created>
  <dcterms:modified xsi:type="dcterms:W3CDTF">2023-03-06T01:15:29Z</dcterms:modified>
</cp:coreProperties>
</file>