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1"/>
    <p:restoredTop sz="96327"/>
  </p:normalViewPr>
  <p:slideViewPr>
    <p:cSldViewPr snapToObjects="1">
      <p:cViewPr varScale="1">
        <p:scale>
          <a:sx n="30" d="100"/>
          <a:sy n="30" d="100"/>
        </p:scale>
        <p:origin x="92" y="149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3/5/2023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havezfoundation.org/about-cesar-chavez/" TargetMode="External"/><Relationship Id="rId7"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hyperlink" Target="https://media.npr.org/assets/img/2016/08/02/cesar-chavez-protest-04_custom-5b5a5be5af5c33aee46bb62de8c9c313d43ed9c6-s800-c85.jpg"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4376055" y="800362"/>
            <a:ext cx="24166286" cy="3170099"/>
          </a:xfrm>
          <a:prstGeom prst="rect">
            <a:avLst/>
          </a:prstGeom>
          <a:noFill/>
        </p:spPr>
        <p:txBody>
          <a:bodyPr wrap="square" rtlCol="0">
            <a:spAutoFit/>
          </a:bodyPr>
          <a:lstStyle/>
          <a:p>
            <a:pPr algn="ctr"/>
            <a:r>
              <a:rPr lang="en-US" sz="10000" b="1" dirty="0">
                <a:latin typeface="Garamond" panose="02020404030301010803" pitchFamily="18" charset="0"/>
              </a:rPr>
              <a:t>Leadership Analysis of Cesar Chavez</a:t>
            </a:r>
          </a:p>
          <a:p>
            <a:pPr algn="ctr"/>
            <a:r>
              <a:rPr lang="en-US" sz="5500" dirty="0">
                <a:latin typeface="Garamond" panose="02020404030301010803" pitchFamily="18" charset="0"/>
              </a:rPr>
              <a:t>Bryant Rodriguez</a:t>
            </a:r>
          </a:p>
          <a:p>
            <a:pPr algn="ctr"/>
            <a:r>
              <a:rPr lang="en-US" sz="4500" dirty="0">
                <a:latin typeface="Garamond" panose="02020404030301010803" pitchFamily="18" charset="0"/>
              </a:rPr>
              <a:t>FAMU-FSU College of Engineering</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05F2585-F4D4-144D-AB0C-715D32F02E70}"/>
              </a:ext>
            </a:extLst>
          </p:cNvPr>
          <p:cNvSpPr/>
          <p:nvPr/>
        </p:nvSpPr>
        <p:spPr>
          <a:xfrm>
            <a:off x="22163206" y="4697584"/>
            <a:ext cx="10058400" cy="11948489"/>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r>
              <a:rPr lang="en-US" sz="2800" dirty="0">
                <a:solidFill>
                  <a:schemeClr val="tx1"/>
                </a:solidFill>
                <a:latin typeface="Garamond" panose="02020404030301010803" pitchFamily="18" charset="0"/>
              </a:rPr>
              <a:t>Cesar Chavez made great strides in improving the quality of work and life for farmworkers and fought for a sympathetic and seemingly noble cause that focused on righting wrongs in the world.</a:t>
            </a:r>
          </a:p>
          <a:p>
            <a:r>
              <a:rPr lang="en-US" sz="2800" dirty="0">
                <a:solidFill>
                  <a:schemeClr val="tx1"/>
                </a:solidFill>
                <a:latin typeface="Garamond" panose="02020404030301010803" pitchFamily="18" charset="0"/>
              </a:rPr>
              <a:t>Leadership style was more controversial; was said to employ manipulative tactics to undermine those who worked under him.</a:t>
            </a:r>
          </a:p>
          <a:p>
            <a:pPr marL="457200" indent="-457200">
              <a:buFont typeface="Arial" panose="020B0604020202020204" pitchFamily="34" charset="0"/>
              <a:buChar char="•"/>
            </a:pPr>
            <a:r>
              <a:rPr lang="en-US" sz="2800" dirty="0">
                <a:solidFill>
                  <a:schemeClr val="tx1"/>
                </a:solidFill>
                <a:latin typeface="Garamond" panose="02020404030301010803" pitchFamily="18" charset="0"/>
              </a:rPr>
              <a:t>Extremely authoritarian; took inspiration from popular figures; purges</a:t>
            </a:r>
          </a:p>
          <a:p>
            <a:pPr marL="457200" indent="-457200">
              <a:buFont typeface="Arial" panose="020B0604020202020204" pitchFamily="34" charset="0"/>
              <a:buChar char="•"/>
            </a:pPr>
            <a:r>
              <a:rPr lang="en-US" sz="2800" dirty="0">
                <a:solidFill>
                  <a:schemeClr val="tx1"/>
                </a:solidFill>
                <a:latin typeface="Garamond" panose="02020404030301010803" pitchFamily="18" charset="0"/>
              </a:rPr>
              <a:t>Rarely fired anybody; generated toxic environments for them</a:t>
            </a:r>
          </a:p>
          <a:p>
            <a:pPr marL="457200" indent="-457200">
              <a:buFont typeface="Arial" panose="020B0604020202020204" pitchFamily="34" charset="0"/>
              <a:buChar char="•"/>
            </a:pPr>
            <a:r>
              <a:rPr lang="en-US" sz="2800" dirty="0">
                <a:solidFill>
                  <a:schemeClr val="tx1"/>
                </a:solidFill>
                <a:latin typeface="Garamond" panose="02020404030301010803" pitchFamily="18" charset="0"/>
              </a:rPr>
              <a:t>Great vision led to Chavez personality cult</a:t>
            </a:r>
          </a:p>
          <a:p>
            <a:pPr marL="457200" indent="-457200">
              <a:buFont typeface="Arial" panose="020B0604020202020204" pitchFamily="34" charset="0"/>
              <a:buChar char="•"/>
            </a:pPr>
            <a:r>
              <a:rPr lang="en-US" sz="2800" dirty="0">
                <a:solidFill>
                  <a:schemeClr val="tx1"/>
                </a:solidFill>
                <a:latin typeface="Garamond" panose="02020404030301010803" pitchFamily="18" charset="0"/>
              </a:rPr>
              <a:t>Authoritarian leadership suited to task-oriented goals</a:t>
            </a:r>
          </a:p>
        </p:txBody>
      </p:sp>
      <p:sp>
        <p:nvSpPr>
          <p:cNvPr id="23" name="Rounded Rectangle 22">
            <a:extLst>
              <a:ext uri="{FF2B5EF4-FFF2-40B4-BE49-F238E27FC236}">
                <a16:creationId xmlns:a16="http://schemas.microsoft.com/office/drawing/2014/main" id="{69C88FA8-0753-BD4D-A3D1-F108742E4DAC}"/>
              </a:ext>
            </a:extLst>
          </p:cNvPr>
          <p:cNvSpPr/>
          <p:nvPr/>
        </p:nvSpPr>
        <p:spPr>
          <a:xfrm>
            <a:off x="3528213" y="4998898"/>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sp>
        <p:nvSpPr>
          <p:cNvPr id="24" name="Rounded Rectangle 23">
            <a:extLst>
              <a:ext uri="{FF2B5EF4-FFF2-40B4-BE49-F238E27FC236}">
                <a16:creationId xmlns:a16="http://schemas.microsoft.com/office/drawing/2014/main" id="{D10AC6E5-F907-3742-BE0C-43E430D5D01F}"/>
              </a:ext>
            </a:extLst>
          </p:cNvPr>
          <p:cNvSpPr/>
          <p:nvPr/>
        </p:nvSpPr>
        <p:spPr>
          <a:xfrm>
            <a:off x="3528213" y="12291343"/>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Overview</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4579143" y="5100789"/>
            <a:ext cx="5226526"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Leadership</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4906406" y="1718339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32" name="Rectangle 31">
            <a:extLst>
              <a:ext uri="{FF2B5EF4-FFF2-40B4-BE49-F238E27FC236}">
                <a16:creationId xmlns:a16="http://schemas.microsoft.com/office/drawing/2014/main" id="{A2D30AF2-838F-8E41-9442-70B96338018C}"/>
              </a:ext>
            </a:extLst>
          </p:cNvPr>
          <p:cNvSpPr/>
          <p:nvPr/>
        </p:nvSpPr>
        <p:spPr>
          <a:xfrm>
            <a:off x="1318412" y="5906113"/>
            <a:ext cx="9533021" cy="5693866"/>
          </a:xfrm>
          <a:prstGeom prst="rect">
            <a:avLst/>
          </a:prstGeom>
        </p:spPr>
        <p:txBody>
          <a:bodyPr wrap="square">
            <a:spAutoFit/>
          </a:bodyPr>
          <a:lstStyle/>
          <a:p>
            <a:r>
              <a:rPr lang="en-US" sz="2800" dirty="0">
                <a:latin typeface="Garamond" panose="02020404030301010803" pitchFamily="18" charset="0"/>
              </a:rPr>
              <a:t>This research aims to analyze the leadership of labor leader and civil rights activist Cesar Chavez, most widely known for co-founding the United Farm Workers union and campaigning for improved conditions for farm workers in the United States. The research will scrutinize the key traits and behaviors Chavez exhibited that contributed to his success as a leader. By examining the tactics Chavez employed to successfully achieve his goals, which included mobilizing a large coalition of supporters to achieve lasting change, as well as how they parallel popular theories of leadership, the project will provide insights into the overall dynamics of effective leadership and its correlation with achieving social and political goals.</a:t>
            </a:r>
          </a:p>
          <a:p>
            <a:endParaRPr lang="en-US" sz="2800" dirty="0">
              <a:latin typeface="Garamond" panose="02020404030301010803" pitchFamily="18" charset="0"/>
            </a:endParaRPr>
          </a:p>
        </p:txBody>
      </p:sp>
      <p:sp>
        <p:nvSpPr>
          <p:cNvPr id="20" name="Rounded Rectangle 19">
            <a:extLst>
              <a:ext uri="{FF2B5EF4-FFF2-40B4-BE49-F238E27FC236}">
                <a16:creationId xmlns:a16="http://schemas.microsoft.com/office/drawing/2014/main" id="{AE2DF76D-9E58-F94B-9338-69907C0601EE}"/>
              </a:ext>
            </a:extLst>
          </p:cNvPr>
          <p:cNvSpPr/>
          <p:nvPr/>
        </p:nvSpPr>
        <p:spPr>
          <a:xfrm>
            <a:off x="11478120" y="11688375"/>
            <a:ext cx="10058400" cy="9456862"/>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dirty="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dirty="0">
              <a:latin typeface="Garamond" panose="02020404030301010803" pitchFamily="18" charset="0"/>
            </a:endParaRPr>
          </a:p>
        </p:txBody>
      </p:sp>
      <p:sp>
        <p:nvSpPr>
          <p:cNvPr id="26" name="Rounded Rectangle 25">
            <a:extLst>
              <a:ext uri="{FF2B5EF4-FFF2-40B4-BE49-F238E27FC236}">
                <a16:creationId xmlns:a16="http://schemas.microsoft.com/office/drawing/2014/main" id="{D010AE68-B05A-3F44-8362-9EA1E225A25A}"/>
              </a:ext>
            </a:extLst>
          </p:cNvPr>
          <p:cNvSpPr/>
          <p:nvPr/>
        </p:nvSpPr>
        <p:spPr>
          <a:xfrm>
            <a:off x="13852411" y="12001237"/>
            <a:ext cx="5213572"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Characteristics</a:t>
            </a:r>
          </a:p>
        </p:txBody>
      </p:sp>
      <p:sp>
        <p:nvSpPr>
          <p:cNvPr id="40" name="Rectangle 39">
            <a:extLst>
              <a:ext uri="{FF2B5EF4-FFF2-40B4-BE49-F238E27FC236}">
                <a16:creationId xmlns:a16="http://schemas.microsoft.com/office/drawing/2014/main" id="{8FC5FA3B-B81A-1D4C-9E6D-07E725A1C95E}"/>
              </a:ext>
            </a:extLst>
          </p:cNvPr>
          <p:cNvSpPr/>
          <p:nvPr/>
        </p:nvSpPr>
        <p:spPr>
          <a:xfrm>
            <a:off x="22696606" y="18282915"/>
            <a:ext cx="8991600" cy="3416320"/>
          </a:xfrm>
          <a:prstGeom prst="rect">
            <a:avLst/>
          </a:prstGeom>
        </p:spPr>
        <p:txBody>
          <a:bodyPr wrap="square">
            <a:spAutoFit/>
          </a:bodyPr>
          <a:lstStyle/>
          <a:p>
            <a:pPr indent="-457200"/>
            <a:r>
              <a:rPr lang="en-US" b="0" i="0" dirty="0">
                <a:solidFill>
                  <a:srgbClr val="111111"/>
                </a:solidFill>
                <a:effectLst/>
                <a:latin typeface="-apple-system"/>
              </a:rPr>
              <a:t>Daft, R. L. (2018). The Leadership Experience, 7th Ed. Boston: Cengage Learning Inc.</a:t>
            </a:r>
          </a:p>
          <a:p>
            <a:pPr indent="-457200"/>
            <a:r>
              <a:rPr lang="en-US" b="0" i="0" dirty="0">
                <a:solidFill>
                  <a:srgbClr val="111111"/>
                </a:solidFill>
                <a:effectLst/>
                <a:latin typeface="-apple-system"/>
              </a:rPr>
              <a:t>Levy, J. E. (1975). Cesar Chavez: Autobiography of La Causa. Norton.</a:t>
            </a:r>
            <a:endParaRPr lang="en-US" dirty="0">
              <a:latin typeface="Garamond" panose="02020404030301010803" pitchFamily="18" charset="0"/>
            </a:endParaRPr>
          </a:p>
          <a:p>
            <a:pPr indent="-457200"/>
            <a:r>
              <a:rPr lang="en-US" dirty="0">
                <a:latin typeface="Garamond" panose="02020404030301010803" pitchFamily="18" charset="0"/>
              </a:rPr>
              <a:t>Pawel, M. (2014). The Crusades of Cesar Chavez: A Biography. Bloomsbury Press. New York.</a:t>
            </a:r>
          </a:p>
          <a:p>
            <a:pPr indent="-457200"/>
            <a:r>
              <a:rPr lang="en-US" dirty="0">
                <a:latin typeface="Garamond" panose="02020404030301010803" pitchFamily="18" charset="0"/>
              </a:rPr>
              <a:t>Cesar Chavez Foundation. (n.d.). [Cesar Chavez portrait]. Retrieved from </a:t>
            </a:r>
            <a:r>
              <a:rPr lang="en-US" dirty="0">
                <a:latin typeface="Garamond" panose="02020404030301010803" pitchFamily="18" charset="0"/>
                <a:hlinkClick r:id="rId3"/>
              </a:rPr>
              <a:t>https://chavezfoundation.org/about-cesar-chavez/</a:t>
            </a:r>
            <a:endParaRPr lang="en-US" dirty="0">
              <a:latin typeface="Garamond" panose="02020404030301010803" pitchFamily="18" charset="0"/>
            </a:endParaRPr>
          </a:p>
          <a:p>
            <a:pPr indent="-457200"/>
            <a:r>
              <a:rPr lang="en-US" dirty="0">
                <a:latin typeface="Garamond" panose="02020404030301010803" pitchFamily="18" charset="0"/>
              </a:rPr>
              <a:t>NPR. (2016). [Cesar Chavez protest image]. Retrieved from </a:t>
            </a:r>
            <a:r>
              <a:rPr lang="en-US" dirty="0">
                <a:latin typeface="Garamond" panose="02020404030301010803" pitchFamily="18" charset="0"/>
                <a:hlinkClick r:id="rId4"/>
              </a:rPr>
              <a:t>https://media.npr.org/assets/img/2016/08/02/cesar-chavez-protest-04_custom-5b5a5be5af5c33aee46bb62de8c9c313d43ed9c6-s800-c85.jpg</a:t>
            </a:r>
            <a:endParaRPr lang="en-US" dirty="0">
              <a:latin typeface="Garamond" panose="02020404030301010803" pitchFamily="18" charset="0"/>
            </a:endParaRPr>
          </a:p>
          <a:p>
            <a:pPr indent="-457200"/>
            <a:r>
              <a:rPr lang="en-US" dirty="0">
                <a:latin typeface="Garamond" panose="02020404030301010803" pitchFamily="18" charset="0"/>
              </a:rPr>
              <a:t>California Humanities. (n.d.). [Cesar Chavez with a group of farmworkers]. Retrieved from https://calhum.org/four-projects-highlight-cesar-chavez-and-todays-farmworker-struggles/</a:t>
            </a:r>
          </a:p>
          <a:p>
            <a:pPr indent="-457200"/>
            <a:endParaRPr lang="en-US" dirty="0">
              <a:latin typeface="Garamond" panose="02020404030301010803" pitchFamily="18" charset="0"/>
            </a:endParaRPr>
          </a:p>
          <a:p>
            <a:pPr indent="-457200"/>
            <a:endParaRPr lang="en-US" dirty="0">
              <a:latin typeface="Garamond" panose="02020404030301010803" pitchFamily="18" charset="0"/>
            </a:endParaRPr>
          </a:p>
        </p:txBody>
      </p:sp>
      <p:sp>
        <p:nvSpPr>
          <p:cNvPr id="41" name="Rounded Rectangle 40">
            <a:extLst>
              <a:ext uri="{FF2B5EF4-FFF2-40B4-BE49-F238E27FC236}">
                <a16:creationId xmlns:a16="http://schemas.microsoft.com/office/drawing/2014/main" id="{3B41CE62-FE67-4E44-B292-3916AFC24FA5}"/>
              </a:ext>
            </a:extLst>
          </p:cNvPr>
          <p:cNvSpPr/>
          <p:nvPr/>
        </p:nvSpPr>
        <p:spPr>
          <a:xfrm>
            <a:off x="22696606" y="13960820"/>
            <a:ext cx="2676853" cy="736804"/>
          </a:xfrm>
          <a:prstGeom prst="roundRect">
            <a:avLst/>
          </a:prstGeom>
          <a:solidFill>
            <a:schemeClr val="bg1"/>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782F40"/>
                </a:solidFill>
                <a:latin typeface="Garamond" panose="02020404030301010803" pitchFamily="18" charset="0"/>
              </a:rPr>
              <a:t>Conclusions</a:t>
            </a:r>
          </a:p>
        </p:txBody>
      </p:sp>
      <p:sp>
        <p:nvSpPr>
          <p:cNvPr id="44" name="Rectangle 43">
            <a:extLst>
              <a:ext uri="{FF2B5EF4-FFF2-40B4-BE49-F238E27FC236}">
                <a16:creationId xmlns:a16="http://schemas.microsoft.com/office/drawing/2014/main" id="{1D150018-89C1-5441-92EB-8FE42F2A3A15}"/>
              </a:ext>
            </a:extLst>
          </p:cNvPr>
          <p:cNvSpPr/>
          <p:nvPr/>
        </p:nvSpPr>
        <p:spPr>
          <a:xfrm>
            <a:off x="23312326" y="14697624"/>
            <a:ext cx="8375880" cy="3108543"/>
          </a:xfrm>
          <a:prstGeom prst="rect">
            <a:avLst/>
          </a:prstGeom>
        </p:spPr>
        <p:txBody>
          <a:bodyPr wrap="square">
            <a:spAutoFit/>
          </a:bodyPr>
          <a:lstStyle/>
          <a:p>
            <a:pPr marL="457200" indent="-457200">
              <a:buFont typeface="Arial" panose="020B0604020202020204" pitchFamily="34" charset="0"/>
              <a:buChar char="•"/>
            </a:pPr>
            <a:r>
              <a:rPr lang="en-US" sz="2800" dirty="0">
                <a:latin typeface="Garamond" panose="02020404030301010803" pitchFamily="18" charset="0"/>
              </a:rPr>
              <a:t>Chavez was a charismatic and sympathetic leader who rallied many to his cause</a:t>
            </a:r>
          </a:p>
          <a:p>
            <a:pPr marL="457200" indent="-457200">
              <a:buFont typeface="Arial" panose="020B0604020202020204" pitchFamily="34" charset="0"/>
              <a:buChar char="•"/>
            </a:pPr>
            <a:r>
              <a:rPr lang="en-US" sz="2800" dirty="0">
                <a:latin typeface="Garamond" panose="02020404030301010803" pitchFamily="18" charset="0"/>
              </a:rPr>
              <a:t>Chavez’s authoritarian and paranoid leadership ultimately pushed other leaders away</a:t>
            </a:r>
          </a:p>
          <a:p>
            <a:pPr marL="457200" indent="-457200">
              <a:buFont typeface="Arial" panose="020B0604020202020204" pitchFamily="34" charset="0"/>
              <a:buChar char="•"/>
            </a:pPr>
            <a:endParaRPr lang="en-US" sz="2800" dirty="0">
              <a:latin typeface="Garamond" panose="02020404030301010803" pitchFamily="18" charset="0"/>
            </a:endParaRPr>
          </a:p>
          <a:p>
            <a:pPr marL="457200" indent="-457200">
              <a:buFont typeface="Arial" panose="020B0604020202020204" pitchFamily="34" charset="0"/>
              <a:buChar char="•"/>
            </a:pPr>
            <a:endParaRPr lang="en-US" sz="2800" dirty="0">
              <a:latin typeface="Garamond" panose="02020404030301010803" pitchFamily="18" charset="0"/>
            </a:endParaRPr>
          </a:p>
          <a:p>
            <a:endParaRPr lang="en-US" sz="2800" dirty="0">
              <a:latin typeface="Garamond" panose="02020404030301010803" pitchFamily="18" charset="0"/>
            </a:endParaRPr>
          </a:p>
        </p:txBody>
      </p:sp>
      <p:pic>
        <p:nvPicPr>
          <p:cNvPr id="1026" name="Picture 2" descr="Cesar Chavez: The Life Behind A Legacy Of Farm Labor Rights : NPR">
            <a:extLst>
              <a:ext uri="{FF2B5EF4-FFF2-40B4-BE49-F238E27FC236}">
                <a16:creationId xmlns:a16="http://schemas.microsoft.com/office/drawing/2014/main" id="{066D2E67-9948-BB00-3CC9-FC3A0062D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0983" y="4385849"/>
            <a:ext cx="10166082" cy="70688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17">
            <a:extLst>
              <a:ext uri="{FF2B5EF4-FFF2-40B4-BE49-F238E27FC236}">
                <a16:creationId xmlns:a16="http://schemas.microsoft.com/office/drawing/2014/main" id="{F997DF32-AB92-5634-7AFF-9118B90A4B3D}"/>
              </a:ext>
            </a:extLst>
          </p:cNvPr>
          <p:cNvSpPr/>
          <p:nvPr/>
        </p:nvSpPr>
        <p:spPr>
          <a:xfrm>
            <a:off x="793034" y="4503860"/>
            <a:ext cx="10058400" cy="6715223"/>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endParaRPr lang="en-US" sz="2800" dirty="0">
              <a:solidFill>
                <a:schemeClr val="tx1"/>
              </a:solidFill>
              <a:latin typeface="Garamond" panose="02020404030301010803" pitchFamily="18" charset="0"/>
            </a:endParaRPr>
          </a:p>
          <a:p>
            <a:r>
              <a:rPr lang="en-US" sz="2800" dirty="0">
                <a:solidFill>
                  <a:schemeClr val="tx1"/>
                </a:solidFill>
                <a:latin typeface="Garamond" panose="02020404030301010803" pitchFamily="18" charset="0"/>
              </a:rPr>
              <a:t> </a:t>
            </a:r>
            <a:endParaRPr lang="en-US" sz="2800" dirty="0">
              <a:latin typeface="Garamond" panose="02020404030301010803" pitchFamily="18" charset="0"/>
            </a:endParaRPr>
          </a:p>
          <a:p>
            <a:r>
              <a:rPr lang="en-US" sz="2800" dirty="0">
                <a:solidFill>
                  <a:schemeClr val="tx1"/>
                </a:solidFill>
                <a:latin typeface="Garamond" panose="02020404030301010803" pitchFamily="18" charset="0"/>
              </a:rPr>
              <a:t> </a:t>
            </a:r>
            <a:endParaRPr lang="en-US" sz="2800" dirty="0">
              <a:latin typeface="Garamond" panose="02020404030301010803" pitchFamily="18" charset="0"/>
            </a:endParaRPr>
          </a:p>
        </p:txBody>
      </p:sp>
      <p:sp>
        <p:nvSpPr>
          <p:cNvPr id="13" name="Rounded Rectangle 19">
            <a:extLst>
              <a:ext uri="{FF2B5EF4-FFF2-40B4-BE49-F238E27FC236}">
                <a16:creationId xmlns:a16="http://schemas.microsoft.com/office/drawing/2014/main" id="{70467226-754F-61F8-8E25-ABE640BD8D28}"/>
              </a:ext>
            </a:extLst>
          </p:cNvPr>
          <p:cNvSpPr/>
          <p:nvPr/>
        </p:nvSpPr>
        <p:spPr>
          <a:xfrm>
            <a:off x="793034" y="11785972"/>
            <a:ext cx="10058400" cy="9456862"/>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dirty="0">
              <a:solidFill>
                <a:schemeClr val="tx1"/>
              </a:solidFill>
              <a:latin typeface="Garamond" panose="02020404030301010803" pitchFamily="18" charset="0"/>
            </a:endParaRPr>
          </a:p>
          <a:p>
            <a:pPr marL="285750" indent="-285750">
              <a:buFont typeface="Arial" panose="020B0604020202020204" pitchFamily="34" charset="0"/>
              <a:buChar char="•"/>
            </a:pPr>
            <a:r>
              <a:rPr lang="en-US" sz="3200" dirty="0">
                <a:solidFill>
                  <a:schemeClr val="tx1"/>
                </a:solidFill>
                <a:latin typeface="Garamond" panose="02020404030301010803" pitchFamily="18" charset="0"/>
              </a:rPr>
              <a:t>Community organizer and labor activist that founded United Farm Workers labor union in 1966</a:t>
            </a:r>
          </a:p>
          <a:p>
            <a:pPr marL="285750" indent="-285750">
              <a:buFont typeface="Arial" panose="020B0604020202020204" pitchFamily="34" charset="0"/>
              <a:buChar char="•"/>
            </a:pPr>
            <a:r>
              <a:rPr lang="en-US" sz="3200" dirty="0">
                <a:solidFill>
                  <a:schemeClr val="tx1"/>
                </a:solidFill>
                <a:latin typeface="Garamond" panose="02020404030301010803" pitchFamily="18" charset="0"/>
              </a:rPr>
              <a:t>Organized Delano Grape Strike as well as multitudes of other strikes </a:t>
            </a:r>
          </a:p>
          <a:p>
            <a:pPr marL="285750" indent="-285750">
              <a:buFont typeface="Arial" panose="020B0604020202020204" pitchFamily="34" charset="0"/>
              <a:buChar char="•"/>
            </a:pPr>
            <a:r>
              <a:rPr lang="en-US" sz="3200" dirty="0">
                <a:solidFill>
                  <a:schemeClr val="tx1"/>
                </a:solidFill>
                <a:latin typeface="Garamond" panose="02020404030301010803" pitchFamily="18" charset="0"/>
              </a:rPr>
              <a:t>Helped lobby for passage of California Agricultural Labor Relations Act of 1975</a:t>
            </a:r>
          </a:p>
        </p:txBody>
      </p:sp>
      <p:pic>
        <p:nvPicPr>
          <p:cNvPr id="1030" name="Picture 6" descr="About Cesar Chavez – Cesar Chavez Foundation">
            <a:extLst>
              <a:ext uri="{FF2B5EF4-FFF2-40B4-BE49-F238E27FC236}">
                <a16:creationId xmlns:a16="http://schemas.microsoft.com/office/drawing/2014/main" id="{A36366C2-DEDC-14A0-600E-0F39FF37FF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8554" y="16482505"/>
            <a:ext cx="5220242" cy="32349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ur Projects Highlight Cesar Chavez and Today's Farmworker Struggles -  California Humanities">
            <a:extLst>
              <a:ext uri="{FF2B5EF4-FFF2-40B4-BE49-F238E27FC236}">
                <a16:creationId xmlns:a16="http://schemas.microsoft.com/office/drawing/2014/main" id="{0E7FCA7D-B254-DD69-65B7-CBA8B77835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476" y="16478116"/>
            <a:ext cx="4823029" cy="32393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1D48EDC-C7AC-E5C7-F308-769227D3E4DC}"/>
              </a:ext>
            </a:extLst>
          </p:cNvPr>
          <p:cNvPicPr>
            <a:picLocks noChangeAspect="1"/>
          </p:cNvPicPr>
          <p:nvPr/>
        </p:nvPicPr>
        <p:blipFill>
          <a:blip r:embed="rId8"/>
          <a:stretch>
            <a:fillRect/>
          </a:stretch>
        </p:blipFill>
        <p:spPr>
          <a:xfrm>
            <a:off x="22564266" y="10895359"/>
            <a:ext cx="4466328" cy="2857237"/>
          </a:xfrm>
          <a:prstGeom prst="rect">
            <a:avLst/>
          </a:prstGeom>
        </p:spPr>
      </p:pic>
      <p:sp>
        <p:nvSpPr>
          <p:cNvPr id="22" name="Rectangle 21">
            <a:extLst>
              <a:ext uri="{FF2B5EF4-FFF2-40B4-BE49-F238E27FC236}">
                <a16:creationId xmlns:a16="http://schemas.microsoft.com/office/drawing/2014/main" id="{70AC31F7-EECE-17E3-8CEA-9E8E4E0DF052}"/>
              </a:ext>
            </a:extLst>
          </p:cNvPr>
          <p:cNvSpPr/>
          <p:nvPr/>
        </p:nvSpPr>
        <p:spPr>
          <a:xfrm>
            <a:off x="11857513" y="13182600"/>
            <a:ext cx="9533021"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Garamond" panose="02020404030301010803" pitchFamily="18" charset="0"/>
              </a:rPr>
              <a:t>Devoted to non-violence</a:t>
            </a:r>
          </a:p>
          <a:p>
            <a:pPr marL="457200" indent="-457200">
              <a:buFont typeface="Arial" panose="020B0604020202020204" pitchFamily="34" charset="0"/>
              <a:buChar char="•"/>
            </a:pPr>
            <a:r>
              <a:rPr lang="en-US" sz="2800" dirty="0">
                <a:latin typeface="Garamond" panose="02020404030301010803" pitchFamily="18" charset="0"/>
              </a:rPr>
              <a:t>Charismatic</a:t>
            </a:r>
          </a:p>
          <a:p>
            <a:pPr marL="457200" indent="-457200">
              <a:buFont typeface="Arial" panose="020B0604020202020204" pitchFamily="34" charset="0"/>
              <a:buChar char="•"/>
            </a:pPr>
            <a:r>
              <a:rPr lang="en-US" sz="2800" dirty="0">
                <a:latin typeface="Garamond" panose="02020404030301010803" pitchFamily="18" charset="0"/>
              </a:rPr>
              <a:t>Ideologically servant-oriented</a:t>
            </a:r>
          </a:p>
          <a:p>
            <a:pPr marL="457200" indent="-457200">
              <a:buFont typeface="Arial" panose="020B0604020202020204" pitchFamily="34" charset="0"/>
              <a:buChar char="•"/>
            </a:pPr>
            <a:r>
              <a:rPr lang="en-US" sz="2800" dirty="0">
                <a:latin typeface="Garamond" panose="02020404030301010803" pitchFamily="18" charset="0"/>
              </a:rPr>
              <a:t>Interpersonal relationships</a:t>
            </a:r>
          </a:p>
          <a:p>
            <a:pPr marL="457200" indent="-457200">
              <a:buFont typeface="Arial" panose="020B0604020202020204" pitchFamily="34" charset="0"/>
              <a:buChar char="•"/>
            </a:pPr>
            <a:r>
              <a:rPr lang="en-US" sz="2800" dirty="0">
                <a:latin typeface="Garamond" panose="02020404030301010803" pitchFamily="18" charset="0"/>
              </a:rPr>
              <a:t>Moderate Emotional Intelligence</a:t>
            </a:r>
          </a:p>
          <a:p>
            <a:pPr marL="457200" indent="-457200">
              <a:buFont typeface="Arial" panose="020B0604020202020204" pitchFamily="34" charset="0"/>
              <a:buChar char="•"/>
            </a:pPr>
            <a:r>
              <a:rPr lang="en-US" sz="2800" dirty="0">
                <a:latin typeface="Garamond" panose="02020404030301010803" pitchFamily="18" charset="0"/>
              </a:rPr>
              <a:t>Autocratic</a:t>
            </a:r>
          </a:p>
          <a:p>
            <a:pPr marL="457200" indent="-457200">
              <a:buFont typeface="Arial" panose="020B0604020202020204" pitchFamily="34" charset="0"/>
              <a:buChar char="•"/>
            </a:pPr>
            <a:r>
              <a:rPr lang="en-US" sz="2800" dirty="0">
                <a:latin typeface="Garamond" panose="02020404030301010803" pitchFamily="18" charset="0"/>
              </a:rPr>
              <a:t>Set ethical climate</a:t>
            </a:r>
          </a:p>
          <a:p>
            <a:pPr marL="457200" indent="-457200">
              <a:buFont typeface="Arial" panose="020B0604020202020204" pitchFamily="34" charset="0"/>
              <a:buChar char="•"/>
            </a:pPr>
            <a:endParaRPr lang="en-US" sz="2800" dirty="0">
              <a:latin typeface="Garamond" panose="02020404030301010803" pitchFamily="18" charset="0"/>
            </a:endParaRPr>
          </a:p>
          <a:p>
            <a:endParaRPr lang="en-US" sz="2800" dirty="0">
              <a:latin typeface="Garamond" panose="02020404030301010803" pitchFamily="18" charset="0"/>
            </a:endParaRPr>
          </a:p>
        </p:txBody>
      </p:sp>
      <p:pic>
        <p:nvPicPr>
          <p:cNvPr id="30" name="Picture 29">
            <a:extLst>
              <a:ext uri="{FF2B5EF4-FFF2-40B4-BE49-F238E27FC236}">
                <a16:creationId xmlns:a16="http://schemas.microsoft.com/office/drawing/2014/main" id="{8B1C6E6A-D861-563D-7809-9E9E6FA340FE}"/>
              </a:ext>
            </a:extLst>
          </p:cNvPr>
          <p:cNvPicPr>
            <a:picLocks noChangeAspect="1"/>
          </p:cNvPicPr>
          <p:nvPr/>
        </p:nvPicPr>
        <p:blipFill rotWithShape="1">
          <a:blip r:embed="rId9"/>
          <a:srcRect t="11456"/>
          <a:stretch/>
        </p:blipFill>
        <p:spPr>
          <a:xfrm>
            <a:off x="27431654" y="11259595"/>
            <a:ext cx="4468588" cy="2046418"/>
          </a:xfrm>
          <a:prstGeom prst="rect">
            <a:avLst/>
          </a:prstGeom>
        </p:spPr>
      </p:pic>
      <p:pic>
        <p:nvPicPr>
          <p:cNvPr id="33" name="Picture 32">
            <a:extLst>
              <a:ext uri="{FF2B5EF4-FFF2-40B4-BE49-F238E27FC236}">
                <a16:creationId xmlns:a16="http://schemas.microsoft.com/office/drawing/2014/main" id="{D6F724F0-19F5-984F-8331-A7C28DAB3866}"/>
              </a:ext>
            </a:extLst>
          </p:cNvPr>
          <p:cNvPicPr>
            <a:picLocks noChangeAspect="1"/>
          </p:cNvPicPr>
          <p:nvPr/>
        </p:nvPicPr>
        <p:blipFill>
          <a:blip r:embed="rId10"/>
          <a:stretch>
            <a:fillRect/>
          </a:stretch>
        </p:blipFill>
        <p:spPr>
          <a:xfrm>
            <a:off x="11513704" y="16526873"/>
            <a:ext cx="4680234" cy="2800600"/>
          </a:xfrm>
          <a:prstGeom prst="rect">
            <a:avLst/>
          </a:prstGeom>
        </p:spPr>
      </p:pic>
      <p:pic>
        <p:nvPicPr>
          <p:cNvPr id="37" name="Picture 36">
            <a:extLst>
              <a:ext uri="{FF2B5EF4-FFF2-40B4-BE49-F238E27FC236}">
                <a16:creationId xmlns:a16="http://schemas.microsoft.com/office/drawing/2014/main" id="{B55CED75-707F-69A0-E6BC-8EEF6F6830D0}"/>
              </a:ext>
            </a:extLst>
          </p:cNvPr>
          <p:cNvPicPr>
            <a:picLocks noChangeAspect="1"/>
          </p:cNvPicPr>
          <p:nvPr/>
        </p:nvPicPr>
        <p:blipFill>
          <a:blip r:embed="rId11"/>
          <a:stretch>
            <a:fillRect/>
          </a:stretch>
        </p:blipFill>
        <p:spPr>
          <a:xfrm>
            <a:off x="16205200" y="16616095"/>
            <a:ext cx="5265304" cy="2622156"/>
          </a:xfrm>
          <a:prstGeom prst="rect">
            <a:avLst/>
          </a:prstGeom>
        </p:spPr>
      </p:pic>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2476</TotalTime>
  <Words>443</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-apple-system</vt: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Rodriguez, Bryant</cp:lastModifiedBy>
  <cp:revision>18</cp:revision>
  <cp:lastPrinted>2020-02-13T23:31:38Z</cp:lastPrinted>
  <dcterms:created xsi:type="dcterms:W3CDTF">2020-02-13T23:22:33Z</dcterms:created>
  <dcterms:modified xsi:type="dcterms:W3CDTF">2023-03-06T04:25:00Z</dcterms:modified>
</cp:coreProperties>
</file>