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87CB24-1BDC-9242-BDEF-B795CE0DD145}" v="11" dt="2023-03-05T20:36:10.9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1"/>
    <p:restoredTop sz="96176"/>
  </p:normalViewPr>
  <p:slideViewPr>
    <p:cSldViewPr snapToObjects="1">
      <p:cViewPr varScale="1">
        <p:scale>
          <a:sx n="38" d="100"/>
          <a:sy n="38" d="100"/>
        </p:scale>
        <p:origin x="1208" y="23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m McConnell" userId="cbd2ab2bea5a0fbf" providerId="LiveId" clId="{62FE42DD-176D-4548-AC61-9F5DA0A138BA}"/>
    <pc:docChg chg="custSel modSld">
      <pc:chgData name="Liam McConnell" userId="cbd2ab2bea5a0fbf" providerId="LiveId" clId="{62FE42DD-176D-4548-AC61-9F5DA0A138BA}" dt="2023-03-05T20:47:04.369" v="0" actId="478"/>
      <pc:docMkLst>
        <pc:docMk/>
      </pc:docMkLst>
      <pc:sldChg chg="delSp mod delAnim">
        <pc:chgData name="Liam McConnell" userId="cbd2ab2bea5a0fbf" providerId="LiveId" clId="{62FE42DD-176D-4548-AC61-9F5DA0A138BA}" dt="2023-03-05T20:47:04.369" v="0" actId="478"/>
        <pc:sldMkLst>
          <pc:docMk/>
          <pc:sldMk cId="413147931" sldId="256"/>
        </pc:sldMkLst>
        <pc:picChg chg="del">
          <ac:chgData name="Liam McConnell" userId="cbd2ab2bea5a0fbf" providerId="LiveId" clId="{62FE42DD-176D-4548-AC61-9F5DA0A138BA}" dt="2023-03-05T20:47:04.369" v="0" actId="478"/>
          <ac:picMkLst>
            <pc:docMk/>
            <pc:sldMk cId="413147931" sldId="256"/>
            <ac:picMk id="23" creationId="{2515F3E7-2DFE-7AFC-2A31-0951DC38E21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3/5/23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5" y="800362"/>
            <a:ext cx="24166286" cy="3170099"/>
          </a:xfrm>
          <a:prstGeom prst="rect">
            <a:avLst/>
          </a:prstGeom>
          <a:noFill/>
        </p:spPr>
        <p:txBody>
          <a:bodyPr wrap="square" rtlCol="0">
            <a:spAutoFit/>
          </a:bodyPr>
          <a:lstStyle/>
          <a:p>
            <a:pPr algn="ctr"/>
            <a:r>
              <a:rPr lang="en-US" sz="10000" b="1" dirty="0">
                <a:latin typeface="Garamond" panose="02020404030301010803" pitchFamily="18" charset="0"/>
              </a:rPr>
              <a:t>Bill Gates: Leadership and Change</a:t>
            </a:r>
          </a:p>
          <a:p>
            <a:pPr algn="ctr"/>
            <a:r>
              <a:rPr lang="en-US" sz="5500" dirty="0">
                <a:latin typeface="Garamond" panose="02020404030301010803" pitchFamily="18" charset="0"/>
              </a:rPr>
              <a:t>Liam McConnell</a:t>
            </a:r>
          </a:p>
          <a:p>
            <a:pPr algn="ctr"/>
            <a:r>
              <a:rPr lang="en-US" sz="4500" dirty="0">
                <a:latin typeface="Garamond" panose="02020404030301010803" pitchFamily="18" charset="0"/>
              </a:rPr>
              <a:t>Florida State University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105F2585-F4D4-144D-AB0C-715D32F02E70}"/>
              </a:ext>
            </a:extLst>
          </p:cNvPr>
          <p:cNvSpPr/>
          <p:nvPr/>
        </p:nvSpPr>
        <p:spPr>
          <a:xfrm>
            <a:off x="480909" y="13182537"/>
            <a:ext cx="10058400" cy="8378090"/>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20" name="Rounded Rectangle 19">
            <a:extLst>
              <a:ext uri="{FF2B5EF4-FFF2-40B4-BE49-F238E27FC236}">
                <a16:creationId xmlns:a16="http://schemas.microsoft.com/office/drawing/2014/main" id="{AE2DF76D-9E58-F94B-9338-69907C0601EE}"/>
              </a:ext>
            </a:extLst>
          </p:cNvPr>
          <p:cNvSpPr/>
          <p:nvPr/>
        </p:nvSpPr>
        <p:spPr>
          <a:xfrm>
            <a:off x="11376607" y="15163800"/>
            <a:ext cx="10058400" cy="6400800"/>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sz="3200" dirty="0">
              <a:solidFill>
                <a:schemeClr val="tx1"/>
              </a:solidFill>
              <a:latin typeface="Garamond" panose="02020404030301010803" pitchFamily="18" charset="0"/>
            </a:endParaRPr>
          </a:p>
          <a:p>
            <a:pPr marL="285750" indent="-285750">
              <a:buFont typeface="Arial" panose="020B0604020202020204" pitchFamily="34" charset="0"/>
              <a:buChar char="•"/>
            </a:pPr>
            <a:endParaRPr lang="en-US" sz="3200" dirty="0">
              <a:latin typeface="Garamond" panose="02020404030301010803" pitchFamily="18" charset="0"/>
            </a:endParaRPr>
          </a:p>
        </p:txBody>
      </p:sp>
      <p:grpSp>
        <p:nvGrpSpPr>
          <p:cNvPr id="2" name="Group 1">
            <a:extLst>
              <a:ext uri="{FF2B5EF4-FFF2-40B4-BE49-F238E27FC236}">
                <a16:creationId xmlns:a16="http://schemas.microsoft.com/office/drawing/2014/main" id="{263E1F3C-640A-6CD5-58CF-35698BDDBEA5}"/>
              </a:ext>
            </a:extLst>
          </p:cNvPr>
          <p:cNvGrpSpPr/>
          <p:nvPr/>
        </p:nvGrpSpPr>
        <p:grpSpPr>
          <a:xfrm>
            <a:off x="22272305" y="4648200"/>
            <a:ext cx="10058400" cy="10058400"/>
            <a:chOff x="809967" y="14954409"/>
            <a:chExt cx="10058400" cy="6286761"/>
          </a:xfrm>
        </p:grpSpPr>
        <p:sp>
          <p:nvSpPr>
            <p:cNvPr id="18" name="Rounded Rectangle 17">
              <a:extLst>
                <a:ext uri="{FF2B5EF4-FFF2-40B4-BE49-F238E27FC236}">
                  <a16:creationId xmlns:a16="http://schemas.microsoft.com/office/drawing/2014/main" id="{68ACCF93-840C-E048-BB07-3B7B83391E97}"/>
                </a:ext>
              </a:extLst>
            </p:cNvPr>
            <p:cNvSpPr/>
            <p:nvPr/>
          </p:nvSpPr>
          <p:spPr>
            <a:xfrm>
              <a:off x="809967" y="14954409"/>
              <a:ext cx="10058400" cy="6286761"/>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r>
                <a:rPr lang="en-US" sz="2800" dirty="0">
                  <a:solidFill>
                    <a:schemeClr val="tx1"/>
                  </a:solidFill>
                  <a:latin typeface="Garamond" panose="02020404030301010803" pitchFamily="18" charset="0"/>
                </a:rPr>
                <a:t> </a:t>
              </a:r>
              <a:endParaRPr lang="en-US" sz="2800" dirty="0">
                <a:latin typeface="Garamond" panose="02020404030301010803" pitchFamily="18" charset="0"/>
              </a:endParaRPr>
            </a:p>
          </p:txBody>
        </p:sp>
        <p:sp>
          <p:nvSpPr>
            <p:cNvPr id="25" name="Rounded Rectangle 24">
              <a:extLst>
                <a:ext uri="{FF2B5EF4-FFF2-40B4-BE49-F238E27FC236}">
                  <a16:creationId xmlns:a16="http://schemas.microsoft.com/office/drawing/2014/main" id="{51379547-A170-7740-89D0-76C2146A7F28}"/>
                </a:ext>
              </a:extLst>
            </p:cNvPr>
            <p:cNvSpPr/>
            <p:nvPr/>
          </p:nvSpPr>
          <p:spPr>
            <a:xfrm>
              <a:off x="3553167" y="15232696"/>
              <a:ext cx="4572000" cy="571524"/>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Discussion</a:t>
              </a:r>
            </a:p>
          </p:txBody>
        </p:sp>
      </p:grpSp>
      <p:sp>
        <p:nvSpPr>
          <p:cNvPr id="26" name="Rounded Rectangle 25">
            <a:extLst>
              <a:ext uri="{FF2B5EF4-FFF2-40B4-BE49-F238E27FC236}">
                <a16:creationId xmlns:a16="http://schemas.microsoft.com/office/drawing/2014/main" id="{D010AE68-B05A-3F44-8362-9EA1E225A25A}"/>
              </a:ext>
            </a:extLst>
          </p:cNvPr>
          <p:cNvSpPr/>
          <p:nvPr/>
        </p:nvSpPr>
        <p:spPr>
          <a:xfrm>
            <a:off x="14173197" y="15392400"/>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Conclusion</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3224109" y="13540381"/>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Results</a:t>
            </a:r>
          </a:p>
        </p:txBody>
      </p:sp>
      <p:pic>
        <p:nvPicPr>
          <p:cNvPr id="1026" name="Picture 2" descr="Bill Gates">
            <a:extLst>
              <a:ext uri="{FF2B5EF4-FFF2-40B4-BE49-F238E27FC236}">
                <a16:creationId xmlns:a16="http://schemas.microsoft.com/office/drawing/2014/main" id="{8236406D-2332-2438-C620-28560BF84B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29997" y="4648200"/>
            <a:ext cx="10058400" cy="6758778"/>
          </a:xfrm>
          <a:prstGeom prst="roundRect">
            <a:avLst>
              <a:gd name="adj" fmla="val 4167"/>
            </a:avLst>
          </a:prstGeom>
          <a:solidFill>
            <a:srgbClr val="FFFFFF"/>
          </a:solidFill>
          <a:ln w="76200" cap="sq">
            <a:solidFill>
              <a:srgbClr val="782F40"/>
            </a:solidFill>
            <a:miter lim="800000"/>
          </a:ln>
          <a:effectLst>
            <a:reflection blurRad="12700" endPos="0" dist="5000" dir="5400000" sy="-100000" algn="bl" rotWithShape="0"/>
          </a:effectLst>
          <a:scene3d>
            <a:camera prst="orthographicFront"/>
            <a:lightRig rig="threePt" dir="t">
              <a:rot lat="0" lon="0" rev="2700000"/>
            </a:lightRig>
          </a:scene3d>
          <a:sp3d contourW="6350">
            <a:bevelT h="38100"/>
            <a:contourClr>
              <a:srgbClr val="C0C0C0"/>
            </a:contourClr>
          </a:sp3d>
        </p:spPr>
      </p:pic>
      <p:grpSp>
        <p:nvGrpSpPr>
          <p:cNvPr id="4" name="Group 3">
            <a:extLst>
              <a:ext uri="{FF2B5EF4-FFF2-40B4-BE49-F238E27FC236}">
                <a16:creationId xmlns:a16="http://schemas.microsoft.com/office/drawing/2014/main" id="{115236A9-FC45-18A1-C4A7-E921216FF66C}"/>
              </a:ext>
            </a:extLst>
          </p:cNvPr>
          <p:cNvGrpSpPr/>
          <p:nvPr/>
        </p:nvGrpSpPr>
        <p:grpSpPr>
          <a:xfrm>
            <a:off x="480909" y="4648199"/>
            <a:ext cx="10058400" cy="7997015"/>
            <a:chOff x="809967" y="14954409"/>
            <a:chExt cx="10058400" cy="6286761"/>
          </a:xfrm>
        </p:grpSpPr>
        <p:sp>
          <p:nvSpPr>
            <p:cNvPr id="7" name="Rounded Rectangle 6">
              <a:extLst>
                <a:ext uri="{FF2B5EF4-FFF2-40B4-BE49-F238E27FC236}">
                  <a16:creationId xmlns:a16="http://schemas.microsoft.com/office/drawing/2014/main" id="{2291953F-A3CF-A62C-B3DF-6F477B054F68}"/>
                </a:ext>
              </a:extLst>
            </p:cNvPr>
            <p:cNvSpPr/>
            <p:nvPr/>
          </p:nvSpPr>
          <p:spPr>
            <a:xfrm>
              <a:off x="809967" y="14954409"/>
              <a:ext cx="10058400" cy="6286761"/>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r>
                <a:rPr lang="en-US" sz="2800" dirty="0">
                  <a:solidFill>
                    <a:schemeClr val="tx1"/>
                  </a:solidFill>
                  <a:latin typeface="Garamond" panose="02020404030301010803" pitchFamily="18" charset="0"/>
                </a:rPr>
                <a:t> </a:t>
              </a:r>
              <a:endParaRPr lang="en-US" sz="2800" dirty="0">
                <a:latin typeface="Garamond" panose="02020404030301010803" pitchFamily="18" charset="0"/>
              </a:endParaRPr>
            </a:p>
          </p:txBody>
        </p:sp>
        <p:sp>
          <p:nvSpPr>
            <p:cNvPr id="10" name="Rounded Rectangle 9">
              <a:extLst>
                <a:ext uri="{FF2B5EF4-FFF2-40B4-BE49-F238E27FC236}">
                  <a16:creationId xmlns:a16="http://schemas.microsoft.com/office/drawing/2014/main" id="{8E09795B-7EF9-F431-A91E-DB1820144592}"/>
                </a:ext>
              </a:extLst>
            </p:cNvPr>
            <p:cNvSpPr/>
            <p:nvPr/>
          </p:nvSpPr>
          <p:spPr>
            <a:xfrm>
              <a:off x="3553167" y="15232696"/>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Abstract</a:t>
              </a:r>
            </a:p>
          </p:txBody>
        </p:sp>
      </p:grpSp>
      <p:sp>
        <p:nvSpPr>
          <p:cNvPr id="12" name="Rounded Rectangle 11">
            <a:extLst>
              <a:ext uri="{FF2B5EF4-FFF2-40B4-BE49-F238E27FC236}">
                <a16:creationId xmlns:a16="http://schemas.microsoft.com/office/drawing/2014/main" id="{2C3A43B0-DEC2-5CAB-8AC6-96466CA70BB8}"/>
              </a:ext>
            </a:extLst>
          </p:cNvPr>
          <p:cNvSpPr/>
          <p:nvPr/>
        </p:nvSpPr>
        <p:spPr>
          <a:xfrm>
            <a:off x="22272305" y="15163800"/>
            <a:ext cx="10058400" cy="6400800"/>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r>
              <a:rPr lang="en-US" sz="2800" dirty="0">
                <a:solidFill>
                  <a:schemeClr val="tx1"/>
                </a:solidFill>
                <a:latin typeface="Garamond" panose="02020404030301010803" pitchFamily="18" charset="0"/>
              </a:rPr>
              <a:t> </a:t>
            </a:r>
            <a:endParaRPr lang="en-US" sz="2800" dirty="0">
              <a:latin typeface="Garamond" panose="02020404030301010803" pitchFamily="18" charset="0"/>
            </a:endParaRPr>
          </a:p>
        </p:txBody>
      </p:sp>
      <p:sp>
        <p:nvSpPr>
          <p:cNvPr id="13" name="Rounded Rectangle 12">
            <a:extLst>
              <a:ext uri="{FF2B5EF4-FFF2-40B4-BE49-F238E27FC236}">
                <a16:creationId xmlns:a16="http://schemas.microsoft.com/office/drawing/2014/main" id="{D668AB8F-C17E-D6E9-8190-17E70A1F4777}"/>
              </a:ext>
            </a:extLst>
          </p:cNvPr>
          <p:cNvSpPr/>
          <p:nvPr/>
        </p:nvSpPr>
        <p:spPr>
          <a:xfrm>
            <a:off x="25015505" y="15375813"/>
            <a:ext cx="4572000" cy="930987"/>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References</a:t>
            </a:r>
          </a:p>
        </p:txBody>
      </p:sp>
      <p:sp>
        <p:nvSpPr>
          <p:cNvPr id="14" name="TextBox 13">
            <a:extLst>
              <a:ext uri="{FF2B5EF4-FFF2-40B4-BE49-F238E27FC236}">
                <a16:creationId xmlns:a16="http://schemas.microsoft.com/office/drawing/2014/main" id="{FC3477C9-AE1D-2B28-938E-2976C6319378}"/>
              </a:ext>
            </a:extLst>
          </p:cNvPr>
          <p:cNvSpPr txBox="1"/>
          <p:nvPr/>
        </p:nvSpPr>
        <p:spPr>
          <a:xfrm>
            <a:off x="11921412" y="12162949"/>
            <a:ext cx="8968790" cy="2308324"/>
          </a:xfrm>
          <a:prstGeom prst="rect">
            <a:avLst/>
          </a:prstGeom>
          <a:noFill/>
        </p:spPr>
        <p:txBody>
          <a:bodyPr wrap="square" rtlCol="0">
            <a:spAutoFit/>
          </a:bodyPr>
          <a:lstStyle/>
          <a:p>
            <a:pPr algn="ctr"/>
            <a:r>
              <a:rPr lang="en-US" sz="4800" b="0" i="0" dirty="0">
                <a:effectLst/>
              </a:rPr>
              <a:t>"As we look ahead into the next century, </a:t>
            </a:r>
            <a:r>
              <a:rPr lang="en-US" sz="4800" dirty="0"/>
              <a:t>leaders</a:t>
            </a:r>
            <a:r>
              <a:rPr lang="en-US" sz="4800" b="0" i="0" dirty="0">
                <a:effectLst/>
              </a:rPr>
              <a:t> will be those who empower others."</a:t>
            </a:r>
          </a:p>
        </p:txBody>
      </p:sp>
      <p:sp>
        <p:nvSpPr>
          <p:cNvPr id="15" name="TextBox 14">
            <a:extLst>
              <a:ext uri="{FF2B5EF4-FFF2-40B4-BE49-F238E27FC236}">
                <a16:creationId xmlns:a16="http://schemas.microsoft.com/office/drawing/2014/main" id="{AEE16628-2676-9CBD-A41E-B0DA4B774233}"/>
              </a:ext>
            </a:extLst>
          </p:cNvPr>
          <p:cNvSpPr txBox="1"/>
          <p:nvPr/>
        </p:nvSpPr>
        <p:spPr>
          <a:xfrm>
            <a:off x="1509609" y="6548721"/>
            <a:ext cx="8001000" cy="5539978"/>
          </a:xfrm>
          <a:prstGeom prst="rect">
            <a:avLst/>
          </a:prstGeom>
          <a:noFill/>
        </p:spPr>
        <p:txBody>
          <a:bodyPr wrap="square" rtlCol="0">
            <a:spAutoFit/>
          </a:bodyPr>
          <a:lstStyle/>
          <a:p>
            <a:pPr algn="just"/>
            <a:r>
              <a:rPr lang="en-US" sz="2800" dirty="0">
                <a:effectLst/>
                <a:latin typeface="Calibri" panose="020F0502020204030204" pitchFamily="34" charset="0"/>
                <a:ea typeface="Calibri" panose="020F0502020204030204" pitchFamily="34" charset="0"/>
                <a:cs typeface="Times New Roman" panose="02020603050405020304" pitchFamily="18" charset="0"/>
              </a:rPr>
              <a:t>This research poster is for the 2023 FSU Panama City Student Research Symposium centers around the leadership abilities, strategies, and history of Bill Gates, the co-founder of Microsoft and the Bill and Melinda Gates Foundation. I will be presenting information based off literature and other primary sources in a poster format to inform on the achievements of Bill Gates and how specific leadership qualities and structures helped him to achieve success. The research is currently ongoing through the coursework of Systems Engineering Leadership with </a:t>
            </a:r>
            <a:r>
              <a:rPr lang="en-US" sz="2800" dirty="0">
                <a:effectLst/>
                <a:latin typeface="Calibri" panose="020F0502020204030204" pitchFamily="34" charset="0"/>
                <a:ea typeface="Calibri" panose="020F0502020204030204" pitchFamily="34" charset="0"/>
                <a:cs typeface="Calibri" panose="020F0502020204030204" pitchFamily="34" charset="0"/>
              </a:rPr>
              <a:t>Dr. </a:t>
            </a:r>
            <a:r>
              <a:rPr lang="en-US"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Georgiadis.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1" name="TextBox 20">
            <a:extLst>
              <a:ext uri="{FF2B5EF4-FFF2-40B4-BE49-F238E27FC236}">
                <a16:creationId xmlns:a16="http://schemas.microsoft.com/office/drawing/2014/main" id="{559728B7-DE79-B412-0620-8CEBF19AAD04}"/>
              </a:ext>
            </a:extLst>
          </p:cNvPr>
          <p:cNvSpPr txBox="1"/>
          <p:nvPr/>
        </p:nvSpPr>
        <p:spPr>
          <a:xfrm>
            <a:off x="22860000" y="16928068"/>
            <a:ext cx="8839200" cy="3108543"/>
          </a:xfrm>
          <a:prstGeom prst="rect">
            <a:avLst/>
          </a:prstGeom>
          <a:noFill/>
        </p:spPr>
        <p:txBody>
          <a:bodyPr wrap="square" rtlCol="0">
            <a:spAutoFit/>
          </a:bodyPr>
          <a:lstStyle/>
          <a:p>
            <a:pPr marL="457200" marR="0" indent="-45720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Bill and Melinda Gates Foundation. (n.d.).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Discover what our foundation does with its influence</a:t>
            </a:r>
            <a:r>
              <a:rPr lang="en-US" sz="2800" dirty="0">
                <a:effectLst/>
                <a:latin typeface="Calibri" panose="020F0502020204030204" pitchFamily="34" charset="0"/>
                <a:ea typeface="Calibri" panose="020F0502020204030204" pitchFamily="34" charset="0"/>
                <a:cs typeface="Times New Roman" panose="02020603050405020304" pitchFamily="18" charset="0"/>
              </a:rPr>
              <a:t>. Retrieved from Bill and Melinda Gates Foundation: https://</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www.gatesfoundation.org</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marL="457200" marR="0" indent="-45720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Daft, R. L. (2017).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The Leadership Experience.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Henry, T. (2020).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The Motivation Code.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Pruvio</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sz="2800" dirty="0"/>
          </a:p>
        </p:txBody>
      </p:sp>
      <p:sp>
        <p:nvSpPr>
          <p:cNvPr id="29" name="TextBox 28">
            <a:extLst>
              <a:ext uri="{FF2B5EF4-FFF2-40B4-BE49-F238E27FC236}">
                <a16:creationId xmlns:a16="http://schemas.microsoft.com/office/drawing/2014/main" id="{A17E2809-CF2A-50C1-3BA3-A799E63BC217}"/>
              </a:ext>
            </a:extLst>
          </p:cNvPr>
          <p:cNvSpPr txBox="1"/>
          <p:nvPr/>
        </p:nvSpPr>
        <p:spPr>
          <a:xfrm>
            <a:off x="1576604" y="14950472"/>
            <a:ext cx="8001000" cy="6124754"/>
          </a:xfrm>
          <a:prstGeom prst="rect">
            <a:avLst/>
          </a:prstGeom>
          <a:noFill/>
        </p:spPr>
        <p:txBody>
          <a:bodyPr wrap="square" rtlCol="0">
            <a:spAutoFit/>
          </a:bodyPr>
          <a:lstStyle/>
          <a:p>
            <a:r>
              <a:rPr lang="en-US" sz="2800" dirty="0"/>
              <a:t>High moral intelligence - Moral Tenets</a:t>
            </a:r>
          </a:p>
          <a:p>
            <a:pPr marL="457200" indent="-457200">
              <a:buFont typeface="Arial" panose="020B0604020202020204" pitchFamily="34" charset="0"/>
              <a:buChar char="•"/>
            </a:pPr>
            <a:r>
              <a:rPr lang="en-US" sz="2800" dirty="0"/>
              <a:t>Team leadership</a:t>
            </a:r>
          </a:p>
          <a:p>
            <a:pPr marL="457200" indent="-457200">
              <a:buFont typeface="Arial" panose="020B0604020202020204" pitchFamily="34" charset="0"/>
              <a:buChar char="•"/>
            </a:pPr>
            <a:r>
              <a:rPr lang="en-US" sz="2800" dirty="0"/>
              <a:t>Philanthropic efforts</a:t>
            </a:r>
          </a:p>
          <a:p>
            <a:r>
              <a:rPr lang="en-US" sz="2800" dirty="0"/>
              <a:t>High emotional Intelligence </a:t>
            </a:r>
          </a:p>
          <a:p>
            <a:pPr marL="457200" indent="-457200">
              <a:buFont typeface="Arial" panose="020B0604020202020204" pitchFamily="34" charset="0"/>
              <a:buChar char="•"/>
            </a:pPr>
            <a:r>
              <a:rPr lang="en-US" sz="2800" dirty="0"/>
              <a:t>High empathy</a:t>
            </a:r>
          </a:p>
          <a:p>
            <a:pPr marL="457200" indent="-457200">
              <a:buFont typeface="Arial" panose="020B0604020202020204" pitchFamily="34" charset="0"/>
              <a:buChar char="•"/>
            </a:pPr>
            <a:r>
              <a:rPr lang="en-US" sz="2800" dirty="0">
                <a:ea typeface="Calibri" panose="020F0502020204030204" pitchFamily="34" charset="0"/>
                <a:cs typeface="Times New Roman" panose="02020603050405020304" pitchFamily="18" charset="0"/>
              </a:rPr>
              <a:t>S</a:t>
            </a:r>
            <a:r>
              <a:rPr lang="en-US" sz="2800" dirty="0">
                <a:effectLst/>
                <a:ea typeface="Calibri" panose="020F0502020204030204" pitchFamily="34" charset="0"/>
                <a:cs typeface="Times New Roman" panose="02020603050405020304" pitchFamily="18" charset="0"/>
              </a:rPr>
              <a:t>elf-awareness </a:t>
            </a:r>
          </a:p>
          <a:p>
            <a:pPr marL="457200" indent="-457200">
              <a:buFont typeface="Arial" panose="020B0604020202020204" pitchFamily="34" charset="0"/>
              <a:buChar char="•"/>
            </a:pPr>
            <a:r>
              <a:rPr lang="en-US" sz="2800" dirty="0">
                <a:ea typeface="Calibri" panose="020F0502020204030204" pitchFamily="34" charset="0"/>
                <a:cs typeface="Times New Roman" panose="02020603050405020304" pitchFamily="18" charset="0"/>
              </a:rPr>
              <a:t>S</a:t>
            </a:r>
            <a:r>
              <a:rPr lang="en-US" sz="2800" dirty="0">
                <a:effectLst/>
                <a:ea typeface="Calibri" panose="020F0502020204030204" pitchFamily="34" charset="0"/>
                <a:cs typeface="Times New Roman" panose="02020603050405020304" pitchFamily="18" charset="0"/>
              </a:rPr>
              <a:t>elf-management </a:t>
            </a:r>
          </a:p>
          <a:p>
            <a:pPr marL="457200" indent="-457200">
              <a:buFont typeface="Arial" panose="020B0604020202020204" pitchFamily="34" charset="0"/>
              <a:buChar char="•"/>
            </a:pPr>
            <a:r>
              <a:rPr lang="en-US" sz="2800" dirty="0">
                <a:ea typeface="Calibri" panose="020F0502020204030204" pitchFamily="34" charset="0"/>
                <a:cs typeface="Times New Roman" panose="02020603050405020304" pitchFamily="18" charset="0"/>
              </a:rPr>
              <a:t>R</a:t>
            </a:r>
            <a:r>
              <a:rPr lang="en-US" sz="2800" dirty="0">
                <a:effectLst/>
                <a:ea typeface="Calibri" panose="020F0502020204030204" pitchFamily="34" charset="0"/>
                <a:cs typeface="Times New Roman" panose="02020603050405020304" pitchFamily="18" charset="0"/>
              </a:rPr>
              <a:t>elationship management</a:t>
            </a:r>
          </a:p>
          <a:p>
            <a:pPr marL="914400" lvl="1" indent="-457200">
              <a:buFont typeface="Arial" panose="020B0604020202020204" pitchFamily="34" charset="0"/>
              <a:buChar char="•"/>
            </a:pPr>
            <a:r>
              <a:rPr lang="en-US" sz="2800" dirty="0">
                <a:cs typeface="Times New Roman" panose="02020603050405020304" pitchFamily="18" charset="0"/>
              </a:rPr>
              <a:t>Growth in relationship management over time</a:t>
            </a:r>
            <a:endParaRPr lang="en-US" sz="2800" dirty="0"/>
          </a:p>
          <a:p>
            <a:r>
              <a:rPr lang="en-US" sz="2800" dirty="0"/>
              <a:t>Courageous</a:t>
            </a:r>
          </a:p>
          <a:p>
            <a:pPr marL="457200" indent="-457200">
              <a:buFont typeface="Arial" panose="020B0604020202020204" pitchFamily="34" charset="0"/>
              <a:buChar char="•"/>
            </a:pPr>
            <a:r>
              <a:rPr lang="en-US" sz="2800" dirty="0"/>
              <a:t>Participate in transformation</a:t>
            </a:r>
          </a:p>
          <a:p>
            <a:r>
              <a:rPr lang="en-US" sz="2800" dirty="0"/>
              <a:t>Wide-spread influence</a:t>
            </a:r>
          </a:p>
          <a:p>
            <a:pPr marL="457200" indent="-457200">
              <a:buFont typeface="Arial" panose="020B0604020202020204" pitchFamily="34" charset="0"/>
              <a:buChar char="•"/>
            </a:pPr>
            <a:r>
              <a:rPr lang="en-US" sz="2800" dirty="0"/>
              <a:t>Products and philanthropy</a:t>
            </a:r>
          </a:p>
          <a:p>
            <a:endParaRPr lang="en-US" sz="2800" dirty="0"/>
          </a:p>
        </p:txBody>
      </p:sp>
      <p:sp>
        <p:nvSpPr>
          <p:cNvPr id="30" name="TextBox 29">
            <a:extLst>
              <a:ext uri="{FF2B5EF4-FFF2-40B4-BE49-F238E27FC236}">
                <a16:creationId xmlns:a16="http://schemas.microsoft.com/office/drawing/2014/main" id="{11138100-33B9-7590-2332-164D9738F9E8}"/>
              </a:ext>
            </a:extLst>
          </p:cNvPr>
          <p:cNvSpPr txBox="1"/>
          <p:nvPr/>
        </p:nvSpPr>
        <p:spPr>
          <a:xfrm>
            <a:off x="23301005" y="6434298"/>
            <a:ext cx="8001000" cy="7417415"/>
          </a:xfrm>
          <a:prstGeom prst="rect">
            <a:avLst/>
          </a:prstGeom>
          <a:noFill/>
        </p:spPr>
        <p:txBody>
          <a:bodyPr wrap="square" rtlCol="0">
            <a:spAutoFit/>
          </a:bodyPr>
          <a:lstStyle/>
          <a:p>
            <a:pPr algn="just"/>
            <a:r>
              <a:rPr lang="en-US" sz="2800" dirty="0"/>
              <a:t>Bill Gates is an effective leader through a variety of traits and methods. Looking towards </a:t>
            </a:r>
            <a:r>
              <a:rPr lang="en-US" sz="2800" i="1" dirty="0"/>
              <a:t>The Motivation Code </a:t>
            </a:r>
            <a:r>
              <a:rPr lang="en-US" sz="2800" dirty="0"/>
              <a:t>by Todd Henry, Gates is part of many families of motivation. First, he is a member of the visionary family through his drive to make an impact through technology and philanthropy. Next, Gates is part of the achiever family through his persistence and bringing projects to completion. Lastly, Bill Gates is a member of the optimizer family due to his organization, improvement mindset, and want to develop new technologies. </a:t>
            </a:r>
          </a:p>
          <a:p>
            <a:pPr algn="just"/>
            <a:endParaRPr lang="en-US" sz="2800" dirty="0"/>
          </a:p>
          <a:p>
            <a:pPr algn="just"/>
            <a:r>
              <a:rPr lang="en-US" sz="2800" dirty="0"/>
              <a:t>Bill Gates has established himself as a leader through his social awareness as well, mainly through his philanthropy projects in the Bill and Melinda Gates foundation and his product developments that seek to improve the lives of those who use them.</a:t>
            </a:r>
          </a:p>
        </p:txBody>
      </p:sp>
      <p:sp>
        <p:nvSpPr>
          <p:cNvPr id="31" name="TextBox 30">
            <a:extLst>
              <a:ext uri="{FF2B5EF4-FFF2-40B4-BE49-F238E27FC236}">
                <a16:creationId xmlns:a16="http://schemas.microsoft.com/office/drawing/2014/main" id="{15959A87-718F-05BE-23A4-4911D67D7B1E}"/>
              </a:ext>
            </a:extLst>
          </p:cNvPr>
          <p:cNvSpPr txBox="1"/>
          <p:nvPr/>
        </p:nvSpPr>
        <p:spPr>
          <a:xfrm>
            <a:off x="12405307" y="16611600"/>
            <a:ext cx="8001000" cy="4524315"/>
          </a:xfrm>
          <a:prstGeom prst="rect">
            <a:avLst/>
          </a:prstGeom>
          <a:noFill/>
        </p:spPr>
        <p:txBody>
          <a:bodyPr wrap="square" rtlCol="0">
            <a:spAutoFit/>
          </a:bodyPr>
          <a:lstStyle/>
          <a:p>
            <a:pPr algn="just"/>
            <a:r>
              <a:rPr lang="en-US" sz="3200" dirty="0"/>
              <a:t>Through his motivational tendencies, work ethic, and strong moral character, Bill Gates is an effective leader and has shown so throughout his career. Co-founding Microsoft and the Bill and Melinda Gates Foundation and running them effectively are testaments to his leadership abilities. This poster investigates some of Gates’ leadership strengths and abilities, but it is not a fully comprehensive list.</a:t>
            </a:r>
          </a:p>
        </p:txBody>
      </p:sp>
    </p:spTree>
    <p:extLst>
      <p:ext uri="{BB962C8B-B14F-4D97-AF65-F5344CB8AC3E}">
        <p14:creationId xmlns:p14="http://schemas.microsoft.com/office/powerpoint/2010/main" val="413147931"/>
      </p:ext>
    </p:extLst>
  </p:cSld>
  <p:clrMapOvr>
    <a:masterClrMapping/>
  </p:clrMapOvr>
  <mc:AlternateContent xmlns:mc="http://schemas.openxmlformats.org/markup-compatibility/2006" xmlns:p14="http://schemas.microsoft.com/office/powerpoint/2010/main">
    <mc:Choice Requires="p14">
      <p:transition spd="slow" p14:dur="2000" advTm="275201"/>
    </mc:Choice>
    <mc:Fallback xmlns="">
      <p:transition spd="slow" advTm="275201"/>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6578</TotalTime>
  <Words>435</Words>
  <Application>Microsoft Macintosh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Benton Sans</vt:lpstr>
      <vt:lpstr>Calibri</vt:lpstr>
      <vt:lpstr>Calibri Light</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Liam McConnell</cp:lastModifiedBy>
  <cp:revision>12</cp:revision>
  <cp:lastPrinted>2020-02-13T23:31:38Z</cp:lastPrinted>
  <dcterms:created xsi:type="dcterms:W3CDTF">2020-02-13T23:22:33Z</dcterms:created>
  <dcterms:modified xsi:type="dcterms:W3CDTF">2023-03-05T20:47:12Z</dcterms:modified>
</cp:coreProperties>
</file>