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25" autoAdjust="0"/>
    <p:restoredTop sz="96081" autoAdjust="0"/>
  </p:normalViewPr>
  <p:slideViewPr>
    <p:cSldViewPr snapToObjects="1">
      <p:cViewPr varScale="1">
        <p:scale>
          <a:sx n="27" d="100"/>
          <a:sy n="27" d="100"/>
        </p:scale>
        <p:origin x="556" y="6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6248D-182B-4DE5-826B-66943B95C271}" type="datetimeFigureOut">
              <a:rPr lang="en-US" smtClean="0"/>
              <a:t>3/5/2023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E3964-34F1-41C0-97AF-040E99FC9D95}" type="slidenum">
              <a:rPr lang="en-US" smtClean="0"/>
              <a:t>‹#›</a:t>
            </a:fld>
            <a:endParaRPr lang="en-US"/>
          </a:p>
        </p:txBody>
      </p:sp>
    </p:spTree>
    <p:extLst>
      <p:ext uri="{BB962C8B-B14F-4D97-AF65-F5344CB8AC3E}">
        <p14:creationId xmlns:p14="http://schemas.microsoft.com/office/powerpoint/2010/main" val="37505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https://www.nobelprize.org/womenwhochangedscience/stories/marie-curie#:~:text=During%20World%20War%20I%2C%20Curie,soldiers%20and%20operate%20more%20accurately.</a:t>
            </a:r>
          </a:p>
        </p:txBody>
      </p:sp>
      <p:sp>
        <p:nvSpPr>
          <p:cNvPr id="4" name="Slide Number Placeholder 3"/>
          <p:cNvSpPr>
            <a:spLocks noGrp="1"/>
          </p:cNvSpPr>
          <p:nvPr>
            <p:ph type="sldNum" sz="quarter" idx="5"/>
          </p:nvPr>
        </p:nvSpPr>
        <p:spPr/>
        <p:txBody>
          <a:bodyPr/>
          <a:lstStyle/>
          <a:p>
            <a:fld id="{AA0E3964-34F1-41C0-97AF-040E99FC9D95}" type="slidenum">
              <a:rPr lang="en-US" smtClean="0"/>
              <a:t>1</a:t>
            </a:fld>
            <a:endParaRPr lang="en-US"/>
          </a:p>
        </p:txBody>
      </p:sp>
    </p:spTree>
    <p:extLst>
      <p:ext uri="{BB962C8B-B14F-4D97-AF65-F5344CB8AC3E}">
        <p14:creationId xmlns:p14="http://schemas.microsoft.com/office/powerpoint/2010/main" val="45207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3/5/2023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jpe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33000">
              <a:srgbClr val="E7DCC4">
                <a:lumMod val="92000"/>
              </a:srgbClr>
            </a:gs>
            <a:gs pos="100000">
              <a:srgbClr val="FFFFFF"/>
            </a:gs>
          </a:gsLst>
          <a:lin ang="16200000" scaled="0"/>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3"/>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3566158" y="800362"/>
            <a:ext cx="25786079" cy="3093154"/>
          </a:xfrm>
          <a:prstGeom prst="rect">
            <a:avLst/>
          </a:prstGeom>
          <a:noFill/>
        </p:spPr>
        <p:txBody>
          <a:bodyPr wrap="square" rtlCol="0">
            <a:spAutoFit/>
          </a:bodyPr>
          <a:lstStyle/>
          <a:p>
            <a:pPr algn="ctr"/>
            <a:r>
              <a:rPr lang="en-US" sz="9500" b="1" dirty="0">
                <a:latin typeface="Garamond" panose="02020404030301010803" pitchFamily="18" charset="0"/>
              </a:rPr>
              <a:t>Be Curious - Marie Curie </a:t>
            </a:r>
          </a:p>
          <a:p>
            <a:pPr algn="ctr"/>
            <a:r>
              <a:rPr lang="en-US" sz="5500" dirty="0">
                <a:latin typeface="Garamond" panose="02020404030301010803" pitchFamily="18" charset="0"/>
              </a:rPr>
              <a:t>Gabriela L. Le</a:t>
            </a:r>
          </a:p>
          <a:p>
            <a:pPr algn="ctr"/>
            <a:r>
              <a:rPr lang="en-US" sz="4500" dirty="0">
                <a:latin typeface="Garamond" panose="02020404030301010803" pitchFamily="18" charset="0"/>
              </a:rPr>
              <a:t>Florida State University Panama City</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3"/>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3962400"/>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5715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304800" y="4572001"/>
            <a:ext cx="12067985" cy="16988626"/>
          </a:xfrm>
          <a:prstGeom prst="roundRect">
            <a:avLst>
              <a:gd name="adj" fmla="val 3486"/>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12649200" y="13106400"/>
            <a:ext cx="8053385" cy="3190365"/>
          </a:xfrm>
          <a:prstGeom prst="round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latin typeface="Garamond" panose="02020404030301010803" pitchFamily="18" charset="0"/>
            </a:endParaRPr>
          </a:p>
          <a:p>
            <a:pPr algn="ctr"/>
            <a:r>
              <a:rPr lang="en-US" sz="2800" b="1" dirty="0">
                <a:solidFill>
                  <a:schemeClr val="tx1"/>
                </a:solidFill>
                <a:latin typeface="Garamond" panose="02020404030301010803" pitchFamily="18" charset="0"/>
              </a:rPr>
              <a:t>“Life is not easy for any of us. But what of that? We must have perseverance and above all confidence in ourselves. We must believe that we are gifted for something, and that this thing must be attained.”</a:t>
            </a:r>
          </a:p>
          <a:p>
            <a:pPr algn="ctr"/>
            <a:r>
              <a:rPr lang="en-US" sz="3200" dirty="0">
                <a:solidFill>
                  <a:schemeClr val="tx1"/>
                </a:solidFill>
                <a:latin typeface="Garamond" panose="02020404030301010803" pitchFamily="18" charset="0"/>
              </a:rPr>
              <a:t>-Marie Curie</a:t>
            </a:r>
          </a:p>
        </p:txBody>
      </p:sp>
      <p:sp>
        <p:nvSpPr>
          <p:cNvPr id="23" name="Rounded Rectangle 22">
            <a:extLst>
              <a:ext uri="{FF2B5EF4-FFF2-40B4-BE49-F238E27FC236}">
                <a16:creationId xmlns:a16="http://schemas.microsoft.com/office/drawing/2014/main" id="{69C88FA8-0753-BD4D-A3D1-F108742E4DAC}"/>
              </a:ext>
            </a:extLst>
          </p:cNvPr>
          <p:cNvSpPr/>
          <p:nvPr/>
        </p:nvSpPr>
        <p:spPr>
          <a:xfrm>
            <a:off x="2462817" y="4191000"/>
            <a:ext cx="8159981"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Contributions</a:t>
            </a:r>
          </a:p>
        </p:txBody>
      </p:sp>
      <p:sp>
        <p:nvSpPr>
          <p:cNvPr id="35" name="Rounded Rectangle 18">
            <a:extLst>
              <a:ext uri="{FF2B5EF4-FFF2-40B4-BE49-F238E27FC236}">
                <a16:creationId xmlns:a16="http://schemas.microsoft.com/office/drawing/2014/main" id="{33F4F12D-7F93-4EDB-AB47-B11349ADF9A3}"/>
              </a:ext>
            </a:extLst>
          </p:cNvPr>
          <p:cNvSpPr/>
          <p:nvPr/>
        </p:nvSpPr>
        <p:spPr>
          <a:xfrm>
            <a:off x="21052080" y="4572001"/>
            <a:ext cx="11561520" cy="16988626"/>
          </a:xfrm>
          <a:prstGeom prst="roundRect">
            <a:avLst>
              <a:gd name="adj" fmla="val 3568"/>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latin typeface="Garamond" panose="02020404030301010803" pitchFamily="18" charset="0"/>
            </a:endParaRPr>
          </a:p>
          <a:p>
            <a:endParaRPr lang="en-US" sz="2800" dirty="0">
              <a:solidFill>
                <a:schemeClr val="tx1"/>
              </a:solidFill>
              <a:latin typeface="Garamond" panose="02020404030301010803" pitchFamily="18" charset="0"/>
            </a:endParaRPr>
          </a:p>
        </p:txBody>
      </p:sp>
      <p:sp>
        <p:nvSpPr>
          <p:cNvPr id="37" name="Rounded Rectangle 18">
            <a:extLst>
              <a:ext uri="{FF2B5EF4-FFF2-40B4-BE49-F238E27FC236}">
                <a16:creationId xmlns:a16="http://schemas.microsoft.com/office/drawing/2014/main" id="{26BE7A2C-2E8A-4781-B415-9919A47FA59F}"/>
              </a:ext>
            </a:extLst>
          </p:cNvPr>
          <p:cNvSpPr/>
          <p:nvPr/>
        </p:nvSpPr>
        <p:spPr>
          <a:xfrm>
            <a:off x="12649200" y="16939852"/>
            <a:ext cx="8053385" cy="4620775"/>
          </a:xfrm>
          <a:prstGeom prst="roundRect">
            <a:avLst>
              <a:gd name="adj" fmla="val 10277"/>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n-US" sz="2400" dirty="0">
              <a:solidFill>
                <a:schemeClr val="tx1"/>
              </a:solidFill>
              <a:latin typeface="Garamond" panose="02020404030301010803" pitchFamily="18" charset="0"/>
            </a:endParaRPr>
          </a:p>
          <a:p>
            <a:pPr marL="457200" marR="0">
              <a:lnSpc>
                <a:spcPct val="107000"/>
              </a:lnSpc>
              <a:spcBef>
                <a:spcPts val="0"/>
              </a:spcBef>
              <a:spcAft>
                <a:spcPts val="0"/>
              </a:spcAft>
            </a:pPr>
            <a:r>
              <a:rPr lang="en-US" sz="2200" dirty="0">
                <a:solidFill>
                  <a:schemeClr val="tx1"/>
                </a:solidFill>
                <a:latin typeface="Garamond" panose="02020404030301010803" pitchFamily="18" charset="0"/>
                <a:ea typeface="Calibri" panose="020F0502020204030204" pitchFamily="34" charset="0"/>
                <a:cs typeface="Times New Roman" panose="02020603050405020304" pitchFamily="18" charset="0"/>
              </a:rPr>
              <a:t>Through her hard work and passion, she was the first woman to win a Nobel Prize twice in two different categories for Chemistry and Physics. It was through Marie’s efforts that led to the discovery of polonium and the discovery of the element radium. She was a pioneer in the field of radiation research, and it was through Curie’s research that medical use of X-rays became a possibility. Even with the many difficulties she faced, she was able to overcome them and motivate others to achieve and dream. These qualities of a great leader that Marie possess has led and inspired the scientific and medical community to continue to encourage innovation for years to come. </a:t>
            </a:r>
          </a:p>
        </p:txBody>
      </p:sp>
      <p:sp>
        <p:nvSpPr>
          <p:cNvPr id="46" name="Rounded Rectangle 26">
            <a:extLst>
              <a:ext uri="{FF2B5EF4-FFF2-40B4-BE49-F238E27FC236}">
                <a16:creationId xmlns:a16="http://schemas.microsoft.com/office/drawing/2014/main" id="{F6CC06EC-D7B3-4B94-B4DF-99A82B452F8D}"/>
              </a:ext>
            </a:extLst>
          </p:cNvPr>
          <p:cNvSpPr/>
          <p:nvPr/>
        </p:nvSpPr>
        <p:spPr>
          <a:xfrm>
            <a:off x="14401800" y="16611600"/>
            <a:ext cx="4572000" cy="58997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latin typeface="Benton Sans" panose="02000504020000020004" pitchFamily="2" charset="77"/>
              </a:rPr>
              <a:t>Major Outcomes</a:t>
            </a:r>
          </a:p>
        </p:txBody>
      </p:sp>
      <p:sp>
        <p:nvSpPr>
          <p:cNvPr id="13" name="Rectangle 14">
            <a:extLst>
              <a:ext uri="{FF2B5EF4-FFF2-40B4-BE49-F238E27FC236}">
                <a16:creationId xmlns:a16="http://schemas.microsoft.com/office/drawing/2014/main" id="{4863B720-13B6-4E8E-841E-EE817EF5DF1A}"/>
              </a:ext>
            </a:extLst>
          </p:cNvPr>
          <p:cNvSpPr>
            <a:spLocks noChangeArrowheads="1"/>
          </p:cNvSpPr>
          <p:nvPr/>
        </p:nvSpPr>
        <p:spPr bwMode="auto">
          <a:xfrm>
            <a:off x="27171454" y="5317123"/>
            <a:ext cx="4908746" cy="459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b="1" dirty="0">
                <a:latin typeface="Garamond" panose="02020404030301010803" pitchFamily="18" charset="0"/>
                <a:ea typeface="Calibri" panose="020F0502020204030204" pitchFamily="34" charset="0"/>
                <a:cs typeface="Times New Roman" panose="02020603050405020304" pitchFamily="18" charset="0"/>
              </a:rPr>
              <a:t>Leaders Set the Ethical Tone</a:t>
            </a:r>
            <a:endParaRPr kumimoji="0" lang="en-US" altLang="en-US" sz="2200" b="0" i="0" u="none" strike="noStrike" cap="none" normalizeH="0" baseline="0" dirty="0">
              <a:ln>
                <a:noFill/>
              </a:ln>
              <a:solidFill>
                <a:schemeClr val="tx1"/>
              </a:solidFill>
              <a:effectLst/>
              <a:latin typeface="Garamond" panose="02020404030301010803" pitchFamily="18" charset="0"/>
            </a:endParaRPr>
          </a:p>
          <a:p>
            <a:pPr algn="just" defTabSz="914400" eaLnBrk="0" fontAlgn="base" hangingPunct="0">
              <a:spcBef>
                <a:spcPct val="0"/>
              </a:spcBef>
              <a:spcAft>
                <a:spcPct val="0"/>
              </a:spcAft>
            </a:pPr>
            <a:r>
              <a:rPr lang="en-US" sz="2200" kern="100" dirty="0">
                <a:effectLst/>
                <a:latin typeface="Garamond" panose="02020404030301010803" pitchFamily="18" charset="0"/>
                <a:ea typeface="Calibri" panose="020F0502020204030204" pitchFamily="34" charset="0"/>
                <a:cs typeface="Times New Roman" panose="02020603050405020304" pitchFamily="18" charset="0"/>
              </a:rPr>
              <a:t>Marie Curie portrayed many traits and behaviors that reflected her leadership abilities. Not only did she prove to everyone that women could successfully work side by side with men, but she also demonstrated her ability to never stop trying and showed great perseverance. Her love for research has provided the determination and dedication needed to overcome physical and personal hardships, which is what has made her into such a great leader.</a:t>
            </a:r>
          </a:p>
        </p:txBody>
      </p:sp>
      <p:sp>
        <p:nvSpPr>
          <p:cNvPr id="51" name="Rectangle 14">
            <a:extLst>
              <a:ext uri="{FF2B5EF4-FFF2-40B4-BE49-F238E27FC236}">
                <a16:creationId xmlns:a16="http://schemas.microsoft.com/office/drawing/2014/main" id="{CDEB1BD2-B277-4AF6-A0D3-EB487CBCAD94}"/>
              </a:ext>
            </a:extLst>
          </p:cNvPr>
          <p:cNvSpPr>
            <a:spLocks noChangeArrowheads="1"/>
          </p:cNvSpPr>
          <p:nvPr/>
        </p:nvSpPr>
        <p:spPr bwMode="auto">
          <a:xfrm>
            <a:off x="21564600" y="10518621"/>
            <a:ext cx="5257800" cy="677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2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Mission to Save Lives</a:t>
            </a:r>
            <a:endParaRPr kumimoji="0" lang="en-US" altLang="en-US" sz="2200" b="0" i="0" u="none" strike="noStrike" cap="none" normalizeH="0" baseline="0" dirty="0">
              <a:ln>
                <a:noFill/>
              </a:ln>
              <a:solidFill>
                <a:schemeClr val="tx1"/>
              </a:solidFill>
              <a:effectLst/>
              <a:latin typeface="Garamond" panose="02020404030301010803" pitchFamily="18" charset="0"/>
            </a:endParaRPr>
          </a:p>
          <a:p>
            <a:pPr algn="just">
              <a:lnSpc>
                <a:spcPct val="107000"/>
              </a:lnSpc>
              <a:spcAft>
                <a:spcPts val="800"/>
              </a:spcAft>
            </a:pPr>
            <a:r>
              <a:rPr lang="en-US" sz="2200" dirty="0">
                <a:solidFill>
                  <a:srgbClr val="000000"/>
                </a:solidFill>
                <a:effectLst/>
                <a:latin typeface="Garamond" panose="02020404030301010803" pitchFamily="18" charset="0"/>
                <a:ea typeface="Times New Roman" panose="02020603050405020304" pitchFamily="18" charset="0"/>
              </a:rPr>
              <a:t>As an ethical leader, Marie</a:t>
            </a:r>
            <a:r>
              <a:rPr lang="en-US" sz="2200" dirty="0">
                <a:solidFill>
                  <a:srgbClr val="2D3B45"/>
                </a:solidFill>
                <a:effectLst/>
                <a:latin typeface="Garamond" panose="02020404030301010803" pitchFamily="18" charset="0"/>
                <a:ea typeface="Times New Roman" panose="02020603050405020304" pitchFamily="18" charset="0"/>
              </a:rPr>
              <a:t> </a:t>
            </a:r>
            <a:r>
              <a:rPr lang="en-US" sz="2200" dirty="0">
                <a:solidFill>
                  <a:srgbClr val="000000"/>
                </a:solidFill>
                <a:effectLst/>
                <a:latin typeface="Garamond" panose="02020404030301010803" pitchFamily="18" charset="0"/>
                <a:ea typeface="Times New Roman" panose="02020603050405020304" pitchFamily="18" charset="0"/>
              </a:rPr>
              <a:t>has showed various qualities and behaviors during World War I when she decided to redirect her scientific skills and apply her expertise toward the war effort; not to make weapons, but to help save the lives of the wounded soldiers. </a:t>
            </a:r>
            <a:r>
              <a:rPr lang="en-US" sz="2200" kern="100" dirty="0">
                <a:effectLst/>
                <a:latin typeface="Garamond" panose="02020404030301010803" pitchFamily="18" charset="0"/>
                <a:ea typeface="Calibri" panose="020F0502020204030204" pitchFamily="34" charset="0"/>
                <a:cs typeface="Times New Roman" panose="02020603050405020304" pitchFamily="18" charset="0"/>
              </a:rPr>
              <a:t>She trained and led others to use the X-ray equipment in the battle front, </a:t>
            </a:r>
            <a:r>
              <a:rPr lang="en-US" sz="2200" dirty="0">
                <a:solidFill>
                  <a:srgbClr val="000000"/>
                </a:solidFill>
                <a:effectLst/>
                <a:latin typeface="Garamond" panose="02020404030301010803" pitchFamily="18" charset="0"/>
                <a:ea typeface="Times New Roman" panose="02020603050405020304" pitchFamily="18" charset="0"/>
              </a:rPr>
              <a:t>where army surgeons could use x-rays to guide their surgeries. As well as oversaw the construction of 200 radiological rooms at several fixed field hospitals behind the battle lines. Through her efforts, she was able to use her skills to help injured soldiers and demonstrated her humility, showing her concern for the greater good as well as serving others. </a:t>
            </a:r>
            <a:endParaRPr lang="en-US" sz="2200" dirty="0">
              <a:effectLst/>
              <a:latin typeface="Garamond" panose="02020404030301010803" pitchFamily="18" charset="0"/>
              <a:ea typeface="Times New Roman" panose="02020603050405020304" pitchFamily="18" charset="0"/>
            </a:endParaRPr>
          </a:p>
          <a:p>
            <a:pPr marL="0" marR="0" algn="just">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14">
            <a:extLst>
              <a:ext uri="{FF2B5EF4-FFF2-40B4-BE49-F238E27FC236}">
                <a16:creationId xmlns:a16="http://schemas.microsoft.com/office/drawing/2014/main" id="{58ADB0DB-18FB-4097-A58C-96984E123B60}"/>
              </a:ext>
            </a:extLst>
          </p:cNvPr>
          <p:cNvSpPr>
            <a:spLocks noChangeArrowheads="1"/>
          </p:cNvSpPr>
          <p:nvPr/>
        </p:nvSpPr>
        <p:spPr bwMode="auto">
          <a:xfrm>
            <a:off x="26028411" y="17068800"/>
            <a:ext cx="6177153" cy="378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en-US" altLang="en-US" sz="2200" b="1" i="0" u="none" strike="noStrike" cap="none" normalizeH="0" baseline="0" dirty="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The Secret Ingredient of Leadership Success</a:t>
            </a:r>
            <a:endParaRPr kumimoji="0" lang="en-US" altLang="en-US" sz="2200" b="0" i="0" u="none" strike="noStrike" cap="none" normalizeH="0" baseline="0" dirty="0">
              <a:ln>
                <a:noFill/>
              </a:ln>
              <a:solidFill>
                <a:schemeClr val="tx1"/>
              </a:solidFill>
              <a:effectLst/>
              <a:latin typeface="Garamond" panose="02020404030301010803" pitchFamily="18" charset="0"/>
            </a:endParaRPr>
          </a:p>
          <a:p>
            <a:pPr marL="0" marR="0" algn="just">
              <a:lnSpc>
                <a:spcPct val="107000"/>
              </a:lnSpc>
              <a:spcBef>
                <a:spcPts val="0"/>
              </a:spcBef>
              <a:spcAft>
                <a:spcPts val="800"/>
              </a:spcAft>
            </a:pPr>
            <a:r>
              <a:rPr lang="en-US" sz="2200" dirty="0">
                <a:effectLst/>
                <a:latin typeface="Garamond" panose="02020404030301010803" pitchFamily="18" charset="0"/>
                <a:ea typeface="Calibri" panose="020F0502020204030204" pitchFamily="34" charset="0"/>
                <a:cs typeface="Times New Roman" panose="02020603050405020304" pitchFamily="18" charset="0"/>
              </a:rPr>
              <a:t>The most important capability that a leader can develop is self-awareness. Being self-aware involves being conscious of the internal aspects of one’s nature, such as personality traits, emotions, values, attitudes, and perceptions, and appreciating how your patterns affect other people. Marie Curie’s ability to be able to focus on something positive when she was in a negative situation provided her the ability to push through in her most difficult times. </a:t>
            </a:r>
          </a:p>
        </p:txBody>
      </p:sp>
      <p:pic>
        <p:nvPicPr>
          <p:cNvPr id="2" name="Picture 1" descr="Marie Curie | Biographies">
            <a:extLst>
              <a:ext uri="{FF2B5EF4-FFF2-40B4-BE49-F238E27FC236}">
                <a16:creationId xmlns:a16="http://schemas.microsoft.com/office/drawing/2014/main" id="{47BA4B26-F617-DA17-E2C6-A0D36EEB67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4387" y="4267200"/>
            <a:ext cx="6353813" cy="8593121"/>
          </a:xfrm>
          <a:prstGeom prst="roundRect">
            <a:avLst>
              <a:gd name="adj" fmla="val 16667"/>
            </a:avLst>
          </a:prstGeom>
          <a:ln w="76200">
            <a:solidFill>
              <a:srgbClr val="782F4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ounded Rectangle 26">
            <a:extLst>
              <a:ext uri="{FF2B5EF4-FFF2-40B4-BE49-F238E27FC236}">
                <a16:creationId xmlns:a16="http://schemas.microsoft.com/office/drawing/2014/main" id="{46DD85E0-B9A7-594E-B581-0EAC11DD9AAE}"/>
              </a:ext>
            </a:extLst>
          </p:cNvPr>
          <p:cNvSpPr/>
          <p:nvPr/>
        </p:nvSpPr>
        <p:spPr>
          <a:xfrm>
            <a:off x="22783800" y="4191000"/>
            <a:ext cx="8458200" cy="914400"/>
          </a:xfrm>
          <a:prstGeom prst="roundRect">
            <a:avLst/>
          </a:prstGeom>
          <a:solidFill>
            <a:srgbClr val="782F40"/>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solidFill>
                  <a:schemeClr val="bg1"/>
                </a:solidFill>
                <a:latin typeface="Benton Sans" panose="02000504020000020004" pitchFamily="2" charset="77"/>
              </a:rPr>
              <a:t>Leadership</a:t>
            </a:r>
          </a:p>
        </p:txBody>
      </p:sp>
      <p:grpSp>
        <p:nvGrpSpPr>
          <p:cNvPr id="26" name="Group 25">
            <a:extLst>
              <a:ext uri="{FF2B5EF4-FFF2-40B4-BE49-F238E27FC236}">
                <a16:creationId xmlns:a16="http://schemas.microsoft.com/office/drawing/2014/main" id="{F797F7D2-F113-8212-29F9-B6B71B5A1760}"/>
              </a:ext>
            </a:extLst>
          </p:cNvPr>
          <p:cNvGrpSpPr/>
          <p:nvPr/>
        </p:nvGrpSpPr>
        <p:grpSpPr>
          <a:xfrm>
            <a:off x="1158001" y="5827596"/>
            <a:ext cx="3874168" cy="4723339"/>
            <a:chOff x="1158001" y="5828050"/>
            <a:chExt cx="3874168" cy="4438206"/>
          </a:xfrm>
        </p:grpSpPr>
        <p:pic>
          <p:nvPicPr>
            <p:cNvPr id="1030" name="Picture 6" descr="Periodic table element polonium icon Royalty Free Vector">
              <a:extLst>
                <a:ext uri="{FF2B5EF4-FFF2-40B4-BE49-F238E27FC236}">
                  <a16:creationId xmlns:a16="http://schemas.microsoft.com/office/drawing/2014/main" id="{1A7AA5A9-170E-F7BC-913B-47663D571D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981" t="5086" r="5336" b="11292"/>
            <a:stretch/>
          </p:blipFill>
          <p:spPr bwMode="auto">
            <a:xfrm>
              <a:off x="1158001" y="5835116"/>
              <a:ext cx="1889999" cy="1903218"/>
            </a:xfrm>
            <a:prstGeom prst="roundRect">
              <a:avLst>
                <a:gd name="adj" fmla="val 11111"/>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032" name="Picture 8" descr="Periodic table element radium icon Royalty Free Vector Image">
              <a:extLst>
                <a:ext uri="{FF2B5EF4-FFF2-40B4-BE49-F238E27FC236}">
                  <a16:creationId xmlns:a16="http://schemas.microsoft.com/office/drawing/2014/main" id="{1EDC4187-641E-0CE1-D105-705261A33F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05" t="4172" r="5009" b="12592"/>
            <a:stretch/>
          </p:blipFill>
          <p:spPr bwMode="auto">
            <a:xfrm>
              <a:off x="3124201" y="5828050"/>
              <a:ext cx="1907968" cy="1912447"/>
            </a:xfrm>
            <a:prstGeom prst="roundRect">
              <a:avLst>
                <a:gd name="adj" fmla="val 11111"/>
              </a:avLst>
            </a:prstGeom>
            <a:ln w="762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0551DEC-BFA3-414C-A0FB-6A11E4836CF6}"/>
                </a:ext>
              </a:extLst>
            </p:cNvPr>
            <p:cNvPicPr>
              <a:picLocks noChangeAspect="1"/>
            </p:cNvPicPr>
            <p:nvPr/>
          </p:nvPicPr>
          <p:blipFill>
            <a:blip r:embed="rId7"/>
            <a:stretch>
              <a:fillRect/>
            </a:stretch>
          </p:blipFill>
          <p:spPr>
            <a:xfrm>
              <a:off x="1524000" y="7870252"/>
              <a:ext cx="3204885" cy="2396004"/>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0" name="Group 29">
            <a:extLst>
              <a:ext uri="{FF2B5EF4-FFF2-40B4-BE49-F238E27FC236}">
                <a16:creationId xmlns:a16="http://schemas.microsoft.com/office/drawing/2014/main" id="{279A0D3E-58A0-FF1B-DF45-0FA18C253B6C}"/>
              </a:ext>
            </a:extLst>
          </p:cNvPr>
          <p:cNvGrpSpPr/>
          <p:nvPr/>
        </p:nvGrpSpPr>
        <p:grpSpPr>
          <a:xfrm>
            <a:off x="21640800" y="5430833"/>
            <a:ext cx="5181600" cy="4794526"/>
            <a:chOff x="21845518" y="11669733"/>
            <a:chExt cx="5181600" cy="4335492"/>
          </a:xfrm>
        </p:grpSpPr>
        <p:pic>
          <p:nvPicPr>
            <p:cNvPr id="22" name="Picture 21" descr="The 1911 Meeting of Albert Einstein and Marie Curie that Changed Physics  Forever - History">
              <a:extLst>
                <a:ext uri="{FF2B5EF4-FFF2-40B4-BE49-F238E27FC236}">
                  <a16:creationId xmlns:a16="http://schemas.microsoft.com/office/drawing/2014/main" id="{2643FD2B-D64C-3D5A-4787-0A9AEEAA7D46}"/>
                </a:ext>
              </a:extLst>
            </p:cNvPr>
            <p:cNvPicPr>
              <a:picLocks noChangeAspect="1"/>
            </p:cNvPicPr>
            <p:nvPr/>
          </p:nvPicPr>
          <p:blipFill rotWithShape="1">
            <a:blip r:embed="rId8">
              <a:extLst>
                <a:ext uri="{28A0092B-C50C-407E-A947-70E740481C1C}">
                  <a14:useLocalDpi xmlns:a14="http://schemas.microsoft.com/office/drawing/2010/main" val="0"/>
                </a:ext>
              </a:extLst>
            </a:blip>
            <a:srcRect b="30784"/>
            <a:stretch/>
          </p:blipFill>
          <p:spPr bwMode="auto">
            <a:xfrm>
              <a:off x="21845518" y="11669733"/>
              <a:ext cx="5181600" cy="2703070"/>
            </a:xfrm>
            <a:prstGeom prst="rect">
              <a:avLst/>
            </a:prstGeom>
            <a:noFill/>
            <a:ln>
              <a:noFill/>
            </a:ln>
          </p:spPr>
        </p:pic>
        <p:pic>
          <p:nvPicPr>
            <p:cNvPr id="1038" name="Picture 14" descr="Marie Curie Solvay Conference">
              <a:extLst>
                <a:ext uri="{FF2B5EF4-FFF2-40B4-BE49-F238E27FC236}">
                  <a16:creationId xmlns:a16="http://schemas.microsoft.com/office/drawing/2014/main" id="{748D5635-10D5-4071-B6D5-417C41358C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45518" y="14338350"/>
              <a:ext cx="5181598" cy="1666875"/>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a:extLst>
              <a:ext uri="{FF2B5EF4-FFF2-40B4-BE49-F238E27FC236}">
                <a16:creationId xmlns:a16="http://schemas.microsoft.com/office/drawing/2014/main" id="{19F80349-C118-40B6-BF0F-9E7F0E27571C}"/>
              </a:ext>
            </a:extLst>
          </p:cNvPr>
          <p:cNvPicPr>
            <a:picLocks noChangeAspect="1"/>
          </p:cNvPicPr>
          <p:nvPr/>
        </p:nvPicPr>
        <p:blipFill>
          <a:blip r:embed="rId10"/>
          <a:stretch>
            <a:fillRect/>
          </a:stretch>
        </p:blipFill>
        <p:spPr>
          <a:xfrm>
            <a:off x="21832665" y="17240547"/>
            <a:ext cx="3922935" cy="3943053"/>
          </a:xfrm>
          <a:prstGeom prst="rect">
            <a:avLst/>
          </a:prstGeom>
          <a:ln w="76200">
            <a:solidFill>
              <a:srgbClr val="782F40"/>
            </a:solidFill>
          </a:ln>
        </p:spPr>
      </p:pic>
      <p:sp>
        <p:nvSpPr>
          <p:cNvPr id="28" name="Rectangle 27">
            <a:extLst>
              <a:ext uri="{FF2B5EF4-FFF2-40B4-BE49-F238E27FC236}">
                <a16:creationId xmlns:a16="http://schemas.microsoft.com/office/drawing/2014/main" id="{71BA0DD5-116C-EFC2-306A-19906DC063CC}"/>
              </a:ext>
            </a:extLst>
          </p:cNvPr>
          <p:cNvSpPr/>
          <p:nvPr/>
        </p:nvSpPr>
        <p:spPr>
          <a:xfrm>
            <a:off x="990600" y="5638800"/>
            <a:ext cx="4239247" cy="5029200"/>
          </a:xfrm>
          <a:prstGeom prst="rect">
            <a:avLst/>
          </a:prstGeom>
          <a:noFill/>
          <a:ln w="76200" cap="flat" cmpd="sng" algn="ctr">
            <a:solidFill>
              <a:srgbClr val="782F4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9" name="Rectangle 14">
            <a:extLst>
              <a:ext uri="{FF2B5EF4-FFF2-40B4-BE49-F238E27FC236}">
                <a16:creationId xmlns:a16="http://schemas.microsoft.com/office/drawing/2014/main" id="{F215D228-FCBC-13B8-3F2E-1EF7FBCD9C85}"/>
              </a:ext>
            </a:extLst>
          </p:cNvPr>
          <p:cNvSpPr>
            <a:spLocks noChangeArrowheads="1"/>
          </p:cNvSpPr>
          <p:nvPr/>
        </p:nvSpPr>
        <p:spPr bwMode="auto">
          <a:xfrm>
            <a:off x="5562600" y="5620078"/>
            <a:ext cx="6629400" cy="569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200" b="1" dirty="0">
                <a:latin typeface="Garamond" panose="02020404030301010803" pitchFamily="18" charset="0"/>
                <a:ea typeface="Calibri" panose="020F0502020204030204" pitchFamily="34" charset="0"/>
                <a:cs typeface="Times New Roman" panose="02020603050405020304" pitchFamily="18" charset="0"/>
              </a:rPr>
              <a:t>Polonium and Radium</a:t>
            </a:r>
            <a:endParaRPr kumimoji="0" lang="en-US" altLang="en-US" sz="2200" b="0" i="0" u="none" strike="noStrike" cap="none" normalizeH="0" baseline="0" dirty="0">
              <a:ln>
                <a:noFill/>
              </a:ln>
              <a:solidFill>
                <a:schemeClr val="tx1"/>
              </a:solidFill>
              <a:effectLst/>
              <a:latin typeface="Garamond" panose="02020404030301010803" pitchFamily="18" charset="0"/>
            </a:endParaRPr>
          </a:p>
          <a:p>
            <a:pPr algn="just">
              <a:lnSpc>
                <a:spcPct val="107000"/>
              </a:lnSpc>
              <a:spcAft>
                <a:spcPts val="800"/>
              </a:spcAft>
            </a:pPr>
            <a:r>
              <a:rPr lang="en-US" sz="2200" kern="100" dirty="0">
                <a:effectLst/>
                <a:latin typeface="Garamond" panose="02020404030301010803" pitchFamily="18" charset="0"/>
                <a:ea typeface="Calibri" panose="020F0502020204030204" pitchFamily="34" charset="0"/>
                <a:cs typeface="Times New Roman" panose="02020603050405020304" pitchFamily="18" charset="0"/>
              </a:rPr>
              <a:t>In the Spring of 1894, Marie received a research grant to study the magnetic properties and chemical composition of steel, where she worked on radioactivity. She continued her dedication and love as a researcher and in the Summer of 1898, she discovered a new substance, which was called Polonium in honor of Marie’s native land, Poland and a few months later the discovery of radium which was named after “radius,” the Latin term for “rays”. In 1903 Marie, her husband Pierre Curie, and Henri Becquerel, a French physicist, were awarded the Nobel Prize in Physics for their contributions to dissecting “radiation phenomena.” She was the first woman to be awarded a Nobel Prize. </a:t>
            </a:r>
          </a:p>
          <a:p>
            <a:pPr marL="0" marR="0" algn="just">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4">
            <a:extLst>
              <a:ext uri="{FF2B5EF4-FFF2-40B4-BE49-F238E27FC236}">
                <a16:creationId xmlns:a16="http://schemas.microsoft.com/office/drawing/2014/main" id="{2C5B94DB-0AC2-0E1A-EFB0-7721BA1A9CB3}"/>
              </a:ext>
            </a:extLst>
          </p:cNvPr>
          <p:cNvSpPr>
            <a:spLocks noChangeArrowheads="1"/>
          </p:cNvSpPr>
          <p:nvPr/>
        </p:nvSpPr>
        <p:spPr bwMode="auto">
          <a:xfrm>
            <a:off x="457200" y="11327175"/>
            <a:ext cx="6267450" cy="562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400" b="1" dirty="0">
                <a:latin typeface="Garamond" panose="02020404030301010803" pitchFamily="18" charset="0"/>
                <a:ea typeface="Calibri" panose="020F0502020204030204" pitchFamily="34" charset="0"/>
                <a:cs typeface="Times New Roman" panose="02020603050405020304" pitchFamily="18" charset="0"/>
              </a:rPr>
              <a:t>Nobel Prize in Physics and Chemistry</a:t>
            </a:r>
            <a:endParaRPr kumimoji="0" lang="en-US" altLang="en-US" sz="2400" b="0" i="0" u="none" strike="noStrike" cap="none" normalizeH="0" baseline="0" dirty="0">
              <a:ln>
                <a:noFill/>
              </a:ln>
              <a:solidFill>
                <a:schemeClr val="tx1"/>
              </a:solidFill>
              <a:effectLst/>
              <a:latin typeface="Garamond" panose="02020404030301010803" pitchFamily="18" charset="0"/>
            </a:endParaRPr>
          </a:p>
          <a:p>
            <a:pPr algn="just">
              <a:lnSpc>
                <a:spcPct val="107000"/>
              </a:lnSpc>
              <a:spcAft>
                <a:spcPts val="800"/>
              </a:spcAft>
            </a:pPr>
            <a:r>
              <a:rPr lang="en-US" sz="2000" kern="100" dirty="0">
                <a:effectLst/>
                <a:latin typeface="Garamond" panose="02020404030301010803" pitchFamily="18" charset="0"/>
                <a:ea typeface="Calibri" panose="020F0502020204030204" pitchFamily="34" charset="0"/>
                <a:cs typeface="Times New Roman" panose="02020603050405020304" pitchFamily="18" charset="0"/>
              </a:rPr>
              <a:t>Marie’s work ethic and choices were underpinned by her confidence in her own abilities. She was always motivated to learn as she was constantly trying to master and demonstrate new knowledge. Her constant desire to explore new realms has fed to her curiosity of learning about polonium and the isolation of radium, which provided science with a method for isolating and purifying radioactive isotopes. This has led to her receiving two Nobel Prize, one in Physics in 1903 and the other in Chemistry in 1911. Marie quotes “First principle: never to let oneself be beaten down by persons or by events” and “Nothing in this world is to be feared… only understood. Now is the time to understand more, so that we may fear less”. This attitude is a wonderful clear expression of the importance of being open to learning.</a:t>
            </a:r>
          </a:p>
          <a:p>
            <a:pPr marL="0" marR="0" algn="just">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14">
            <a:extLst>
              <a:ext uri="{FF2B5EF4-FFF2-40B4-BE49-F238E27FC236}">
                <a16:creationId xmlns:a16="http://schemas.microsoft.com/office/drawing/2014/main" id="{417B9318-B2BC-E9E2-DD3C-B9543B24FE0A}"/>
              </a:ext>
            </a:extLst>
          </p:cNvPr>
          <p:cNvSpPr>
            <a:spLocks noChangeArrowheads="1"/>
          </p:cNvSpPr>
          <p:nvPr/>
        </p:nvSpPr>
        <p:spPr bwMode="auto">
          <a:xfrm>
            <a:off x="7210384" y="16741754"/>
            <a:ext cx="4981616" cy="450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en-US" altLang="en-US" sz="2400" b="1" dirty="0">
                <a:latin typeface="Garamond" panose="02020404030301010803" pitchFamily="18" charset="0"/>
                <a:ea typeface="Calibri" panose="020F0502020204030204" pitchFamily="34" charset="0"/>
                <a:cs typeface="Times New Roman" panose="02020603050405020304" pitchFamily="18" charset="0"/>
              </a:rPr>
              <a:t>Little Curies</a:t>
            </a:r>
            <a:endParaRPr kumimoji="0" lang="en-US" altLang="en-US" sz="2400" b="0" i="0" u="none" strike="noStrike" cap="none" normalizeH="0" baseline="0" dirty="0">
              <a:ln>
                <a:noFill/>
              </a:ln>
              <a:solidFill>
                <a:schemeClr val="tx1"/>
              </a:solidFill>
              <a:effectLst/>
              <a:latin typeface="Garamond" panose="02020404030301010803" pitchFamily="18" charset="0"/>
            </a:endParaRPr>
          </a:p>
          <a:p>
            <a:pPr marL="0" marR="0" algn="just">
              <a:lnSpc>
                <a:spcPct val="107000"/>
              </a:lnSpc>
              <a:spcBef>
                <a:spcPts val="0"/>
              </a:spcBef>
              <a:spcAft>
                <a:spcPts val="800"/>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When World War I broke out in 1914, Marie produced portable X-ray equipment that was used in the field nicknamed “Little Curies”. In her hopes to save lives, Curie came to a solution and created the first “radiological car”, a vehicle containing an X-ray machine and photographic darkroom equipment that allowed the equipment to be portable and driven up to the battlefield. Establishing more than 200 mobile X-rays allowed her to give an exceeding amount of one million X-ray exams to wounded soldiers during the war.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AB3A0FCD-4C9F-0516-A55A-E2791E06D099}"/>
              </a:ext>
            </a:extLst>
          </p:cNvPr>
          <p:cNvGrpSpPr/>
          <p:nvPr/>
        </p:nvGrpSpPr>
        <p:grpSpPr>
          <a:xfrm>
            <a:off x="6858000" y="11506200"/>
            <a:ext cx="5179594" cy="4948939"/>
            <a:chOff x="7513178" y="11336321"/>
            <a:chExt cx="4678822" cy="4267605"/>
          </a:xfrm>
        </p:grpSpPr>
        <p:pic>
          <p:nvPicPr>
            <p:cNvPr id="1036" name="Picture 12" descr="Marie Curie – Nobel diploma - NobelPrize.org">
              <a:extLst>
                <a:ext uri="{FF2B5EF4-FFF2-40B4-BE49-F238E27FC236}">
                  <a16:creationId xmlns:a16="http://schemas.microsoft.com/office/drawing/2014/main" id="{3CB39EB3-72E4-0625-CC28-B7F5D929466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3178" y="11336321"/>
              <a:ext cx="4678822" cy="304800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9CD1B387-3A80-1AF2-00B5-D05E8168B5EE}"/>
                </a:ext>
              </a:extLst>
            </p:cNvPr>
            <p:cNvGrpSpPr/>
            <p:nvPr/>
          </p:nvGrpSpPr>
          <p:grpSpPr>
            <a:xfrm>
              <a:off x="7513178" y="14384588"/>
              <a:ext cx="4678822" cy="1219338"/>
              <a:chOff x="7326688" y="14384588"/>
              <a:chExt cx="4678822" cy="1219338"/>
            </a:xfrm>
          </p:grpSpPr>
          <p:pic>
            <p:nvPicPr>
              <p:cNvPr id="34" name="Picture 33">
                <a:extLst>
                  <a:ext uri="{FF2B5EF4-FFF2-40B4-BE49-F238E27FC236}">
                    <a16:creationId xmlns:a16="http://schemas.microsoft.com/office/drawing/2014/main" id="{A89EF824-373E-5B1F-FF81-7D43E21E62CD}"/>
                  </a:ext>
                </a:extLst>
              </p:cNvPr>
              <p:cNvPicPr>
                <a:picLocks noChangeAspect="1"/>
              </p:cNvPicPr>
              <p:nvPr/>
            </p:nvPicPr>
            <p:blipFill>
              <a:blip r:embed="rId12"/>
              <a:stretch>
                <a:fillRect/>
              </a:stretch>
            </p:blipFill>
            <p:spPr>
              <a:xfrm>
                <a:off x="7326688" y="14384588"/>
                <a:ext cx="4678822" cy="609685"/>
              </a:xfrm>
              <a:prstGeom prst="rect">
                <a:avLst/>
              </a:prstGeom>
            </p:spPr>
          </p:pic>
          <p:pic>
            <p:nvPicPr>
              <p:cNvPr id="38" name="Picture 37">
                <a:extLst>
                  <a:ext uri="{FF2B5EF4-FFF2-40B4-BE49-F238E27FC236}">
                    <a16:creationId xmlns:a16="http://schemas.microsoft.com/office/drawing/2014/main" id="{5A16CC38-BD40-2E44-692A-F3149DA26769}"/>
                  </a:ext>
                </a:extLst>
              </p:cNvPr>
              <p:cNvPicPr>
                <a:picLocks noChangeAspect="1"/>
              </p:cNvPicPr>
              <p:nvPr/>
            </p:nvPicPr>
            <p:blipFill>
              <a:blip r:embed="rId13"/>
              <a:stretch>
                <a:fillRect/>
              </a:stretch>
            </p:blipFill>
            <p:spPr>
              <a:xfrm>
                <a:off x="7326688" y="14994241"/>
                <a:ext cx="4678822" cy="609685"/>
              </a:xfrm>
              <a:prstGeom prst="rect">
                <a:avLst/>
              </a:prstGeom>
            </p:spPr>
          </p:pic>
        </p:grpSp>
      </p:grpSp>
      <p:grpSp>
        <p:nvGrpSpPr>
          <p:cNvPr id="41" name="Group 40">
            <a:extLst>
              <a:ext uri="{FF2B5EF4-FFF2-40B4-BE49-F238E27FC236}">
                <a16:creationId xmlns:a16="http://schemas.microsoft.com/office/drawing/2014/main" id="{62A9CA2A-A5C5-5772-A545-CCAD92EDA5E5}"/>
              </a:ext>
            </a:extLst>
          </p:cNvPr>
          <p:cNvGrpSpPr/>
          <p:nvPr/>
        </p:nvGrpSpPr>
        <p:grpSpPr>
          <a:xfrm>
            <a:off x="27472772" y="10453557"/>
            <a:ext cx="4531228" cy="6234243"/>
            <a:chOff x="27545445" y="10639392"/>
            <a:chExt cx="3845337" cy="6234243"/>
          </a:xfrm>
        </p:grpSpPr>
        <p:pic>
          <p:nvPicPr>
            <p:cNvPr id="18" name="Picture 17">
              <a:extLst>
                <a:ext uri="{FF2B5EF4-FFF2-40B4-BE49-F238E27FC236}">
                  <a16:creationId xmlns:a16="http://schemas.microsoft.com/office/drawing/2014/main" id="{51F9D4AB-33D7-3A1A-A3A3-920825419A28}"/>
                </a:ext>
              </a:extLst>
            </p:cNvPr>
            <p:cNvPicPr>
              <a:picLocks noChangeAspect="1"/>
            </p:cNvPicPr>
            <p:nvPr/>
          </p:nvPicPr>
          <p:blipFill>
            <a:blip r:embed="rId14"/>
            <a:stretch>
              <a:fillRect/>
            </a:stretch>
          </p:blipFill>
          <p:spPr>
            <a:xfrm>
              <a:off x="27545445" y="10639392"/>
              <a:ext cx="3808260" cy="2805243"/>
            </a:xfrm>
            <a:prstGeom prst="rect">
              <a:avLst/>
            </a:prstGeom>
            <a:ln w="76200">
              <a:noFill/>
            </a:ln>
          </p:spPr>
        </p:pic>
        <p:pic>
          <p:nvPicPr>
            <p:cNvPr id="39" name="Picture 16" descr="Marie Curie and her X-ray vehicles' contribution to World War I battlefield  medicine">
              <a:extLst>
                <a:ext uri="{FF2B5EF4-FFF2-40B4-BE49-F238E27FC236}">
                  <a16:creationId xmlns:a16="http://schemas.microsoft.com/office/drawing/2014/main" id="{24D3D611-DCAA-5241-9E99-E0EE980F825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545445" y="13405141"/>
              <a:ext cx="3845337" cy="34684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49AB61CC-9B9F-574C-852B-4445D86F9FCF}"/>
              </a:ext>
            </a:extLst>
          </p:cNvPr>
          <p:cNvGrpSpPr/>
          <p:nvPr/>
        </p:nvGrpSpPr>
        <p:grpSpPr>
          <a:xfrm>
            <a:off x="609600" y="17105317"/>
            <a:ext cx="6446378" cy="3468683"/>
            <a:chOff x="609600" y="17373600"/>
            <a:chExt cx="6553200" cy="3468683"/>
          </a:xfrm>
        </p:grpSpPr>
        <p:pic>
          <p:nvPicPr>
            <p:cNvPr id="10" name="Picture 9" descr="A black and white photo of a trailer&#10;&#10;Description automatically generated with low confidence">
              <a:extLst>
                <a:ext uri="{FF2B5EF4-FFF2-40B4-BE49-F238E27FC236}">
                  <a16:creationId xmlns:a16="http://schemas.microsoft.com/office/drawing/2014/main" id="{3C1F30E2-FA9F-3DFD-2F87-69A1628372C2}"/>
                </a:ext>
              </a:extLst>
            </p:cNvPr>
            <p:cNvPicPr>
              <a:picLocks noChangeAspect="1"/>
            </p:cNvPicPr>
            <p:nvPr/>
          </p:nvPicPr>
          <p:blipFill rotWithShape="1">
            <a:blip r:embed="rId17"/>
            <a:srcRect l="832" r="9462" b="4684"/>
            <a:stretch/>
          </p:blipFill>
          <p:spPr>
            <a:xfrm>
              <a:off x="609600" y="17373600"/>
              <a:ext cx="3810000" cy="3468683"/>
            </a:xfrm>
            <a:prstGeom prst="rect">
              <a:avLst/>
            </a:prstGeom>
            <a:ln w="76200">
              <a:noFill/>
            </a:ln>
          </p:spPr>
        </p:pic>
        <p:pic>
          <p:nvPicPr>
            <p:cNvPr id="1042" name="Picture 18">
              <a:extLst>
                <a:ext uri="{FF2B5EF4-FFF2-40B4-BE49-F238E27FC236}">
                  <a16:creationId xmlns:a16="http://schemas.microsoft.com/office/drawing/2014/main" id="{43F9B9DE-4211-D337-690B-DAF9D8E34A2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19600" y="17373600"/>
              <a:ext cx="2743200" cy="3432588"/>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a:extLst>
              <a:ext uri="{FF2B5EF4-FFF2-40B4-BE49-F238E27FC236}">
                <a16:creationId xmlns:a16="http://schemas.microsoft.com/office/drawing/2014/main" id="{FAA6D18C-286F-B70E-167B-5C3AB9E9C981}"/>
              </a:ext>
            </a:extLst>
          </p:cNvPr>
          <p:cNvSpPr/>
          <p:nvPr/>
        </p:nvSpPr>
        <p:spPr>
          <a:xfrm>
            <a:off x="609600" y="17105317"/>
            <a:ext cx="6446378" cy="3468683"/>
          </a:xfrm>
          <a:prstGeom prst="rect">
            <a:avLst/>
          </a:prstGeom>
          <a:noFill/>
          <a:ln w="76200" cap="flat" cmpd="sng" algn="ctr">
            <a:solidFill>
              <a:srgbClr val="782F4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17CE3F89-B66F-F055-481A-708B8F275913}"/>
              </a:ext>
            </a:extLst>
          </p:cNvPr>
          <p:cNvSpPr/>
          <p:nvPr/>
        </p:nvSpPr>
        <p:spPr>
          <a:xfrm>
            <a:off x="6858000" y="11506200"/>
            <a:ext cx="5179594" cy="4948939"/>
          </a:xfrm>
          <a:prstGeom prst="rect">
            <a:avLst/>
          </a:prstGeom>
          <a:noFill/>
          <a:ln w="76200" cap="flat" cmpd="sng" algn="ctr">
            <a:solidFill>
              <a:srgbClr val="782F4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62A22FE2-9BA4-36A1-38C6-3351E0732628}"/>
              </a:ext>
            </a:extLst>
          </p:cNvPr>
          <p:cNvSpPr/>
          <p:nvPr/>
        </p:nvSpPr>
        <p:spPr>
          <a:xfrm>
            <a:off x="27472772" y="10453557"/>
            <a:ext cx="4531228" cy="6234243"/>
          </a:xfrm>
          <a:prstGeom prst="rect">
            <a:avLst/>
          </a:prstGeom>
          <a:noFill/>
          <a:ln w="76200" cap="flat" cmpd="sng" algn="ctr">
            <a:solidFill>
              <a:srgbClr val="782F4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9" name="Oval 48">
            <a:extLst>
              <a:ext uri="{FF2B5EF4-FFF2-40B4-BE49-F238E27FC236}">
                <a16:creationId xmlns:a16="http://schemas.microsoft.com/office/drawing/2014/main" id="{5C559AB9-3F4D-1572-4A3F-2C795EFF2371}"/>
              </a:ext>
            </a:extLst>
          </p:cNvPr>
          <p:cNvSpPr/>
          <p:nvPr/>
        </p:nvSpPr>
        <p:spPr>
          <a:xfrm>
            <a:off x="23088600" y="6477000"/>
            <a:ext cx="457200" cy="1600199"/>
          </a:xfrm>
          <a:prstGeom prst="ellipse">
            <a:avLst/>
          </a:prstGeom>
          <a:noFill/>
          <a:ln w="952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3EF193B0-FA8D-F358-BF98-205652E97CC5}"/>
              </a:ext>
            </a:extLst>
          </p:cNvPr>
          <p:cNvSpPr/>
          <p:nvPr/>
        </p:nvSpPr>
        <p:spPr>
          <a:xfrm>
            <a:off x="21640800" y="5410200"/>
            <a:ext cx="5181599" cy="4815159"/>
          </a:xfrm>
          <a:prstGeom prst="rect">
            <a:avLst/>
          </a:prstGeom>
          <a:noFill/>
          <a:ln w="76200" cap="flat" cmpd="sng" algn="ctr">
            <a:solidFill>
              <a:srgbClr val="782F4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3147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5537</TotalTime>
  <Words>915</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Benton Sans</vt:lpstr>
      <vt:lpstr>Calibri</vt:lpstr>
      <vt:lpstr>Calibri Light</vt:lpstr>
      <vt:lpstr>Garamond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Gabriela Le</cp:lastModifiedBy>
  <cp:revision>52</cp:revision>
  <cp:lastPrinted>2020-02-13T23:31:38Z</cp:lastPrinted>
  <dcterms:created xsi:type="dcterms:W3CDTF">2020-02-13T23:22:33Z</dcterms:created>
  <dcterms:modified xsi:type="dcterms:W3CDTF">2023-03-06T04:31:33Z</dcterms:modified>
</cp:coreProperties>
</file>