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a:srgbClr val="FFFFFF"/>
    <a:srgbClr val="CEB888"/>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51"/>
    <p:restoredTop sz="96327"/>
  </p:normalViewPr>
  <p:slideViewPr>
    <p:cSldViewPr snapToObjects="1">
      <p:cViewPr>
        <p:scale>
          <a:sx n="38" d="100"/>
          <a:sy n="38" d="100"/>
        </p:scale>
        <p:origin x="424" y="-448"/>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3/2/23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3/2/23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3/2/23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3/2/23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3/2/23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3/2/23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33000">
              <a:srgbClr val="E7DCC4">
                <a:lumMod val="92000"/>
              </a:srgbClr>
            </a:gs>
            <a:gs pos="100000">
              <a:srgbClr val="FFFFFF"/>
            </a:gs>
          </a:gsLst>
          <a:lin ang="16200000" scaled="0"/>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2"/>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4376055" y="800362"/>
            <a:ext cx="24166286" cy="2646878"/>
          </a:xfrm>
          <a:prstGeom prst="rect">
            <a:avLst/>
          </a:prstGeom>
          <a:noFill/>
        </p:spPr>
        <p:txBody>
          <a:bodyPr wrap="square" rtlCol="0">
            <a:spAutoFit/>
          </a:bodyPr>
          <a:lstStyle/>
          <a:p>
            <a:r>
              <a:rPr lang="en-US" sz="6600" b="1" dirty="0">
                <a:effectLst/>
                <a:latin typeface="Garamond" panose="02020404030301010803" pitchFamily="18" charset="0"/>
              </a:rPr>
              <a:t>Lead it like Beckham: Analysis of David Beckham’s Leadership </a:t>
            </a:r>
            <a:endParaRPr lang="en-US" sz="6600" dirty="0">
              <a:latin typeface="Garamond" panose="02020404030301010803" pitchFamily="18" charset="0"/>
            </a:endParaRPr>
          </a:p>
          <a:p>
            <a:pPr algn="ctr"/>
            <a:r>
              <a:rPr lang="en-US" sz="5500" dirty="0">
                <a:latin typeface="Garamond" panose="02020404030301010803" pitchFamily="18" charset="0"/>
              </a:rPr>
              <a:t>Joshua Leary</a:t>
            </a:r>
          </a:p>
          <a:p>
            <a:pPr algn="ctr"/>
            <a:r>
              <a:rPr lang="en-US" sz="4500" dirty="0">
                <a:latin typeface="Garamond" panose="02020404030301010803" pitchFamily="18" charset="0"/>
              </a:rPr>
              <a:t>Florida State University Panama City</a:t>
            </a:r>
          </a:p>
        </p:txBody>
      </p:sp>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2"/>
          <a:stretch>
            <a:fillRect/>
          </a:stretch>
        </p:blipFill>
        <p:spPr>
          <a:xfrm>
            <a:off x="29352238" y="800363"/>
            <a:ext cx="2853327" cy="2853327"/>
          </a:xfrm>
          <a:prstGeom prst="rect">
            <a:avLst/>
          </a:prstGeom>
        </p:spPr>
      </p:pic>
      <p:cxnSp>
        <p:nvCxnSpPr>
          <p:cNvPr id="3" name="Straight Connector 2">
            <a:extLst>
              <a:ext uri="{FF2B5EF4-FFF2-40B4-BE49-F238E27FC236}">
                <a16:creationId xmlns:a16="http://schemas.microsoft.com/office/drawing/2014/main" id="{D0AF5D4E-5C2E-9047-88C1-238DBEC48E8B}"/>
              </a:ext>
            </a:extLst>
          </p:cNvPr>
          <p:cNvCxnSpPr/>
          <p:nvPr/>
        </p:nvCxnSpPr>
        <p:spPr>
          <a:xfrm>
            <a:off x="712831" y="4191000"/>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61739502-9E18-514A-A0EA-F79EF05B8A3C}"/>
              </a:ext>
            </a:extLst>
          </p:cNvPr>
          <p:cNvSpPr/>
          <p:nvPr/>
        </p:nvSpPr>
        <p:spPr>
          <a:xfrm>
            <a:off x="793033" y="15215553"/>
            <a:ext cx="10313481" cy="6120442"/>
          </a:xfrm>
          <a:prstGeom prst="roundRect">
            <a:avLst>
              <a:gd name="adj" fmla="val 0"/>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p:txBody>
      </p:sp>
      <p:sp>
        <p:nvSpPr>
          <p:cNvPr id="19" name="Rounded Rectangle 18">
            <a:extLst>
              <a:ext uri="{FF2B5EF4-FFF2-40B4-BE49-F238E27FC236}">
                <a16:creationId xmlns:a16="http://schemas.microsoft.com/office/drawing/2014/main" id="{105F2585-F4D4-144D-AB0C-715D32F02E70}"/>
              </a:ext>
            </a:extLst>
          </p:cNvPr>
          <p:cNvSpPr/>
          <p:nvPr/>
        </p:nvSpPr>
        <p:spPr>
          <a:xfrm>
            <a:off x="21488400" y="4481301"/>
            <a:ext cx="10717164" cy="16854696"/>
          </a:xfrm>
          <a:prstGeom prst="roundRect">
            <a:avLst>
              <a:gd name="adj" fmla="val 0"/>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sp>
        <p:nvSpPr>
          <p:cNvPr id="20" name="Rounded Rectangle 19">
            <a:extLst>
              <a:ext uri="{FF2B5EF4-FFF2-40B4-BE49-F238E27FC236}">
                <a16:creationId xmlns:a16="http://schemas.microsoft.com/office/drawing/2014/main" id="{AE2DF76D-9E58-F94B-9338-69907C0601EE}"/>
              </a:ext>
            </a:extLst>
          </p:cNvPr>
          <p:cNvSpPr/>
          <p:nvPr/>
        </p:nvSpPr>
        <p:spPr>
          <a:xfrm>
            <a:off x="11801596" y="13721432"/>
            <a:ext cx="9315199" cy="4873011"/>
          </a:xfrm>
          <a:prstGeom prst="roundRect">
            <a:avLst>
              <a:gd name="adj" fmla="val 0"/>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3200" dirty="0">
              <a:solidFill>
                <a:schemeClr val="tx1"/>
              </a:solidFill>
              <a:latin typeface="Garamond" panose="02020404030301010803" pitchFamily="18" charset="0"/>
            </a:endParaRPr>
          </a:p>
          <a:p>
            <a:pPr marL="285750" indent="-285750">
              <a:buFont typeface="Arial" panose="020B0604020202020204" pitchFamily="34" charset="0"/>
              <a:buChar char="•"/>
            </a:pPr>
            <a:endParaRPr lang="en-US" sz="3200" dirty="0">
              <a:latin typeface="Garamond" panose="02020404030301010803" pitchFamily="18" charset="0"/>
            </a:endParaRPr>
          </a:p>
        </p:txBody>
      </p:sp>
      <p:sp>
        <p:nvSpPr>
          <p:cNvPr id="23" name="Rounded Rectangle 22">
            <a:extLst>
              <a:ext uri="{FF2B5EF4-FFF2-40B4-BE49-F238E27FC236}">
                <a16:creationId xmlns:a16="http://schemas.microsoft.com/office/drawing/2014/main" id="{69C88FA8-0753-BD4D-A3D1-F108742E4DAC}"/>
              </a:ext>
            </a:extLst>
          </p:cNvPr>
          <p:cNvSpPr/>
          <p:nvPr/>
        </p:nvSpPr>
        <p:spPr>
          <a:xfrm>
            <a:off x="3663773" y="4692989"/>
            <a:ext cx="45720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Abstract</a:t>
            </a:r>
          </a:p>
        </p:txBody>
      </p:sp>
      <p:sp>
        <p:nvSpPr>
          <p:cNvPr id="24" name="Rounded Rectangle 23">
            <a:extLst>
              <a:ext uri="{FF2B5EF4-FFF2-40B4-BE49-F238E27FC236}">
                <a16:creationId xmlns:a16="http://schemas.microsoft.com/office/drawing/2014/main" id="{D10AC6E5-F907-3742-BE0C-43E430D5D01F}"/>
              </a:ext>
            </a:extLst>
          </p:cNvPr>
          <p:cNvSpPr/>
          <p:nvPr/>
        </p:nvSpPr>
        <p:spPr>
          <a:xfrm>
            <a:off x="3566159" y="15487574"/>
            <a:ext cx="45720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Methodology</a:t>
            </a:r>
          </a:p>
        </p:txBody>
      </p:sp>
      <p:sp>
        <p:nvSpPr>
          <p:cNvPr id="26" name="Rounded Rectangle 25">
            <a:extLst>
              <a:ext uri="{FF2B5EF4-FFF2-40B4-BE49-F238E27FC236}">
                <a16:creationId xmlns:a16="http://schemas.microsoft.com/office/drawing/2014/main" id="{D010AE68-B05A-3F44-8362-9EA1E225A25A}"/>
              </a:ext>
            </a:extLst>
          </p:cNvPr>
          <p:cNvSpPr/>
          <p:nvPr/>
        </p:nvSpPr>
        <p:spPr>
          <a:xfrm>
            <a:off x="14173195" y="13959325"/>
            <a:ext cx="45720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Conclusion</a:t>
            </a:r>
          </a:p>
        </p:txBody>
      </p:sp>
      <p:sp>
        <p:nvSpPr>
          <p:cNvPr id="27" name="Rounded Rectangle 26">
            <a:extLst>
              <a:ext uri="{FF2B5EF4-FFF2-40B4-BE49-F238E27FC236}">
                <a16:creationId xmlns:a16="http://schemas.microsoft.com/office/drawing/2014/main" id="{46DD85E0-B9A7-594E-B581-0EAC11DD9AAE}"/>
              </a:ext>
            </a:extLst>
          </p:cNvPr>
          <p:cNvSpPr/>
          <p:nvPr/>
        </p:nvSpPr>
        <p:spPr>
          <a:xfrm>
            <a:off x="23576190" y="4739298"/>
            <a:ext cx="6593637" cy="950891"/>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Leadership Qualities</a:t>
            </a:r>
          </a:p>
        </p:txBody>
      </p:sp>
      <p:sp>
        <p:nvSpPr>
          <p:cNvPr id="28" name="Rounded Rectangle 27">
            <a:extLst>
              <a:ext uri="{FF2B5EF4-FFF2-40B4-BE49-F238E27FC236}">
                <a16:creationId xmlns:a16="http://schemas.microsoft.com/office/drawing/2014/main" id="{4A869A2D-37A8-AB43-BB41-7A677DDBC28B}"/>
              </a:ext>
            </a:extLst>
          </p:cNvPr>
          <p:cNvSpPr/>
          <p:nvPr/>
        </p:nvSpPr>
        <p:spPr>
          <a:xfrm>
            <a:off x="14154206" y="18808197"/>
            <a:ext cx="45720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References</a:t>
            </a:r>
          </a:p>
        </p:txBody>
      </p:sp>
      <p:sp>
        <p:nvSpPr>
          <p:cNvPr id="32" name="Rectangle 31">
            <a:extLst>
              <a:ext uri="{FF2B5EF4-FFF2-40B4-BE49-F238E27FC236}">
                <a16:creationId xmlns:a16="http://schemas.microsoft.com/office/drawing/2014/main" id="{A2D30AF2-838F-8E41-9442-70B96338018C}"/>
              </a:ext>
            </a:extLst>
          </p:cNvPr>
          <p:cNvSpPr/>
          <p:nvPr/>
        </p:nvSpPr>
        <p:spPr>
          <a:xfrm>
            <a:off x="1109547" y="5643276"/>
            <a:ext cx="9425374" cy="8894743"/>
          </a:xfrm>
          <a:prstGeom prst="rect">
            <a:avLst/>
          </a:prstGeom>
        </p:spPr>
        <p:txBody>
          <a:bodyPr wrap="square">
            <a:spAutoFit/>
          </a:bodyPr>
          <a:lstStyle/>
          <a:p>
            <a:r>
              <a:rPr lang="en-US" sz="2600" dirty="0">
                <a:effectLst/>
                <a:latin typeface="Garamond" panose="02020404030301010803" pitchFamily="18" charset="0"/>
              </a:rPr>
              <a:t>David Beckham was undeniably one of the most prominent and influential footballers in the 1990’s and 2000’s that has extended past his football career. He achieved levels of the sport that very few can reach. Had successful stints at many football clubs, captain of England’s national team, currently holds 5 records for English footballers, inducted into two different Hall of Fames, and first English footballer to win a major title in four different international leagues that comprised his 19 professional football titles/trophies. The influence on football, especially in England, also led him to receive Officer of the Order of the British Empire by Queen Elizabeth II. David Beckham has also had a major impact off the pitch as he has spent many years using his influence to spread awareness and gather aid for various philanthropy initiatives. He has met with world leaders, volunteered his time and money, and set up his own charities to help those initiatives, such as support for protecting children that are malnourished and victims of violence. This research delves into the effectiveness of David Beckham’s leadership style and examines his traits, behaviors, and personality that ultimately led to his success despite some troubling moments in his career and personal life. Theories of leadership and motivation will be applied to his life to determine the type of leader and person David Beckham is and how it has led him to be so successful and an icon for many people. </a:t>
            </a:r>
            <a:endParaRPr lang="en-US" sz="2600" dirty="0">
              <a:latin typeface="Garamond" panose="02020404030301010803" pitchFamily="18" charset="0"/>
            </a:endParaRPr>
          </a:p>
        </p:txBody>
      </p:sp>
      <p:sp>
        <p:nvSpPr>
          <p:cNvPr id="40" name="Rectangle 39">
            <a:extLst>
              <a:ext uri="{FF2B5EF4-FFF2-40B4-BE49-F238E27FC236}">
                <a16:creationId xmlns:a16="http://schemas.microsoft.com/office/drawing/2014/main" id="{8FC5FA3B-B81A-1D4C-9E6D-07E725A1C95E}"/>
              </a:ext>
            </a:extLst>
          </p:cNvPr>
          <p:cNvSpPr/>
          <p:nvPr/>
        </p:nvSpPr>
        <p:spPr>
          <a:xfrm>
            <a:off x="11944406" y="19746735"/>
            <a:ext cx="8991600" cy="2031325"/>
          </a:xfrm>
          <a:prstGeom prst="rect">
            <a:avLst/>
          </a:prstGeom>
        </p:spPr>
        <p:txBody>
          <a:bodyPr wrap="square">
            <a:spAutoFit/>
          </a:bodyPr>
          <a:lstStyle/>
          <a:p>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Bass, B. M., &amp; Stogdill, R. M. (1990). </a:t>
            </a:r>
            <a:r>
              <a:rPr lang="en-US" sz="18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Bass &amp; Stogdill's handbook of leadership: Theory, research, and managerial applications</a:t>
            </a: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Simon and Schuster.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Times New Roman" panose="02020603050405020304" pitchFamily="18" charset="0"/>
                <a:ea typeface="Calibri" panose="020F0502020204030204" pitchFamily="34" charset="0"/>
                <a:cs typeface="Arial" panose="020B0604020202020204" pitchFamily="34" charset="0"/>
              </a:rPr>
              <a:t>Blake, R. R.&amp;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McCanse</a:t>
            </a:r>
            <a:r>
              <a:rPr lang="en-US" sz="1800" dirty="0">
                <a:effectLst/>
                <a:latin typeface="Times New Roman" panose="02020603050405020304" pitchFamily="18" charset="0"/>
                <a:ea typeface="Calibri" panose="020F0502020204030204" pitchFamily="34" charset="0"/>
                <a:cs typeface="Arial" panose="020B0604020202020204" pitchFamily="34" charset="0"/>
              </a:rPr>
              <a:t>, A. A. (1991). Leadership Dilemma - Grid Solutions. </a:t>
            </a:r>
            <a:r>
              <a:rPr lang="en-US" sz="1800" i="1" dirty="0">
                <a:effectLst/>
                <a:latin typeface="Times New Roman" panose="02020603050405020304" pitchFamily="18" charset="0"/>
                <a:ea typeface="Calibri" panose="020F0502020204030204" pitchFamily="34" charset="0"/>
                <a:cs typeface="Arial" panose="020B0604020202020204" pitchFamily="34" charset="0"/>
              </a:rPr>
              <a:t>Gulf Publishing Company</a:t>
            </a:r>
            <a:endParaRPr lang="en-US" sz="1800" dirty="0">
              <a:solidFill>
                <a:srgbClr val="000000"/>
              </a:solidFill>
              <a:effectLst/>
              <a:latin typeface="Garamond" panose="02020404030301010803" pitchFamily="18" charset="0"/>
              <a:ea typeface="Times New Roman" panose="02020603050405020304" pitchFamily="18" charset="0"/>
            </a:endParaRPr>
          </a:p>
          <a:p>
            <a:pPr marR="0" lvl="0" rtl="0"/>
            <a:r>
              <a:rPr lang="en-US" sz="1800" dirty="0">
                <a:solidFill>
                  <a:srgbClr val="000000"/>
                </a:solidFill>
                <a:effectLst/>
                <a:latin typeface="Garamond" panose="02020404030301010803" pitchFamily="18" charset="0"/>
                <a:ea typeface="Times New Roman" panose="02020603050405020304" pitchFamily="18" charset="0"/>
              </a:rPr>
              <a:t>Daft, R. L., &amp; Lane, P. G. (2018). </a:t>
            </a:r>
            <a:r>
              <a:rPr lang="en-US" sz="1800" i="1" dirty="0">
                <a:solidFill>
                  <a:srgbClr val="000000"/>
                </a:solidFill>
                <a:effectLst/>
                <a:latin typeface="Garamond" panose="02020404030301010803" pitchFamily="18" charset="0"/>
                <a:ea typeface="Times New Roman" panose="02020603050405020304" pitchFamily="18" charset="0"/>
              </a:rPr>
              <a:t>The Leadership Experience</a:t>
            </a:r>
            <a:r>
              <a:rPr lang="en-US" sz="1800" dirty="0">
                <a:solidFill>
                  <a:srgbClr val="000000"/>
                </a:solidFill>
                <a:effectLst/>
                <a:latin typeface="Garamond" panose="02020404030301010803" pitchFamily="18" charset="0"/>
                <a:ea typeface="Times New Roman" panose="02020603050405020304" pitchFamily="18" charset="0"/>
              </a:rPr>
              <a:t>. Cengage Learning.</a:t>
            </a:r>
          </a:p>
          <a:p>
            <a:r>
              <a:rPr lang="en-US" sz="1800" dirty="0">
                <a:effectLst/>
                <a:latin typeface="Times New Roman" panose="02020603050405020304" pitchFamily="18" charset="0"/>
                <a:ea typeface="Times New Roman" panose="02020603050405020304" pitchFamily="18" charset="0"/>
              </a:rPr>
              <a:t>Henry, T., Penner, R., Hall, T. W., &amp; Miller, J. (2020). </a:t>
            </a:r>
            <a:r>
              <a:rPr lang="en-US" sz="1800" i="1" dirty="0">
                <a:effectLst/>
                <a:latin typeface="Times New Roman" panose="02020603050405020304" pitchFamily="18" charset="0"/>
                <a:ea typeface="Times New Roman" panose="02020603050405020304" pitchFamily="18" charset="0"/>
              </a:rPr>
              <a:t>The Motivation Code</a:t>
            </a:r>
            <a:r>
              <a:rPr lang="en-US" sz="1800" dirty="0">
                <a:effectLst/>
                <a:latin typeface="Times New Roman" panose="02020603050405020304" pitchFamily="18" charset="0"/>
                <a:ea typeface="Times New Roman" panose="02020603050405020304" pitchFamily="18" charset="0"/>
              </a:rPr>
              <a:t>. PRUVIO PRESS. </a:t>
            </a:r>
          </a:p>
          <a:p>
            <a:pPr marR="0" lvl="0" rtl="0"/>
            <a:endParaRPr lang="en-US" sz="1800" dirty="0">
              <a:effectLst/>
              <a:latin typeface="Garamond" panose="02020404030301010803" pitchFamily="18" charset="0"/>
              <a:ea typeface="Times New Roman" panose="02020603050405020304" pitchFamily="18" charset="0"/>
            </a:endParaRPr>
          </a:p>
        </p:txBody>
      </p:sp>
      <p:sp>
        <p:nvSpPr>
          <p:cNvPr id="2" name="Rounded Rectangle 1">
            <a:extLst>
              <a:ext uri="{FF2B5EF4-FFF2-40B4-BE49-F238E27FC236}">
                <a16:creationId xmlns:a16="http://schemas.microsoft.com/office/drawing/2014/main" id="{9C60DCEE-AE25-A2E2-6A07-0950EB0DA97B}"/>
              </a:ext>
            </a:extLst>
          </p:cNvPr>
          <p:cNvSpPr/>
          <p:nvPr/>
        </p:nvSpPr>
        <p:spPr>
          <a:xfrm>
            <a:off x="793034" y="4481302"/>
            <a:ext cx="10313482" cy="10301498"/>
          </a:xfrm>
          <a:prstGeom prst="roundRect">
            <a:avLst>
              <a:gd name="adj" fmla="val 0"/>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800" dirty="0">
                <a:solidFill>
                  <a:schemeClr val="tx1"/>
                </a:solidFill>
                <a:latin typeface="Garamond" panose="02020404030301010803" pitchFamily="18" charset="0"/>
              </a:rPr>
              <a:t> </a:t>
            </a:r>
            <a:endParaRPr lang="en-US" sz="2800" dirty="0">
              <a:latin typeface="Garamond" panose="02020404030301010803" pitchFamily="18" charset="0"/>
            </a:endParaRPr>
          </a:p>
        </p:txBody>
      </p:sp>
      <p:pic>
        <p:nvPicPr>
          <p:cNvPr id="4" name="Picture 3">
            <a:extLst>
              <a:ext uri="{FF2B5EF4-FFF2-40B4-BE49-F238E27FC236}">
                <a16:creationId xmlns:a16="http://schemas.microsoft.com/office/drawing/2014/main" id="{88B877EA-A1FB-E173-373A-085736BD32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25080" y="4739298"/>
            <a:ext cx="8668239" cy="8668239"/>
          </a:xfrm>
          <a:prstGeom prst="rect">
            <a:avLst/>
          </a:prstGeom>
          <a:ln>
            <a:noFill/>
          </a:ln>
          <a:effectLst>
            <a:outerShdw blurRad="190500" algn="tl" rotWithShape="0">
              <a:srgbClr val="000000">
                <a:alpha val="70000"/>
              </a:srgbClr>
            </a:outerShdw>
          </a:effectLst>
        </p:spPr>
      </p:pic>
      <p:sp>
        <p:nvSpPr>
          <p:cNvPr id="12" name="Rectangle 11">
            <a:extLst>
              <a:ext uri="{FF2B5EF4-FFF2-40B4-BE49-F238E27FC236}">
                <a16:creationId xmlns:a16="http://schemas.microsoft.com/office/drawing/2014/main" id="{BAED3D2D-7B05-DC7A-F385-41C66F28314F}"/>
              </a:ext>
            </a:extLst>
          </p:cNvPr>
          <p:cNvSpPr/>
          <p:nvPr/>
        </p:nvSpPr>
        <p:spPr>
          <a:xfrm>
            <a:off x="21937168" y="5815668"/>
            <a:ext cx="3600721" cy="2092881"/>
          </a:xfrm>
          <a:prstGeom prst="rect">
            <a:avLst/>
          </a:prstGeom>
        </p:spPr>
        <p:txBody>
          <a:bodyPr wrap="square">
            <a:spAutoFit/>
          </a:bodyPr>
          <a:lstStyle/>
          <a:p>
            <a:r>
              <a:rPr lang="en-US" sz="2600" b="1" dirty="0">
                <a:effectLst/>
                <a:latin typeface="Garamond" panose="02020404030301010803" pitchFamily="18" charset="0"/>
              </a:rPr>
              <a:t>Traits:</a:t>
            </a:r>
          </a:p>
          <a:p>
            <a:pPr marL="457200" indent="-457200">
              <a:buFont typeface="Arial" panose="020B0604020202020204" pitchFamily="34" charset="0"/>
              <a:buChar char="•"/>
            </a:pPr>
            <a:r>
              <a:rPr lang="en-US" sz="2600" dirty="0">
                <a:latin typeface="Garamond" panose="02020404030301010803" pitchFamily="18" charset="0"/>
              </a:rPr>
              <a:t>Energy/excitement</a:t>
            </a:r>
          </a:p>
          <a:p>
            <a:pPr marL="457200" indent="-457200">
              <a:buFont typeface="Arial" panose="020B0604020202020204" pitchFamily="34" charset="0"/>
              <a:buChar char="•"/>
            </a:pPr>
            <a:r>
              <a:rPr lang="en-US" sz="2600" dirty="0">
                <a:latin typeface="Garamond" panose="02020404030301010803" pitchFamily="18" charset="0"/>
              </a:rPr>
              <a:t>Self-confidence</a:t>
            </a:r>
          </a:p>
          <a:p>
            <a:pPr marL="457200" indent="-457200">
              <a:buFont typeface="Arial" panose="020B0604020202020204" pitchFamily="34" charset="0"/>
              <a:buChar char="•"/>
            </a:pPr>
            <a:r>
              <a:rPr lang="en-US" sz="2600" dirty="0">
                <a:latin typeface="Garamond" panose="02020404030301010803" pitchFamily="18" charset="0"/>
              </a:rPr>
              <a:t>Drive/persistence</a:t>
            </a:r>
          </a:p>
          <a:p>
            <a:pPr marL="457200" indent="-457200">
              <a:buFont typeface="Arial" panose="020B0604020202020204" pitchFamily="34" charset="0"/>
              <a:buChar char="•"/>
            </a:pPr>
            <a:r>
              <a:rPr lang="en-US" sz="2600" dirty="0">
                <a:latin typeface="Garamond" panose="02020404030301010803" pitchFamily="18" charset="0"/>
              </a:rPr>
              <a:t>Dependability</a:t>
            </a:r>
          </a:p>
        </p:txBody>
      </p:sp>
      <p:sp>
        <p:nvSpPr>
          <p:cNvPr id="13" name="Rectangle 12">
            <a:extLst>
              <a:ext uri="{FF2B5EF4-FFF2-40B4-BE49-F238E27FC236}">
                <a16:creationId xmlns:a16="http://schemas.microsoft.com/office/drawing/2014/main" id="{DE3DFDB5-C92C-1EC5-600C-C47259144EE6}"/>
              </a:ext>
            </a:extLst>
          </p:cNvPr>
          <p:cNvSpPr/>
          <p:nvPr/>
        </p:nvSpPr>
        <p:spPr>
          <a:xfrm>
            <a:off x="26278216" y="5870066"/>
            <a:ext cx="5387491" cy="2893100"/>
          </a:xfrm>
          <a:prstGeom prst="rect">
            <a:avLst/>
          </a:prstGeom>
        </p:spPr>
        <p:txBody>
          <a:bodyPr wrap="square">
            <a:spAutoFit/>
          </a:bodyPr>
          <a:lstStyle/>
          <a:p>
            <a:r>
              <a:rPr lang="en-US" sz="2600" b="1" dirty="0">
                <a:effectLst/>
                <a:latin typeface="Garamond" panose="02020404030301010803" pitchFamily="18" charset="0"/>
              </a:rPr>
              <a:t>Behaviors and Leadership Style:</a:t>
            </a:r>
          </a:p>
          <a:p>
            <a:pPr marL="457200" indent="-457200">
              <a:buFont typeface="Arial" panose="020B0604020202020204" pitchFamily="34" charset="0"/>
              <a:buChar char="•"/>
            </a:pPr>
            <a:r>
              <a:rPr lang="en-US" sz="2600" dirty="0">
                <a:effectLst/>
                <a:latin typeface="Garamond" panose="02020404030301010803" pitchFamily="18" charset="0"/>
              </a:rPr>
              <a:t>Democrat </a:t>
            </a:r>
            <a:r>
              <a:rPr lang="en-US" sz="2600" dirty="0">
                <a:latin typeface="Garamond" panose="02020404030301010803" pitchFamily="18" charset="0"/>
              </a:rPr>
              <a:t>Leader (</a:t>
            </a:r>
            <a:r>
              <a:rPr lang="en-US" sz="2600" dirty="0">
                <a:latin typeface="Garamond" panose="02020404030301010803" pitchFamily="18" charset="0"/>
                <a:ea typeface="Calibri" panose="020F0502020204030204" pitchFamily="34" charset="0"/>
              </a:rPr>
              <a:t>valued each member and saw the whole team as a collective group to achieve their goal)</a:t>
            </a:r>
            <a:endParaRPr lang="en-US" sz="2600" dirty="0">
              <a:latin typeface="Garamond" panose="02020404030301010803" pitchFamily="18" charset="0"/>
            </a:endParaRPr>
          </a:p>
          <a:p>
            <a:pPr marL="457200" indent="-457200">
              <a:buFont typeface="Arial" panose="020B0604020202020204" pitchFamily="34" charset="0"/>
              <a:buChar char="•"/>
            </a:pPr>
            <a:r>
              <a:rPr lang="en-US" sz="2600" dirty="0">
                <a:latin typeface="Garamond" panose="02020404030301010803" pitchFamily="18" charset="0"/>
              </a:rPr>
              <a:t>Team Management Style</a:t>
            </a:r>
            <a:endParaRPr lang="en-US" sz="2600" dirty="0">
              <a:effectLst/>
              <a:latin typeface="Garamond" panose="02020404030301010803" pitchFamily="18" charset="0"/>
            </a:endParaRPr>
          </a:p>
          <a:p>
            <a:pPr marL="457200" indent="-457200">
              <a:buFont typeface="Arial" panose="020B0604020202020204" pitchFamily="34" charset="0"/>
              <a:buChar char="•"/>
            </a:pPr>
            <a:endParaRPr lang="en-US" sz="2600" dirty="0">
              <a:effectLst/>
              <a:latin typeface="Garamond" panose="02020404030301010803" pitchFamily="18" charset="0"/>
            </a:endParaRPr>
          </a:p>
        </p:txBody>
      </p:sp>
      <p:sp>
        <p:nvSpPr>
          <p:cNvPr id="14" name="Rectangle 13">
            <a:extLst>
              <a:ext uri="{FF2B5EF4-FFF2-40B4-BE49-F238E27FC236}">
                <a16:creationId xmlns:a16="http://schemas.microsoft.com/office/drawing/2014/main" id="{DBB4F36A-006F-FE53-979D-6F03C76E7D3D}"/>
              </a:ext>
            </a:extLst>
          </p:cNvPr>
          <p:cNvSpPr/>
          <p:nvPr/>
        </p:nvSpPr>
        <p:spPr>
          <a:xfrm>
            <a:off x="21937166" y="10740699"/>
            <a:ext cx="4182924" cy="2092881"/>
          </a:xfrm>
          <a:prstGeom prst="rect">
            <a:avLst/>
          </a:prstGeom>
        </p:spPr>
        <p:txBody>
          <a:bodyPr wrap="square">
            <a:spAutoFit/>
          </a:bodyPr>
          <a:lstStyle/>
          <a:p>
            <a:r>
              <a:rPr lang="en-US" sz="2600" b="1" dirty="0">
                <a:effectLst/>
                <a:latin typeface="Garamond" panose="02020404030301010803" pitchFamily="18" charset="0"/>
              </a:rPr>
              <a:t>Motivation:</a:t>
            </a:r>
          </a:p>
          <a:p>
            <a:pPr marL="457200" indent="-457200">
              <a:buFont typeface="Arial" panose="020B0604020202020204" pitchFamily="34" charset="0"/>
              <a:buChar char="•"/>
            </a:pPr>
            <a:r>
              <a:rPr lang="en-US" sz="2600" dirty="0">
                <a:latin typeface="Garamond" panose="02020404030301010803" pitchFamily="18" charset="0"/>
              </a:rPr>
              <a:t>Visionary</a:t>
            </a:r>
          </a:p>
          <a:p>
            <a:pPr marL="914400" lvl="1" indent="-457200">
              <a:buFont typeface="Arial" panose="020B0604020202020204" pitchFamily="34" charset="0"/>
              <a:buChar char="•"/>
            </a:pPr>
            <a:r>
              <a:rPr lang="en-US" sz="2600" dirty="0">
                <a:latin typeface="Garamond" panose="02020404030301010803" pitchFamily="18" charset="0"/>
              </a:rPr>
              <a:t>Achieve Potential</a:t>
            </a:r>
          </a:p>
          <a:p>
            <a:pPr marL="914400" lvl="1" indent="-457200">
              <a:buFont typeface="Arial" panose="020B0604020202020204" pitchFamily="34" charset="0"/>
              <a:buChar char="•"/>
            </a:pPr>
            <a:r>
              <a:rPr lang="en-US" sz="2600" dirty="0">
                <a:latin typeface="Garamond" panose="02020404030301010803" pitchFamily="18" charset="0"/>
              </a:rPr>
              <a:t>Make an Impact</a:t>
            </a:r>
          </a:p>
          <a:p>
            <a:pPr marL="914400" lvl="1" indent="-457200">
              <a:buFont typeface="Arial" panose="020B0604020202020204" pitchFamily="34" charset="0"/>
              <a:buChar char="•"/>
            </a:pPr>
            <a:r>
              <a:rPr lang="en-US" sz="2600" dirty="0">
                <a:latin typeface="Garamond" panose="02020404030301010803" pitchFamily="18" charset="0"/>
              </a:rPr>
              <a:t>Experience the Ideal</a:t>
            </a:r>
          </a:p>
        </p:txBody>
      </p:sp>
      <p:sp>
        <p:nvSpPr>
          <p:cNvPr id="15" name="Rectangle 14">
            <a:extLst>
              <a:ext uri="{FF2B5EF4-FFF2-40B4-BE49-F238E27FC236}">
                <a16:creationId xmlns:a16="http://schemas.microsoft.com/office/drawing/2014/main" id="{E2FE2618-6CA8-0040-3995-61B73E792F9E}"/>
              </a:ext>
            </a:extLst>
          </p:cNvPr>
          <p:cNvSpPr/>
          <p:nvPr/>
        </p:nvSpPr>
        <p:spPr>
          <a:xfrm>
            <a:off x="21937167" y="8273159"/>
            <a:ext cx="3892282" cy="2092881"/>
          </a:xfrm>
          <a:prstGeom prst="rect">
            <a:avLst/>
          </a:prstGeom>
        </p:spPr>
        <p:txBody>
          <a:bodyPr wrap="square">
            <a:spAutoFit/>
          </a:bodyPr>
          <a:lstStyle/>
          <a:p>
            <a:r>
              <a:rPr lang="en-US" sz="2600" b="1" dirty="0">
                <a:effectLst/>
                <a:latin typeface="Garamond" panose="02020404030301010803" pitchFamily="18" charset="0"/>
              </a:rPr>
              <a:t>Success and Blind Spots:</a:t>
            </a:r>
          </a:p>
          <a:p>
            <a:pPr marL="457200" indent="-457200">
              <a:buFont typeface="Arial" panose="020B0604020202020204" pitchFamily="34" charset="0"/>
              <a:buChar char="•"/>
            </a:pPr>
            <a:r>
              <a:rPr lang="en-US" sz="2600" dirty="0">
                <a:latin typeface="Garamond" panose="02020404030301010803" pitchFamily="18" charset="0"/>
              </a:rPr>
              <a:t>Self-Awareness</a:t>
            </a:r>
          </a:p>
          <a:p>
            <a:pPr marL="457200" indent="-457200">
              <a:buFont typeface="Arial" panose="020B0604020202020204" pitchFamily="34" charset="0"/>
              <a:buChar char="•"/>
            </a:pPr>
            <a:r>
              <a:rPr lang="en-US" sz="2600" dirty="0">
                <a:latin typeface="Garamond" panose="02020404030301010803" pitchFamily="18" charset="0"/>
              </a:rPr>
              <a:t>Stubborn</a:t>
            </a:r>
          </a:p>
          <a:p>
            <a:pPr marL="457200" indent="-457200">
              <a:buFont typeface="Arial" panose="020B0604020202020204" pitchFamily="34" charset="0"/>
              <a:buChar char="•"/>
            </a:pPr>
            <a:r>
              <a:rPr lang="en-US" sz="2600" dirty="0">
                <a:latin typeface="Garamond" panose="02020404030301010803" pitchFamily="18" charset="0"/>
              </a:rPr>
              <a:t>Criticized and “comes out fighting”</a:t>
            </a:r>
          </a:p>
        </p:txBody>
      </p:sp>
      <p:sp>
        <p:nvSpPr>
          <p:cNvPr id="16" name="Rectangle 15">
            <a:extLst>
              <a:ext uri="{FF2B5EF4-FFF2-40B4-BE49-F238E27FC236}">
                <a16:creationId xmlns:a16="http://schemas.microsoft.com/office/drawing/2014/main" id="{716741A1-E9B7-AEA7-7386-29D74E20E7D2}"/>
              </a:ext>
            </a:extLst>
          </p:cNvPr>
          <p:cNvSpPr/>
          <p:nvPr/>
        </p:nvSpPr>
        <p:spPr>
          <a:xfrm>
            <a:off x="21937166" y="13390450"/>
            <a:ext cx="9871687" cy="1846659"/>
          </a:xfrm>
          <a:prstGeom prst="rect">
            <a:avLst/>
          </a:prstGeom>
        </p:spPr>
        <p:txBody>
          <a:bodyPr wrap="square">
            <a:spAutoFit/>
          </a:bodyPr>
          <a:lstStyle/>
          <a:p>
            <a:r>
              <a:rPr lang="en-US" sz="2600" b="1" dirty="0">
                <a:effectLst/>
                <a:latin typeface="Garamond" panose="02020404030301010803" pitchFamily="18" charset="0"/>
              </a:rPr>
              <a:t>Emotional Intelligence:</a:t>
            </a:r>
            <a:endParaRPr lang="en-US" sz="2600" b="1" dirty="0">
              <a:latin typeface="Garamond" panose="02020404030301010803" pitchFamily="18" charset="0"/>
            </a:endParaRPr>
          </a:p>
          <a:p>
            <a:r>
              <a:rPr lang="en-US" sz="2200" dirty="0">
                <a:effectLst/>
                <a:latin typeface="Garamond" panose="02020404030301010803" pitchFamily="18" charset="0"/>
                <a:ea typeface="Calibri" panose="020F0502020204030204" pitchFamily="34" charset="0"/>
              </a:rPr>
              <a:t>D.B showed high level of self-awareness when it came to his emotions. He recognized the impact that his private life and the emotions associated with that have on his work. D.B has high level of social awareness and had a service orientation that is recognizing and serving the needs of others.</a:t>
            </a:r>
            <a:endParaRPr lang="en-US" sz="2200" dirty="0">
              <a:latin typeface="Garamond" panose="02020404030301010803" pitchFamily="18" charset="0"/>
            </a:endParaRPr>
          </a:p>
        </p:txBody>
      </p:sp>
      <p:sp>
        <p:nvSpPr>
          <p:cNvPr id="21" name="Rectangle 20">
            <a:extLst>
              <a:ext uri="{FF2B5EF4-FFF2-40B4-BE49-F238E27FC236}">
                <a16:creationId xmlns:a16="http://schemas.microsoft.com/office/drawing/2014/main" id="{71AD50D3-C6FB-5FA4-7FD2-D312632555C2}"/>
              </a:ext>
            </a:extLst>
          </p:cNvPr>
          <p:cNvSpPr/>
          <p:nvPr/>
        </p:nvSpPr>
        <p:spPr>
          <a:xfrm>
            <a:off x="21973743" y="15550213"/>
            <a:ext cx="9561513" cy="2185214"/>
          </a:xfrm>
          <a:prstGeom prst="rect">
            <a:avLst/>
          </a:prstGeom>
        </p:spPr>
        <p:txBody>
          <a:bodyPr wrap="square">
            <a:spAutoFit/>
          </a:bodyPr>
          <a:lstStyle/>
          <a:p>
            <a:r>
              <a:rPr lang="en-US" sz="2600" b="1" dirty="0">
                <a:effectLst/>
                <a:latin typeface="Garamond" panose="02020404030301010803" pitchFamily="18" charset="0"/>
              </a:rPr>
              <a:t>Ethical Climate:</a:t>
            </a:r>
            <a:endParaRPr lang="en-US" sz="2600" b="1" dirty="0">
              <a:latin typeface="Garamond" panose="02020404030301010803" pitchFamily="18" charset="0"/>
            </a:endParaRPr>
          </a:p>
          <a:p>
            <a:r>
              <a:rPr lang="en-US" sz="2200" dirty="0">
                <a:effectLst/>
                <a:latin typeface="Garamond" panose="02020404030301010803" pitchFamily="18" charset="0"/>
                <a:ea typeface="Calibri" panose="020F0502020204030204" pitchFamily="34" charset="0"/>
              </a:rPr>
              <a:t>Qualities: humility, fairness, honesty, encouraging, respectful, and taking responsibility</a:t>
            </a:r>
            <a:r>
              <a:rPr lang="en-US" sz="2200" dirty="0">
                <a:effectLst/>
                <a:latin typeface="Garamond" panose="02020404030301010803" pitchFamily="18" charset="0"/>
              </a:rPr>
              <a:t> </a:t>
            </a:r>
          </a:p>
          <a:p>
            <a:r>
              <a:rPr lang="en-US" sz="2200" dirty="0">
                <a:effectLst/>
                <a:latin typeface="Garamond" panose="02020404030301010803" pitchFamily="18" charset="0"/>
                <a:ea typeface="Calibri" panose="020F0502020204030204" pitchFamily="34" charset="0"/>
              </a:rPr>
              <a:t>D.B showed respect on and off the pitch</a:t>
            </a:r>
            <a:r>
              <a:rPr lang="en-US" sz="2200" dirty="0">
                <a:latin typeface="Garamond" panose="02020404030301010803" pitchFamily="18" charset="0"/>
                <a:ea typeface="Calibri" panose="020F0502020204030204" pitchFamily="34" charset="0"/>
              </a:rPr>
              <a:t>.  </a:t>
            </a:r>
            <a:r>
              <a:rPr lang="en-US" sz="2200" dirty="0">
                <a:effectLst/>
                <a:latin typeface="Garamond" panose="02020404030301010803" pitchFamily="18" charset="0"/>
                <a:ea typeface="Calibri" panose="020F0502020204030204" pitchFamily="34" charset="0"/>
              </a:rPr>
              <a:t>“It’s so important to have manners and treat people from all walks of life the way they should be treated.” </a:t>
            </a:r>
            <a:r>
              <a:rPr lang="en-US" sz="2200" dirty="0">
                <a:effectLst/>
                <a:latin typeface="Garamond" panose="02020404030301010803" pitchFamily="18" charset="0"/>
                <a:ea typeface="Calibri" panose="020F0502020204030204" pitchFamily="34" charset="0"/>
                <a:cs typeface="Arial" panose="020B0604020202020204" pitchFamily="34" charset="0"/>
              </a:rPr>
              <a:t>He showed concern for the greater good of all those in his life and did everything he could to help others through his efforts, serving, and encouragements.</a:t>
            </a:r>
          </a:p>
        </p:txBody>
      </p:sp>
      <p:sp>
        <p:nvSpPr>
          <p:cNvPr id="22" name="Rectangle 21">
            <a:extLst>
              <a:ext uri="{FF2B5EF4-FFF2-40B4-BE49-F238E27FC236}">
                <a16:creationId xmlns:a16="http://schemas.microsoft.com/office/drawing/2014/main" id="{7BD8A1A8-8DF3-BF84-E58F-E3CE4D306F48}"/>
              </a:ext>
            </a:extLst>
          </p:cNvPr>
          <p:cNvSpPr/>
          <p:nvPr/>
        </p:nvSpPr>
        <p:spPr>
          <a:xfrm>
            <a:off x="21971463" y="18194189"/>
            <a:ext cx="9751038" cy="2862322"/>
          </a:xfrm>
          <a:prstGeom prst="rect">
            <a:avLst/>
          </a:prstGeom>
        </p:spPr>
        <p:txBody>
          <a:bodyPr wrap="square">
            <a:spAutoFit/>
          </a:bodyPr>
          <a:lstStyle/>
          <a:p>
            <a:r>
              <a:rPr lang="en-US" sz="2600" b="1" dirty="0">
                <a:effectLst/>
                <a:latin typeface="Garamond" panose="02020404030301010803" pitchFamily="18" charset="0"/>
              </a:rPr>
              <a:t>Courage:</a:t>
            </a:r>
            <a:endParaRPr lang="en-US" sz="2600" b="1" dirty="0">
              <a:latin typeface="Garamond" panose="02020404030301010803" pitchFamily="18" charset="0"/>
            </a:endParaRPr>
          </a:p>
          <a:p>
            <a:pPr marL="342900" indent="-342900">
              <a:buFont typeface="Arial" panose="020B0604020202020204" pitchFamily="34" charset="0"/>
              <a:buChar char="•"/>
            </a:pPr>
            <a:r>
              <a:rPr lang="en-US" sz="2200" dirty="0">
                <a:effectLst/>
                <a:latin typeface="Garamond" panose="02020404030301010803" pitchFamily="18" charset="0"/>
                <a:ea typeface="Calibri" panose="020F0502020204030204" pitchFamily="34" charset="0"/>
                <a:cs typeface="Arial" panose="020B0604020202020204" pitchFamily="34" charset="0"/>
              </a:rPr>
              <a:t>Assume Responsibility – </a:t>
            </a:r>
            <a:r>
              <a:rPr lang="en-US" sz="2200" dirty="0">
                <a:latin typeface="Garamond" panose="02020404030301010803" pitchFamily="18" charset="0"/>
                <a:ea typeface="Calibri" panose="020F0502020204030204" pitchFamily="34" charset="0"/>
                <a:cs typeface="Arial" panose="020B0604020202020204" pitchFamily="34" charset="0"/>
              </a:rPr>
              <a:t>S</a:t>
            </a:r>
            <a:r>
              <a:rPr lang="en-US" sz="2200" dirty="0">
                <a:effectLst/>
                <a:latin typeface="Garamond" panose="02020404030301010803" pitchFamily="18" charset="0"/>
                <a:ea typeface="Calibri" panose="020F0502020204030204" pitchFamily="34" charset="0"/>
                <a:cs typeface="Arial" panose="020B0604020202020204" pitchFamily="34" charset="0"/>
              </a:rPr>
              <a:t>tints as captain of the different football clubs and took responsibility for team’s actions and did everything he could to achieve and be the one they relied on</a:t>
            </a:r>
            <a:r>
              <a:rPr lang="en-US" sz="2200" dirty="0">
                <a:latin typeface="Garamond" panose="02020404030301010803" pitchFamily="18" charset="0"/>
                <a:ea typeface="Calibri" panose="020F0502020204030204" pitchFamily="34" charset="0"/>
                <a:cs typeface="Arial" panose="020B0604020202020204" pitchFamily="34" charset="0"/>
              </a:rPr>
              <a:t>.</a:t>
            </a:r>
            <a:endParaRPr lang="en-US" sz="2200" dirty="0">
              <a:effectLst/>
              <a:latin typeface="Garamond" panose="02020404030301010803" pitchFamily="18"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en-US" sz="2200" dirty="0">
                <a:latin typeface="Garamond" panose="02020404030301010803" pitchFamily="18" charset="0"/>
                <a:ea typeface="Calibri" panose="020F0502020204030204" pitchFamily="34" charset="0"/>
                <a:cs typeface="Arial" panose="020B0604020202020204" pitchFamily="34" charset="0"/>
              </a:rPr>
              <a:t>Serving – knew </a:t>
            </a:r>
            <a:r>
              <a:rPr lang="en-US" sz="2200" dirty="0">
                <a:effectLst/>
                <a:latin typeface="Garamond" panose="02020404030301010803" pitchFamily="18" charset="0"/>
                <a:ea typeface="Calibri" panose="020F0502020204030204" pitchFamily="34" charset="0"/>
                <a:cs typeface="Arial" panose="020B0604020202020204" pitchFamily="34" charset="0"/>
              </a:rPr>
              <a:t>where his skills were needed in the team and pushed himself to serve the team because he knew that is what was necessary for the team to prosper </a:t>
            </a:r>
            <a:endParaRPr lang="en-US" sz="2200" dirty="0">
              <a:latin typeface="Garamond" panose="02020404030301010803" pitchFamily="18"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en-US" sz="2200" dirty="0">
                <a:latin typeface="Garamond" panose="02020404030301010803" pitchFamily="18" charset="0"/>
                <a:ea typeface="Calibri" panose="020F0502020204030204" pitchFamily="34" charset="0"/>
                <a:cs typeface="Arial" panose="020B0604020202020204" pitchFamily="34" charset="0"/>
              </a:rPr>
              <a:t>Leaving – </a:t>
            </a:r>
            <a:r>
              <a:rPr lang="en-US" sz="2200" dirty="0">
                <a:effectLst/>
                <a:latin typeface="Garamond" panose="02020404030301010803" pitchFamily="18" charset="0"/>
                <a:ea typeface="Calibri" panose="020F0502020204030204" pitchFamily="34" charset="0"/>
                <a:cs typeface="Arial" panose="020B0604020202020204" pitchFamily="34" charset="0"/>
              </a:rPr>
              <a:t>courageous step to be the first European footballer to make their way across the ocean and play for a team in Major League Soccer</a:t>
            </a:r>
            <a:r>
              <a:rPr lang="en-US" sz="2200" dirty="0">
                <a:effectLst/>
                <a:latin typeface="Garamond" panose="02020404030301010803" pitchFamily="18" charset="0"/>
              </a:rPr>
              <a:t> </a:t>
            </a:r>
            <a:endParaRPr lang="en-US" sz="2200" dirty="0">
              <a:latin typeface="Garamond" panose="02020404030301010803" pitchFamily="18" charset="0"/>
              <a:ea typeface="Calibri" panose="020F050202020403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94CE3399-C6E9-6EBC-0403-DD5D516FD092}"/>
              </a:ext>
            </a:extLst>
          </p:cNvPr>
          <p:cNvPicPr>
            <a:picLocks noChangeAspect="1"/>
          </p:cNvPicPr>
          <p:nvPr/>
        </p:nvPicPr>
        <p:blipFill>
          <a:blip r:embed="rId4"/>
          <a:stretch>
            <a:fillRect/>
          </a:stretch>
        </p:blipFill>
        <p:spPr>
          <a:xfrm>
            <a:off x="26340443" y="8555150"/>
            <a:ext cx="4983083" cy="4983083"/>
          </a:xfrm>
          <a:prstGeom prst="rect">
            <a:avLst/>
          </a:prstGeom>
        </p:spPr>
      </p:pic>
      <p:sp>
        <p:nvSpPr>
          <p:cNvPr id="30" name="Donut 29">
            <a:extLst>
              <a:ext uri="{FF2B5EF4-FFF2-40B4-BE49-F238E27FC236}">
                <a16:creationId xmlns:a16="http://schemas.microsoft.com/office/drawing/2014/main" id="{69C8C9F2-6E21-92D9-9496-DEF09BEDF472}"/>
              </a:ext>
            </a:extLst>
          </p:cNvPr>
          <p:cNvSpPr/>
          <p:nvPr/>
        </p:nvSpPr>
        <p:spPr>
          <a:xfrm>
            <a:off x="29290035" y="8888983"/>
            <a:ext cx="1494765" cy="1428490"/>
          </a:xfrm>
          <a:prstGeom prst="donut">
            <a:avLst>
              <a:gd name="adj" fmla="val 3137"/>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TextBox 30">
            <a:extLst>
              <a:ext uri="{FF2B5EF4-FFF2-40B4-BE49-F238E27FC236}">
                <a16:creationId xmlns:a16="http://schemas.microsoft.com/office/drawing/2014/main" id="{98EEA49C-0782-919E-1150-BEDCEC1CD849}"/>
              </a:ext>
            </a:extLst>
          </p:cNvPr>
          <p:cNvSpPr txBox="1"/>
          <p:nvPr/>
        </p:nvSpPr>
        <p:spPr>
          <a:xfrm>
            <a:off x="1109547" y="16401973"/>
            <a:ext cx="9425374" cy="5109091"/>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tx1"/>
                </a:solidFill>
                <a:latin typeface="Garamond" panose="02020404030301010803" pitchFamily="18" charset="0"/>
              </a:rPr>
              <a:t>Leadership Traits</a:t>
            </a:r>
          </a:p>
          <a:p>
            <a:pPr marL="457200" indent="-457200">
              <a:buFont typeface="Arial" panose="020B0604020202020204" pitchFamily="34" charset="0"/>
              <a:buChar char="•"/>
            </a:pPr>
            <a:r>
              <a:rPr lang="en-US" sz="2800" dirty="0">
                <a:solidFill>
                  <a:schemeClr val="tx1"/>
                </a:solidFill>
                <a:latin typeface="Garamond" panose="02020404030301010803" pitchFamily="18" charset="0"/>
              </a:rPr>
              <a:t>Behavior &amp; Leadership Style (Democratic/Autocratic)</a:t>
            </a:r>
          </a:p>
          <a:p>
            <a:pPr marL="457200" indent="-457200">
              <a:buFont typeface="Arial" panose="020B0604020202020204" pitchFamily="34" charset="0"/>
              <a:buChar char="•"/>
            </a:pPr>
            <a:r>
              <a:rPr lang="en-US" sz="2800" dirty="0">
                <a:solidFill>
                  <a:schemeClr val="tx1"/>
                </a:solidFill>
                <a:latin typeface="Garamond" panose="02020404030301010803" pitchFamily="18" charset="0"/>
              </a:rPr>
              <a:t>Motivation</a:t>
            </a:r>
          </a:p>
          <a:p>
            <a:pPr marL="914400" lvl="1" indent="-457200">
              <a:buFont typeface="Arial" panose="020B0604020202020204" pitchFamily="34" charset="0"/>
              <a:buChar char="•"/>
            </a:pPr>
            <a:r>
              <a:rPr lang="en-US" sz="2800" dirty="0">
                <a:solidFill>
                  <a:schemeClr val="tx1"/>
                </a:solidFill>
                <a:latin typeface="Garamond" panose="02020404030301010803" pitchFamily="18" charset="0"/>
              </a:rPr>
              <a:t>Visionary Family</a:t>
            </a:r>
          </a:p>
          <a:p>
            <a:pPr marL="914400" lvl="1" indent="-457200">
              <a:buFont typeface="Arial" panose="020B0604020202020204" pitchFamily="34" charset="0"/>
              <a:buChar char="•"/>
            </a:pPr>
            <a:r>
              <a:rPr lang="en-US" sz="2800" dirty="0">
                <a:solidFill>
                  <a:schemeClr val="tx1"/>
                </a:solidFill>
                <a:latin typeface="Garamond" panose="02020404030301010803" pitchFamily="18" charset="0"/>
              </a:rPr>
              <a:t>Achievement Family</a:t>
            </a:r>
          </a:p>
          <a:p>
            <a:pPr marL="914400" lvl="1" indent="-457200">
              <a:buFont typeface="Arial" panose="020B0604020202020204" pitchFamily="34" charset="0"/>
              <a:buChar char="•"/>
            </a:pPr>
            <a:r>
              <a:rPr lang="en-US" sz="2800" dirty="0">
                <a:solidFill>
                  <a:schemeClr val="tx1"/>
                </a:solidFill>
                <a:latin typeface="Garamond" panose="02020404030301010803" pitchFamily="18" charset="0"/>
              </a:rPr>
              <a:t>Team Player Family</a:t>
            </a:r>
          </a:p>
          <a:p>
            <a:pPr marL="914400" lvl="1" indent="-457200">
              <a:buFont typeface="Arial" panose="020B0604020202020204" pitchFamily="34" charset="0"/>
              <a:buChar char="•"/>
            </a:pPr>
            <a:r>
              <a:rPr lang="en-US" sz="2800" dirty="0">
                <a:solidFill>
                  <a:schemeClr val="tx1"/>
                </a:solidFill>
                <a:latin typeface="Garamond" panose="02020404030301010803" pitchFamily="18" charset="0"/>
              </a:rPr>
              <a:t>Learner Family</a:t>
            </a:r>
          </a:p>
          <a:p>
            <a:pPr marL="457200" indent="-457200">
              <a:buFont typeface="Arial" panose="020B0604020202020204" pitchFamily="34" charset="0"/>
              <a:buChar char="•"/>
            </a:pPr>
            <a:r>
              <a:rPr lang="en-US" sz="2800" dirty="0">
                <a:solidFill>
                  <a:schemeClr val="tx1"/>
                </a:solidFill>
                <a:latin typeface="Garamond" panose="02020404030301010803" pitchFamily="18" charset="0"/>
              </a:rPr>
              <a:t>Leadership Success and Blind Sports</a:t>
            </a:r>
          </a:p>
          <a:p>
            <a:pPr marL="457200" indent="-457200">
              <a:buFont typeface="Arial" panose="020B0604020202020204" pitchFamily="34" charset="0"/>
              <a:buChar char="•"/>
            </a:pPr>
            <a:r>
              <a:rPr lang="en-US" sz="2800" dirty="0">
                <a:solidFill>
                  <a:schemeClr val="tx1"/>
                </a:solidFill>
                <a:latin typeface="Garamond" panose="02020404030301010803" pitchFamily="18" charset="0"/>
              </a:rPr>
              <a:t>Emotional Intelligence</a:t>
            </a:r>
          </a:p>
          <a:p>
            <a:pPr marL="457200" indent="-457200">
              <a:buFont typeface="Arial" panose="020B0604020202020204" pitchFamily="34" charset="0"/>
              <a:buChar char="•"/>
            </a:pPr>
            <a:r>
              <a:rPr lang="en-US" sz="2800" dirty="0">
                <a:solidFill>
                  <a:schemeClr val="tx1"/>
                </a:solidFill>
                <a:latin typeface="Garamond" panose="02020404030301010803" pitchFamily="18" charset="0"/>
              </a:rPr>
              <a:t>Ethical Climate</a:t>
            </a:r>
          </a:p>
          <a:p>
            <a:pPr marL="457200" indent="-457200">
              <a:buFont typeface="Arial" panose="020B0604020202020204" pitchFamily="34" charset="0"/>
              <a:buChar char="•"/>
            </a:pPr>
            <a:r>
              <a:rPr lang="en-US" sz="2800" dirty="0">
                <a:solidFill>
                  <a:schemeClr val="tx1"/>
                </a:solidFill>
                <a:latin typeface="Garamond" panose="02020404030301010803" pitchFamily="18" charset="0"/>
              </a:rPr>
              <a:t>Courage</a:t>
            </a:r>
          </a:p>
          <a:p>
            <a:endParaRPr lang="en-US" dirty="0"/>
          </a:p>
        </p:txBody>
      </p:sp>
      <p:sp>
        <p:nvSpPr>
          <p:cNvPr id="33" name="Rectangle 32">
            <a:extLst>
              <a:ext uri="{FF2B5EF4-FFF2-40B4-BE49-F238E27FC236}">
                <a16:creationId xmlns:a16="http://schemas.microsoft.com/office/drawing/2014/main" id="{064B867F-BA4A-C36C-E53D-CC4C7E0F04F5}"/>
              </a:ext>
            </a:extLst>
          </p:cNvPr>
          <p:cNvSpPr/>
          <p:nvPr/>
        </p:nvSpPr>
        <p:spPr>
          <a:xfrm>
            <a:off x="12036920" y="14982565"/>
            <a:ext cx="8806572" cy="3293209"/>
          </a:xfrm>
          <a:prstGeom prst="rect">
            <a:avLst/>
          </a:prstGeom>
        </p:spPr>
        <p:txBody>
          <a:bodyPr wrap="square">
            <a:spAutoFit/>
          </a:bodyPr>
          <a:lstStyle/>
          <a:p>
            <a:r>
              <a:rPr lang="en-US" sz="2600" dirty="0">
                <a:effectLst/>
                <a:latin typeface="Garamond" panose="02020404030301010803" pitchFamily="18" charset="0"/>
              </a:rPr>
              <a:t>David Beckham is an effective leader. He is motivated by his vision to achieve, and his traits have allowed him to be a very successful footballer and leader. </a:t>
            </a:r>
            <a:r>
              <a:rPr lang="en-US" sz="2600" dirty="0">
                <a:latin typeface="Garamond" panose="02020404030301010803" pitchFamily="18" charset="0"/>
              </a:rPr>
              <a:t>The Beckham effect is incredibly powerful and all his traits, leadership style, emotional intelligence, ethical climate, and courage have made him an impactful leader on and off the pitch. While he has his short comings, he has achieved true greatness and will go down in history as one of the most influential footballers and leaders in this sport.</a:t>
            </a:r>
          </a:p>
        </p:txBody>
      </p:sp>
    </p:spTree>
    <p:extLst>
      <p:ext uri="{BB962C8B-B14F-4D97-AF65-F5344CB8AC3E}">
        <p14:creationId xmlns:p14="http://schemas.microsoft.com/office/powerpoint/2010/main" val="413147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2317</TotalTime>
  <Words>821</Words>
  <Application>Microsoft Macintosh PowerPoint</Application>
  <PresentationFormat>Custom</PresentationFormat>
  <Paragraphs>53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Benton Sans</vt:lpstr>
      <vt:lpstr>Calibri</vt:lpstr>
      <vt:lpstr>Calibri Light</vt:lpstr>
      <vt:lpstr>Garamond</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Towne</dc:creator>
  <cp:lastModifiedBy>Joshua Dennis Leary</cp:lastModifiedBy>
  <cp:revision>13</cp:revision>
  <cp:lastPrinted>2020-02-13T23:31:38Z</cp:lastPrinted>
  <dcterms:created xsi:type="dcterms:W3CDTF">2020-02-13T23:22:33Z</dcterms:created>
  <dcterms:modified xsi:type="dcterms:W3CDTF">2023-03-03T04:59:31Z</dcterms:modified>
</cp:coreProperties>
</file>