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754" autoAdjust="0"/>
    <p:restoredTop sz="94660"/>
  </p:normalViewPr>
  <p:slideViewPr>
    <p:cSldViewPr snapToGrid="0">
      <p:cViewPr varScale="1">
        <p:scale>
          <a:sx n="106" d="100"/>
          <a:sy n="106" d="100"/>
        </p:scale>
        <p:origin x="264"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3D4A84-967B-4850-89C0-41785A174C19}" type="datetimeFigureOut">
              <a:rPr lang="en-US" smtClean="0"/>
              <a:t>3/5/2023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2B18E5-DF64-47C8-A36F-E19CD6CF0DEA}" type="slidenum">
              <a:rPr lang="en-US" smtClean="0"/>
              <a:t>‹#›</a:t>
            </a:fld>
            <a:endParaRPr lang="en-US"/>
          </a:p>
        </p:txBody>
      </p:sp>
    </p:spTree>
    <p:extLst>
      <p:ext uri="{BB962C8B-B14F-4D97-AF65-F5344CB8AC3E}">
        <p14:creationId xmlns:p14="http://schemas.microsoft.com/office/powerpoint/2010/main" val="115637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FF797C-3D3C-4D7B-9DDD-D7255AB51C4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11172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C1913-9921-F6EE-4B12-A89D93496A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1A730E-37C7-ABB8-9774-7D076A4AA7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179D2BA-CA96-09CF-0006-52F6DC3FBA0D}"/>
              </a:ext>
            </a:extLst>
          </p:cNvPr>
          <p:cNvSpPr>
            <a:spLocks noGrp="1"/>
          </p:cNvSpPr>
          <p:nvPr>
            <p:ph type="dt" sz="half" idx="10"/>
          </p:nvPr>
        </p:nvSpPr>
        <p:spPr/>
        <p:txBody>
          <a:bodyPr/>
          <a:lstStyle/>
          <a:p>
            <a:fld id="{E1EA23FB-CFBE-45E2-B84C-B3A57228C643}" type="datetimeFigureOut">
              <a:rPr lang="en-US" smtClean="0"/>
              <a:t>3/5/2023</a:t>
            </a:fld>
            <a:endParaRPr lang="en-US"/>
          </a:p>
        </p:txBody>
      </p:sp>
      <p:sp>
        <p:nvSpPr>
          <p:cNvPr id="5" name="Footer Placeholder 4">
            <a:extLst>
              <a:ext uri="{FF2B5EF4-FFF2-40B4-BE49-F238E27FC236}">
                <a16:creationId xmlns:a16="http://schemas.microsoft.com/office/drawing/2014/main" id="{E17FBB76-529C-9B46-439B-D7B4322C9D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F658A2-17F8-AF42-97FB-E29792494E46}"/>
              </a:ext>
            </a:extLst>
          </p:cNvPr>
          <p:cNvSpPr>
            <a:spLocks noGrp="1"/>
          </p:cNvSpPr>
          <p:nvPr>
            <p:ph type="sldNum" sz="quarter" idx="12"/>
          </p:nvPr>
        </p:nvSpPr>
        <p:spPr/>
        <p:txBody>
          <a:bodyPr/>
          <a:lstStyle/>
          <a:p>
            <a:fld id="{D2815AD0-3CD7-4E0A-BB87-45C6EBD6BBB9}" type="slidenum">
              <a:rPr lang="en-US" smtClean="0"/>
              <a:t>‹#›</a:t>
            </a:fld>
            <a:endParaRPr lang="en-US"/>
          </a:p>
        </p:txBody>
      </p:sp>
    </p:spTree>
    <p:extLst>
      <p:ext uri="{BB962C8B-B14F-4D97-AF65-F5344CB8AC3E}">
        <p14:creationId xmlns:p14="http://schemas.microsoft.com/office/powerpoint/2010/main" val="2181350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1FC23-AD59-660E-8301-50A0FCA2754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B40C6E-083B-548C-42F3-63B45E7D01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4D6DE3-E0C6-F1D4-7617-44F17E9D677E}"/>
              </a:ext>
            </a:extLst>
          </p:cNvPr>
          <p:cNvSpPr>
            <a:spLocks noGrp="1"/>
          </p:cNvSpPr>
          <p:nvPr>
            <p:ph type="dt" sz="half" idx="10"/>
          </p:nvPr>
        </p:nvSpPr>
        <p:spPr/>
        <p:txBody>
          <a:bodyPr/>
          <a:lstStyle/>
          <a:p>
            <a:fld id="{E1EA23FB-CFBE-45E2-B84C-B3A57228C643}" type="datetimeFigureOut">
              <a:rPr lang="en-US" smtClean="0"/>
              <a:t>3/5/2023</a:t>
            </a:fld>
            <a:endParaRPr lang="en-US"/>
          </a:p>
        </p:txBody>
      </p:sp>
      <p:sp>
        <p:nvSpPr>
          <p:cNvPr id="5" name="Footer Placeholder 4">
            <a:extLst>
              <a:ext uri="{FF2B5EF4-FFF2-40B4-BE49-F238E27FC236}">
                <a16:creationId xmlns:a16="http://schemas.microsoft.com/office/drawing/2014/main" id="{7C7178EF-986F-F062-575C-52227EECC2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FCB499-C225-D5B2-3640-6DC53EEB90BA}"/>
              </a:ext>
            </a:extLst>
          </p:cNvPr>
          <p:cNvSpPr>
            <a:spLocks noGrp="1"/>
          </p:cNvSpPr>
          <p:nvPr>
            <p:ph type="sldNum" sz="quarter" idx="12"/>
          </p:nvPr>
        </p:nvSpPr>
        <p:spPr/>
        <p:txBody>
          <a:bodyPr/>
          <a:lstStyle/>
          <a:p>
            <a:fld id="{D2815AD0-3CD7-4E0A-BB87-45C6EBD6BBB9}" type="slidenum">
              <a:rPr lang="en-US" smtClean="0"/>
              <a:t>‹#›</a:t>
            </a:fld>
            <a:endParaRPr lang="en-US"/>
          </a:p>
        </p:txBody>
      </p:sp>
    </p:spTree>
    <p:extLst>
      <p:ext uri="{BB962C8B-B14F-4D97-AF65-F5344CB8AC3E}">
        <p14:creationId xmlns:p14="http://schemas.microsoft.com/office/powerpoint/2010/main" val="1962110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E846C9-E107-3A5F-CCEE-D0A62DC80B5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6811AE9-07BD-730B-BCBB-405BA5D917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5AC3BA-72F4-134C-1312-7F4FBEFD31F1}"/>
              </a:ext>
            </a:extLst>
          </p:cNvPr>
          <p:cNvSpPr>
            <a:spLocks noGrp="1"/>
          </p:cNvSpPr>
          <p:nvPr>
            <p:ph type="dt" sz="half" idx="10"/>
          </p:nvPr>
        </p:nvSpPr>
        <p:spPr/>
        <p:txBody>
          <a:bodyPr/>
          <a:lstStyle/>
          <a:p>
            <a:fld id="{E1EA23FB-CFBE-45E2-B84C-B3A57228C643}" type="datetimeFigureOut">
              <a:rPr lang="en-US" smtClean="0"/>
              <a:t>3/5/2023</a:t>
            </a:fld>
            <a:endParaRPr lang="en-US"/>
          </a:p>
        </p:txBody>
      </p:sp>
      <p:sp>
        <p:nvSpPr>
          <p:cNvPr id="5" name="Footer Placeholder 4">
            <a:extLst>
              <a:ext uri="{FF2B5EF4-FFF2-40B4-BE49-F238E27FC236}">
                <a16:creationId xmlns:a16="http://schemas.microsoft.com/office/drawing/2014/main" id="{A4F8EBCB-4E78-0C5B-0CBF-290F257D43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427716-C813-FC14-F6F2-D1680F023BF3}"/>
              </a:ext>
            </a:extLst>
          </p:cNvPr>
          <p:cNvSpPr>
            <a:spLocks noGrp="1"/>
          </p:cNvSpPr>
          <p:nvPr>
            <p:ph type="sldNum" sz="quarter" idx="12"/>
          </p:nvPr>
        </p:nvSpPr>
        <p:spPr/>
        <p:txBody>
          <a:bodyPr/>
          <a:lstStyle/>
          <a:p>
            <a:fld id="{D2815AD0-3CD7-4E0A-BB87-45C6EBD6BBB9}" type="slidenum">
              <a:rPr lang="en-US" smtClean="0"/>
              <a:t>‹#›</a:t>
            </a:fld>
            <a:endParaRPr lang="en-US"/>
          </a:p>
        </p:txBody>
      </p:sp>
    </p:spTree>
    <p:extLst>
      <p:ext uri="{BB962C8B-B14F-4D97-AF65-F5344CB8AC3E}">
        <p14:creationId xmlns:p14="http://schemas.microsoft.com/office/powerpoint/2010/main" val="1263234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0D636-4FF2-B960-8393-CC311EF82A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8AB7DB-DBDD-D8AB-3713-40C515626A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152D60-5235-6444-BE05-CD22434066FD}"/>
              </a:ext>
            </a:extLst>
          </p:cNvPr>
          <p:cNvSpPr>
            <a:spLocks noGrp="1"/>
          </p:cNvSpPr>
          <p:nvPr>
            <p:ph type="dt" sz="half" idx="10"/>
          </p:nvPr>
        </p:nvSpPr>
        <p:spPr/>
        <p:txBody>
          <a:bodyPr/>
          <a:lstStyle/>
          <a:p>
            <a:fld id="{E1EA23FB-CFBE-45E2-B84C-B3A57228C643}" type="datetimeFigureOut">
              <a:rPr lang="en-US" smtClean="0"/>
              <a:t>3/5/2023</a:t>
            </a:fld>
            <a:endParaRPr lang="en-US"/>
          </a:p>
        </p:txBody>
      </p:sp>
      <p:sp>
        <p:nvSpPr>
          <p:cNvPr id="5" name="Footer Placeholder 4">
            <a:extLst>
              <a:ext uri="{FF2B5EF4-FFF2-40B4-BE49-F238E27FC236}">
                <a16:creationId xmlns:a16="http://schemas.microsoft.com/office/drawing/2014/main" id="{06DD8D24-0D37-679E-1DAD-8B2F4990E6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F6E528-083B-E206-28B2-8C97E9354F3C}"/>
              </a:ext>
            </a:extLst>
          </p:cNvPr>
          <p:cNvSpPr>
            <a:spLocks noGrp="1"/>
          </p:cNvSpPr>
          <p:nvPr>
            <p:ph type="sldNum" sz="quarter" idx="12"/>
          </p:nvPr>
        </p:nvSpPr>
        <p:spPr/>
        <p:txBody>
          <a:bodyPr/>
          <a:lstStyle/>
          <a:p>
            <a:fld id="{D2815AD0-3CD7-4E0A-BB87-45C6EBD6BBB9}" type="slidenum">
              <a:rPr lang="en-US" smtClean="0"/>
              <a:t>‹#›</a:t>
            </a:fld>
            <a:endParaRPr lang="en-US"/>
          </a:p>
        </p:txBody>
      </p:sp>
    </p:spTree>
    <p:extLst>
      <p:ext uri="{BB962C8B-B14F-4D97-AF65-F5344CB8AC3E}">
        <p14:creationId xmlns:p14="http://schemas.microsoft.com/office/powerpoint/2010/main" val="2499922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85527-AEB2-546A-F492-74BA53C852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E7C693-6D5E-C9F2-EAB3-024E99F62A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01A616-3CBF-7133-D22B-9F781E322057}"/>
              </a:ext>
            </a:extLst>
          </p:cNvPr>
          <p:cNvSpPr>
            <a:spLocks noGrp="1"/>
          </p:cNvSpPr>
          <p:nvPr>
            <p:ph type="dt" sz="half" idx="10"/>
          </p:nvPr>
        </p:nvSpPr>
        <p:spPr/>
        <p:txBody>
          <a:bodyPr/>
          <a:lstStyle/>
          <a:p>
            <a:fld id="{E1EA23FB-CFBE-45E2-B84C-B3A57228C643}" type="datetimeFigureOut">
              <a:rPr lang="en-US" smtClean="0"/>
              <a:t>3/5/2023</a:t>
            </a:fld>
            <a:endParaRPr lang="en-US"/>
          </a:p>
        </p:txBody>
      </p:sp>
      <p:sp>
        <p:nvSpPr>
          <p:cNvPr id="5" name="Footer Placeholder 4">
            <a:extLst>
              <a:ext uri="{FF2B5EF4-FFF2-40B4-BE49-F238E27FC236}">
                <a16:creationId xmlns:a16="http://schemas.microsoft.com/office/drawing/2014/main" id="{DCDA9FF9-2C93-8358-C778-1B4757230D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36A8A7-56DB-8A41-CA0E-533572CDE2E3}"/>
              </a:ext>
            </a:extLst>
          </p:cNvPr>
          <p:cNvSpPr>
            <a:spLocks noGrp="1"/>
          </p:cNvSpPr>
          <p:nvPr>
            <p:ph type="sldNum" sz="quarter" idx="12"/>
          </p:nvPr>
        </p:nvSpPr>
        <p:spPr/>
        <p:txBody>
          <a:bodyPr/>
          <a:lstStyle/>
          <a:p>
            <a:fld id="{D2815AD0-3CD7-4E0A-BB87-45C6EBD6BBB9}" type="slidenum">
              <a:rPr lang="en-US" smtClean="0"/>
              <a:t>‹#›</a:t>
            </a:fld>
            <a:endParaRPr lang="en-US"/>
          </a:p>
        </p:txBody>
      </p:sp>
    </p:spTree>
    <p:extLst>
      <p:ext uri="{BB962C8B-B14F-4D97-AF65-F5344CB8AC3E}">
        <p14:creationId xmlns:p14="http://schemas.microsoft.com/office/powerpoint/2010/main" val="3124788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AED07-A290-A261-7899-11F9C21684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E72E3E-DEF6-7D2B-A940-FC32003CEC7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0CA13C2-4FEC-78AB-0521-3408B0159D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B514FD-0091-B325-00A2-387157907B24}"/>
              </a:ext>
            </a:extLst>
          </p:cNvPr>
          <p:cNvSpPr>
            <a:spLocks noGrp="1"/>
          </p:cNvSpPr>
          <p:nvPr>
            <p:ph type="dt" sz="half" idx="10"/>
          </p:nvPr>
        </p:nvSpPr>
        <p:spPr/>
        <p:txBody>
          <a:bodyPr/>
          <a:lstStyle/>
          <a:p>
            <a:fld id="{E1EA23FB-CFBE-45E2-B84C-B3A57228C643}" type="datetimeFigureOut">
              <a:rPr lang="en-US" smtClean="0"/>
              <a:t>3/5/2023</a:t>
            </a:fld>
            <a:endParaRPr lang="en-US"/>
          </a:p>
        </p:txBody>
      </p:sp>
      <p:sp>
        <p:nvSpPr>
          <p:cNvPr id="6" name="Footer Placeholder 5">
            <a:extLst>
              <a:ext uri="{FF2B5EF4-FFF2-40B4-BE49-F238E27FC236}">
                <a16:creationId xmlns:a16="http://schemas.microsoft.com/office/drawing/2014/main" id="{B7DA7B52-7B8B-647C-D3B0-B5242A40D0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BFAF96-9C87-DDC9-EFF8-207851D4AB50}"/>
              </a:ext>
            </a:extLst>
          </p:cNvPr>
          <p:cNvSpPr>
            <a:spLocks noGrp="1"/>
          </p:cNvSpPr>
          <p:nvPr>
            <p:ph type="sldNum" sz="quarter" idx="12"/>
          </p:nvPr>
        </p:nvSpPr>
        <p:spPr/>
        <p:txBody>
          <a:bodyPr/>
          <a:lstStyle/>
          <a:p>
            <a:fld id="{D2815AD0-3CD7-4E0A-BB87-45C6EBD6BBB9}" type="slidenum">
              <a:rPr lang="en-US" smtClean="0"/>
              <a:t>‹#›</a:t>
            </a:fld>
            <a:endParaRPr lang="en-US"/>
          </a:p>
        </p:txBody>
      </p:sp>
    </p:spTree>
    <p:extLst>
      <p:ext uri="{BB962C8B-B14F-4D97-AF65-F5344CB8AC3E}">
        <p14:creationId xmlns:p14="http://schemas.microsoft.com/office/powerpoint/2010/main" val="4011107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A07BE-9222-8926-2806-0FA04D7F6AC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9EE16C7-4207-6C38-3C03-8AAC352F30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A5488E-B417-BB62-EDED-2ABB273E42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785660-FF6B-F429-FF23-88EB82C57A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78B4FF-9354-3265-CFEE-C6178130AF9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D2799A-4E4D-464C-4869-6F19D9979BE0}"/>
              </a:ext>
            </a:extLst>
          </p:cNvPr>
          <p:cNvSpPr>
            <a:spLocks noGrp="1"/>
          </p:cNvSpPr>
          <p:nvPr>
            <p:ph type="dt" sz="half" idx="10"/>
          </p:nvPr>
        </p:nvSpPr>
        <p:spPr/>
        <p:txBody>
          <a:bodyPr/>
          <a:lstStyle/>
          <a:p>
            <a:fld id="{E1EA23FB-CFBE-45E2-B84C-B3A57228C643}" type="datetimeFigureOut">
              <a:rPr lang="en-US" smtClean="0"/>
              <a:t>3/5/2023</a:t>
            </a:fld>
            <a:endParaRPr lang="en-US"/>
          </a:p>
        </p:txBody>
      </p:sp>
      <p:sp>
        <p:nvSpPr>
          <p:cNvPr id="8" name="Footer Placeholder 7">
            <a:extLst>
              <a:ext uri="{FF2B5EF4-FFF2-40B4-BE49-F238E27FC236}">
                <a16:creationId xmlns:a16="http://schemas.microsoft.com/office/drawing/2014/main" id="{89AEDFCF-D932-FEBA-CEB4-37D1956B0F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5E37A54-5BDF-985D-9025-17433B9D1B2B}"/>
              </a:ext>
            </a:extLst>
          </p:cNvPr>
          <p:cNvSpPr>
            <a:spLocks noGrp="1"/>
          </p:cNvSpPr>
          <p:nvPr>
            <p:ph type="sldNum" sz="quarter" idx="12"/>
          </p:nvPr>
        </p:nvSpPr>
        <p:spPr/>
        <p:txBody>
          <a:bodyPr/>
          <a:lstStyle/>
          <a:p>
            <a:fld id="{D2815AD0-3CD7-4E0A-BB87-45C6EBD6BBB9}" type="slidenum">
              <a:rPr lang="en-US" smtClean="0"/>
              <a:t>‹#›</a:t>
            </a:fld>
            <a:endParaRPr lang="en-US"/>
          </a:p>
        </p:txBody>
      </p:sp>
    </p:spTree>
    <p:extLst>
      <p:ext uri="{BB962C8B-B14F-4D97-AF65-F5344CB8AC3E}">
        <p14:creationId xmlns:p14="http://schemas.microsoft.com/office/powerpoint/2010/main" val="1558718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FC4AB-DC62-19A0-2C24-A61A6DDFCF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0818B4-1B95-19E2-5A17-D9DF714FA6B1}"/>
              </a:ext>
            </a:extLst>
          </p:cNvPr>
          <p:cNvSpPr>
            <a:spLocks noGrp="1"/>
          </p:cNvSpPr>
          <p:nvPr>
            <p:ph type="dt" sz="half" idx="10"/>
          </p:nvPr>
        </p:nvSpPr>
        <p:spPr/>
        <p:txBody>
          <a:bodyPr/>
          <a:lstStyle/>
          <a:p>
            <a:fld id="{E1EA23FB-CFBE-45E2-B84C-B3A57228C643}" type="datetimeFigureOut">
              <a:rPr lang="en-US" smtClean="0"/>
              <a:t>3/5/2023</a:t>
            </a:fld>
            <a:endParaRPr lang="en-US"/>
          </a:p>
        </p:txBody>
      </p:sp>
      <p:sp>
        <p:nvSpPr>
          <p:cNvPr id="4" name="Footer Placeholder 3">
            <a:extLst>
              <a:ext uri="{FF2B5EF4-FFF2-40B4-BE49-F238E27FC236}">
                <a16:creationId xmlns:a16="http://schemas.microsoft.com/office/drawing/2014/main" id="{91DB0F5A-3D5C-3244-85E8-932D67CDE5B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53EB75D-679F-4D00-28AE-FAD8A6514108}"/>
              </a:ext>
            </a:extLst>
          </p:cNvPr>
          <p:cNvSpPr>
            <a:spLocks noGrp="1"/>
          </p:cNvSpPr>
          <p:nvPr>
            <p:ph type="sldNum" sz="quarter" idx="12"/>
          </p:nvPr>
        </p:nvSpPr>
        <p:spPr/>
        <p:txBody>
          <a:bodyPr/>
          <a:lstStyle/>
          <a:p>
            <a:fld id="{D2815AD0-3CD7-4E0A-BB87-45C6EBD6BBB9}" type="slidenum">
              <a:rPr lang="en-US" smtClean="0"/>
              <a:t>‹#›</a:t>
            </a:fld>
            <a:endParaRPr lang="en-US"/>
          </a:p>
        </p:txBody>
      </p:sp>
    </p:spTree>
    <p:extLst>
      <p:ext uri="{BB962C8B-B14F-4D97-AF65-F5344CB8AC3E}">
        <p14:creationId xmlns:p14="http://schemas.microsoft.com/office/powerpoint/2010/main" val="1191588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2284E2-6D65-A865-A092-9FC338308453}"/>
              </a:ext>
            </a:extLst>
          </p:cNvPr>
          <p:cNvSpPr>
            <a:spLocks noGrp="1"/>
          </p:cNvSpPr>
          <p:nvPr>
            <p:ph type="dt" sz="half" idx="10"/>
          </p:nvPr>
        </p:nvSpPr>
        <p:spPr/>
        <p:txBody>
          <a:bodyPr/>
          <a:lstStyle/>
          <a:p>
            <a:fld id="{E1EA23FB-CFBE-45E2-B84C-B3A57228C643}" type="datetimeFigureOut">
              <a:rPr lang="en-US" smtClean="0"/>
              <a:t>3/5/2023</a:t>
            </a:fld>
            <a:endParaRPr lang="en-US"/>
          </a:p>
        </p:txBody>
      </p:sp>
      <p:sp>
        <p:nvSpPr>
          <p:cNvPr id="3" name="Footer Placeholder 2">
            <a:extLst>
              <a:ext uri="{FF2B5EF4-FFF2-40B4-BE49-F238E27FC236}">
                <a16:creationId xmlns:a16="http://schemas.microsoft.com/office/drawing/2014/main" id="{119F12BD-312B-38F2-578A-3E4DE35FACC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8EFD15-E01C-922F-289C-59659788C8B4}"/>
              </a:ext>
            </a:extLst>
          </p:cNvPr>
          <p:cNvSpPr>
            <a:spLocks noGrp="1"/>
          </p:cNvSpPr>
          <p:nvPr>
            <p:ph type="sldNum" sz="quarter" idx="12"/>
          </p:nvPr>
        </p:nvSpPr>
        <p:spPr/>
        <p:txBody>
          <a:bodyPr/>
          <a:lstStyle/>
          <a:p>
            <a:fld id="{D2815AD0-3CD7-4E0A-BB87-45C6EBD6BBB9}" type="slidenum">
              <a:rPr lang="en-US" smtClean="0"/>
              <a:t>‹#›</a:t>
            </a:fld>
            <a:endParaRPr lang="en-US"/>
          </a:p>
        </p:txBody>
      </p:sp>
    </p:spTree>
    <p:extLst>
      <p:ext uri="{BB962C8B-B14F-4D97-AF65-F5344CB8AC3E}">
        <p14:creationId xmlns:p14="http://schemas.microsoft.com/office/powerpoint/2010/main" val="334114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467C1-1F6E-D7DD-330A-3B82DA0C97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A389B2-3421-C977-9D5A-4922AF845E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FFB377-6F9B-181E-DD42-15DC894664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BF1593-0EA3-3736-D3EB-975B4AF050E9}"/>
              </a:ext>
            </a:extLst>
          </p:cNvPr>
          <p:cNvSpPr>
            <a:spLocks noGrp="1"/>
          </p:cNvSpPr>
          <p:nvPr>
            <p:ph type="dt" sz="half" idx="10"/>
          </p:nvPr>
        </p:nvSpPr>
        <p:spPr/>
        <p:txBody>
          <a:bodyPr/>
          <a:lstStyle/>
          <a:p>
            <a:fld id="{E1EA23FB-CFBE-45E2-B84C-B3A57228C643}" type="datetimeFigureOut">
              <a:rPr lang="en-US" smtClean="0"/>
              <a:t>3/5/2023</a:t>
            </a:fld>
            <a:endParaRPr lang="en-US"/>
          </a:p>
        </p:txBody>
      </p:sp>
      <p:sp>
        <p:nvSpPr>
          <p:cNvPr id="6" name="Footer Placeholder 5">
            <a:extLst>
              <a:ext uri="{FF2B5EF4-FFF2-40B4-BE49-F238E27FC236}">
                <a16:creationId xmlns:a16="http://schemas.microsoft.com/office/drawing/2014/main" id="{AB0FC4A8-77C8-3124-1CCB-48789972AC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1F330D-553F-1800-7DD5-6BC13BD99B0A}"/>
              </a:ext>
            </a:extLst>
          </p:cNvPr>
          <p:cNvSpPr>
            <a:spLocks noGrp="1"/>
          </p:cNvSpPr>
          <p:nvPr>
            <p:ph type="sldNum" sz="quarter" idx="12"/>
          </p:nvPr>
        </p:nvSpPr>
        <p:spPr/>
        <p:txBody>
          <a:bodyPr/>
          <a:lstStyle/>
          <a:p>
            <a:fld id="{D2815AD0-3CD7-4E0A-BB87-45C6EBD6BBB9}" type="slidenum">
              <a:rPr lang="en-US" smtClean="0"/>
              <a:t>‹#›</a:t>
            </a:fld>
            <a:endParaRPr lang="en-US"/>
          </a:p>
        </p:txBody>
      </p:sp>
    </p:spTree>
    <p:extLst>
      <p:ext uri="{BB962C8B-B14F-4D97-AF65-F5344CB8AC3E}">
        <p14:creationId xmlns:p14="http://schemas.microsoft.com/office/powerpoint/2010/main" val="4224950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89DC9-8327-EFE0-E0B7-FA9B56DCCD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EB68418-416A-8970-BE86-617F0D6D53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9E806BC-E737-10AC-0EFD-20CF4C14A4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3DDA84-C7AC-5EB7-AC71-A50B33F9E660}"/>
              </a:ext>
            </a:extLst>
          </p:cNvPr>
          <p:cNvSpPr>
            <a:spLocks noGrp="1"/>
          </p:cNvSpPr>
          <p:nvPr>
            <p:ph type="dt" sz="half" idx="10"/>
          </p:nvPr>
        </p:nvSpPr>
        <p:spPr/>
        <p:txBody>
          <a:bodyPr/>
          <a:lstStyle/>
          <a:p>
            <a:fld id="{E1EA23FB-CFBE-45E2-B84C-B3A57228C643}" type="datetimeFigureOut">
              <a:rPr lang="en-US" smtClean="0"/>
              <a:t>3/5/2023</a:t>
            </a:fld>
            <a:endParaRPr lang="en-US"/>
          </a:p>
        </p:txBody>
      </p:sp>
      <p:sp>
        <p:nvSpPr>
          <p:cNvPr id="6" name="Footer Placeholder 5">
            <a:extLst>
              <a:ext uri="{FF2B5EF4-FFF2-40B4-BE49-F238E27FC236}">
                <a16:creationId xmlns:a16="http://schemas.microsoft.com/office/drawing/2014/main" id="{4C3F9C69-5C01-ADEF-1933-6F04F2E243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C2680A-46AF-60EC-1B7B-4E62B45698F9}"/>
              </a:ext>
            </a:extLst>
          </p:cNvPr>
          <p:cNvSpPr>
            <a:spLocks noGrp="1"/>
          </p:cNvSpPr>
          <p:nvPr>
            <p:ph type="sldNum" sz="quarter" idx="12"/>
          </p:nvPr>
        </p:nvSpPr>
        <p:spPr/>
        <p:txBody>
          <a:bodyPr/>
          <a:lstStyle/>
          <a:p>
            <a:fld id="{D2815AD0-3CD7-4E0A-BB87-45C6EBD6BBB9}" type="slidenum">
              <a:rPr lang="en-US" smtClean="0"/>
              <a:t>‹#›</a:t>
            </a:fld>
            <a:endParaRPr lang="en-US"/>
          </a:p>
        </p:txBody>
      </p:sp>
    </p:spTree>
    <p:extLst>
      <p:ext uri="{BB962C8B-B14F-4D97-AF65-F5344CB8AC3E}">
        <p14:creationId xmlns:p14="http://schemas.microsoft.com/office/powerpoint/2010/main" val="3503156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88AE-BC5A-F190-DE42-18E91670CF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C94C492-A84C-FEED-2B10-7F898F7A24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76CC3A-8F80-5751-7632-53F8054BCF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EA23FB-CFBE-45E2-B84C-B3A57228C643}" type="datetimeFigureOut">
              <a:rPr lang="en-US" smtClean="0"/>
              <a:t>3/5/2023</a:t>
            </a:fld>
            <a:endParaRPr lang="en-US"/>
          </a:p>
        </p:txBody>
      </p:sp>
      <p:sp>
        <p:nvSpPr>
          <p:cNvPr id="5" name="Footer Placeholder 4">
            <a:extLst>
              <a:ext uri="{FF2B5EF4-FFF2-40B4-BE49-F238E27FC236}">
                <a16:creationId xmlns:a16="http://schemas.microsoft.com/office/drawing/2014/main" id="{F99270DC-435F-AAF3-2623-C0A2628B29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2463A99-5BAA-31B0-7707-7AC5C116EB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815AD0-3CD7-4E0A-BB87-45C6EBD6BBB9}" type="slidenum">
              <a:rPr lang="en-US" smtClean="0"/>
              <a:t>‹#›</a:t>
            </a:fld>
            <a:endParaRPr lang="en-US"/>
          </a:p>
        </p:txBody>
      </p:sp>
    </p:spTree>
    <p:extLst>
      <p:ext uri="{BB962C8B-B14F-4D97-AF65-F5344CB8AC3E}">
        <p14:creationId xmlns:p14="http://schemas.microsoft.com/office/powerpoint/2010/main" val="213918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13" Type="http://schemas.microsoft.com/office/2007/relationships/hdphoto" Target="../media/hdphoto3.wdp"/><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7.jpeg"/><Relationship Id="rId5" Type="http://schemas.openxmlformats.org/officeDocument/2006/relationships/image" Target="../media/image2.png"/><Relationship Id="rId10" Type="http://schemas.openxmlformats.org/officeDocument/2006/relationships/image" Target="../media/image6.emf"/><Relationship Id="rId4" Type="http://schemas.microsoft.com/office/2007/relationships/hdphoto" Target="../media/hdphoto1.wdp"/><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E7D5AA">
                <a:alpha val="0"/>
                <a:lumMod val="100000"/>
              </a:srgbClr>
            </a:gs>
            <a:gs pos="0">
              <a:srgbClr val="CEB888"/>
            </a:gs>
            <a:gs pos="37000">
              <a:srgbClr val="DBC79A"/>
            </a:gs>
            <a:gs pos="69000">
              <a:srgbClr val="E7D5AA">
                <a:alpha val="50000"/>
              </a:srgbClr>
            </a:gs>
          </a:gsLst>
          <a:lin ang="16200000" scaled="1"/>
          <a:tileRect/>
        </a:gradFill>
        <a:effectLst/>
      </p:bgPr>
    </p:bg>
    <p:spTree>
      <p:nvGrpSpPr>
        <p:cNvPr id="1" name=""/>
        <p:cNvGrpSpPr/>
        <p:nvPr/>
      </p:nvGrpSpPr>
      <p:grpSpPr>
        <a:xfrm>
          <a:off x="0" y="0"/>
          <a:ext cx="0" cy="0"/>
          <a:chOff x="0" y="0"/>
          <a:chExt cx="0" cy="0"/>
        </a:xfrm>
      </p:grpSpPr>
      <p:pic>
        <p:nvPicPr>
          <p:cNvPr id="58" name="Picture 57">
            <a:extLst>
              <a:ext uri="{FF2B5EF4-FFF2-40B4-BE49-F238E27FC236}">
                <a16:creationId xmlns:a16="http://schemas.microsoft.com/office/drawing/2014/main" id="{3DDD17C7-9201-938C-7768-878244B91BC8}"/>
              </a:ext>
            </a:extLst>
          </p:cNvPr>
          <p:cNvPicPr>
            <a:picLocks noChangeAspect="1"/>
          </p:cNvPicPr>
          <p:nvPr/>
        </p:nvPicPr>
        <p:blipFill>
          <a:blip r:embed="rId3">
            <a:duotone>
              <a:prstClr val="black"/>
              <a:srgbClr val="D9C3A5">
                <a:tint val="50000"/>
                <a:satMod val="180000"/>
              </a:srgbClr>
            </a:duotone>
            <a:alphaModFix amt="85000"/>
            <a:extLst>
              <a:ext uri="{BEBA8EAE-BF5A-486C-A8C5-ECC9F3942E4B}">
                <a14:imgProps xmlns:a14="http://schemas.microsoft.com/office/drawing/2010/main">
                  <a14:imgLayer r:embed="rId4">
                    <a14:imgEffect>
                      <a14:colorTemperature colorTemp="1500"/>
                    </a14:imgEffect>
                  </a14:imgLayer>
                </a14:imgProps>
              </a:ext>
            </a:extLst>
          </a:blip>
          <a:stretch>
            <a:fillRect/>
          </a:stretch>
        </p:blipFill>
        <p:spPr>
          <a:xfrm>
            <a:off x="3566726" y="4268294"/>
            <a:ext cx="1319414" cy="553117"/>
          </a:xfrm>
          <a:prstGeom prst="rect">
            <a:avLst/>
          </a:prstGeom>
          <a:effectLst>
            <a:softEdge rad="63500"/>
          </a:effectLst>
        </p:spPr>
      </p:pic>
      <p:pic>
        <p:nvPicPr>
          <p:cNvPr id="53" name="Picture 52">
            <a:extLst>
              <a:ext uri="{FF2B5EF4-FFF2-40B4-BE49-F238E27FC236}">
                <a16:creationId xmlns:a16="http://schemas.microsoft.com/office/drawing/2014/main" id="{943CB122-171B-0D2D-8485-9B8C90E93C18}"/>
              </a:ext>
            </a:extLst>
          </p:cNvPr>
          <p:cNvPicPr>
            <a:picLocks noChangeAspect="1"/>
          </p:cNvPicPr>
          <p:nvPr/>
        </p:nvPicPr>
        <p:blipFill>
          <a:blip r:embed="rId5">
            <a:alphaModFix amt="55000"/>
          </a:blip>
          <a:stretch>
            <a:fillRect/>
          </a:stretch>
        </p:blipFill>
        <p:spPr>
          <a:xfrm>
            <a:off x="7412319" y="4098115"/>
            <a:ext cx="2403882" cy="1873892"/>
          </a:xfrm>
          <a:prstGeom prst="rect">
            <a:avLst/>
          </a:prstGeom>
          <a:effectLst>
            <a:softEdge rad="317500"/>
          </a:effectLst>
        </p:spPr>
      </p:pic>
      <p:pic>
        <p:nvPicPr>
          <p:cNvPr id="51" name="Picture 50">
            <a:extLst>
              <a:ext uri="{FF2B5EF4-FFF2-40B4-BE49-F238E27FC236}">
                <a16:creationId xmlns:a16="http://schemas.microsoft.com/office/drawing/2014/main" id="{EF6FA6BA-9DA8-ADC7-663F-5E2790023E8C}"/>
              </a:ext>
            </a:extLst>
          </p:cNvPr>
          <p:cNvPicPr>
            <a:picLocks noChangeAspect="1"/>
          </p:cNvPicPr>
          <p:nvPr/>
        </p:nvPicPr>
        <p:blipFill>
          <a:blip r:embed="rId6">
            <a:alphaModFix amt="34000"/>
          </a:blip>
          <a:stretch>
            <a:fillRect/>
          </a:stretch>
        </p:blipFill>
        <p:spPr>
          <a:xfrm flipH="1">
            <a:off x="295540" y="6069209"/>
            <a:ext cx="2427890" cy="693192"/>
          </a:xfrm>
          <a:prstGeom prst="rect">
            <a:avLst/>
          </a:prstGeom>
          <a:effectLst>
            <a:glow rad="127000">
              <a:schemeClr val="accent1">
                <a:alpha val="0"/>
              </a:schemeClr>
            </a:glow>
            <a:softEdge rad="63500"/>
          </a:effectLst>
        </p:spPr>
      </p:pic>
      <p:pic>
        <p:nvPicPr>
          <p:cNvPr id="49" name="Picture 48">
            <a:extLst>
              <a:ext uri="{FF2B5EF4-FFF2-40B4-BE49-F238E27FC236}">
                <a16:creationId xmlns:a16="http://schemas.microsoft.com/office/drawing/2014/main" id="{B31C90BF-E505-E11E-A242-BA48E3D62D7A}"/>
              </a:ext>
            </a:extLst>
          </p:cNvPr>
          <p:cNvPicPr>
            <a:picLocks noChangeAspect="1"/>
          </p:cNvPicPr>
          <p:nvPr/>
        </p:nvPicPr>
        <p:blipFill>
          <a:blip r:embed="rId7">
            <a:alphaModFix amt="25000"/>
            <a:extLst>
              <a:ext uri="{BEBA8EAE-BF5A-486C-A8C5-ECC9F3942E4B}">
                <a14:imgProps xmlns:a14="http://schemas.microsoft.com/office/drawing/2010/main">
                  <a14:imgLayer r:embed="rId8">
                    <a14:imgEffect>
                      <a14:colorTemperature colorTemp="9971"/>
                    </a14:imgEffect>
                  </a14:imgLayer>
                </a14:imgProps>
              </a:ext>
            </a:extLst>
          </a:blip>
          <a:stretch>
            <a:fillRect/>
          </a:stretch>
        </p:blipFill>
        <p:spPr>
          <a:xfrm>
            <a:off x="870809" y="4090569"/>
            <a:ext cx="1344563" cy="655092"/>
          </a:xfrm>
          <a:prstGeom prst="rect">
            <a:avLst/>
          </a:prstGeom>
          <a:effectLst>
            <a:glow rad="127000">
              <a:srgbClr val="CEB888"/>
            </a:glow>
          </a:effectLst>
        </p:spPr>
      </p:pic>
      <p:pic>
        <p:nvPicPr>
          <p:cNvPr id="60" name="Picture 59">
            <a:extLst>
              <a:ext uri="{FF2B5EF4-FFF2-40B4-BE49-F238E27FC236}">
                <a16:creationId xmlns:a16="http://schemas.microsoft.com/office/drawing/2014/main" id="{C12C3B95-B848-B3E9-DF2C-7F9D7C44EF9D}"/>
              </a:ext>
            </a:extLst>
          </p:cNvPr>
          <p:cNvPicPr>
            <a:picLocks noChangeAspect="1"/>
          </p:cNvPicPr>
          <p:nvPr/>
        </p:nvPicPr>
        <p:blipFill>
          <a:blip r:embed="rId9"/>
          <a:stretch>
            <a:fillRect/>
          </a:stretch>
        </p:blipFill>
        <p:spPr>
          <a:xfrm>
            <a:off x="4618201" y="2578812"/>
            <a:ext cx="2955597" cy="1369908"/>
          </a:xfrm>
          <a:prstGeom prst="rect">
            <a:avLst/>
          </a:prstGeom>
          <a:effectLst>
            <a:outerShdw blurRad="50800" dist="50800" dir="5400000" algn="ctr" rotWithShape="0">
              <a:srgbClr val="000000"/>
            </a:outerShdw>
          </a:effectLst>
        </p:spPr>
      </p:pic>
      <p:sp>
        <p:nvSpPr>
          <p:cNvPr id="4" name="Title 220">
            <a:extLst>
              <a:ext uri="{FF2B5EF4-FFF2-40B4-BE49-F238E27FC236}">
                <a16:creationId xmlns:a16="http://schemas.microsoft.com/office/drawing/2014/main" id="{C7EE98AC-F2D6-E6D5-4B5B-40A17506941A}"/>
              </a:ext>
            </a:extLst>
          </p:cNvPr>
          <p:cNvSpPr>
            <a:spLocks noGrp="1"/>
          </p:cNvSpPr>
          <p:nvPr/>
        </p:nvSpPr>
        <p:spPr>
          <a:xfrm>
            <a:off x="273830" y="152634"/>
            <a:ext cx="11893826" cy="1073421"/>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4400" b="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Sabon Next LT" panose="02000500000000000000" pitchFamily="2" charset="0"/>
                <a:ea typeface="+mj-ea"/>
                <a:cs typeface="Sabon Next LT" panose="02000500000000000000" pitchFamily="2" charset="0"/>
              </a:rPr>
              <a:t>Mohandas Gandhi – “Leader of Leaders”</a:t>
            </a:r>
            <a:br>
              <a:rPr kumimoji="0" lang="en-US" sz="3200" b="1" i="0" u="none" strike="noStrike" kern="1200" cap="none" spc="0" normalizeH="0" baseline="0" noProof="0" dirty="0">
                <a:ln>
                  <a:noFill/>
                </a:ln>
                <a:solidFill>
                  <a:prstClr val="black"/>
                </a:solidFill>
                <a:effectLst/>
                <a:uLnTx/>
                <a:uFillTx/>
                <a:latin typeface="Sabon Next LT" panose="02000500000000000000" pitchFamily="2" charset="0"/>
                <a:ea typeface="+mj-ea"/>
                <a:cs typeface="Sabon Next LT" panose="02000500000000000000" pitchFamily="2" charset="0"/>
              </a:rPr>
            </a:br>
            <a:r>
              <a:rPr kumimoji="0" lang="en-US" sz="1800" b="0" i="0" u="none" strike="noStrike" kern="1200" cap="none" spc="0" normalizeH="0" baseline="0" noProof="0" dirty="0">
                <a:ln>
                  <a:noFill/>
                </a:ln>
                <a:solidFill>
                  <a:prstClr val="black"/>
                </a:solidFill>
                <a:effectLst/>
                <a:uLnTx/>
                <a:uFillTx/>
                <a:latin typeface="Sabon Next LT" panose="02000500000000000000" pitchFamily="2" charset="0"/>
                <a:ea typeface="+mj-ea"/>
                <a:cs typeface="Sabon Next LT" panose="02000500000000000000" pitchFamily="2" charset="0"/>
              </a:rPr>
              <a:t>Yanique S. Lawrence</a:t>
            </a:r>
            <a:br>
              <a:rPr kumimoji="0" lang="en-US" sz="2000" b="0" i="0" u="none" strike="noStrike" kern="1200" cap="none" spc="0" normalizeH="0" baseline="0" noProof="0" dirty="0">
                <a:ln>
                  <a:noFill/>
                </a:ln>
                <a:solidFill>
                  <a:prstClr val="black"/>
                </a:solidFill>
                <a:effectLst/>
                <a:uLnTx/>
                <a:uFillTx/>
                <a:latin typeface="Sabon Next LT" panose="02000500000000000000" pitchFamily="2" charset="0"/>
                <a:ea typeface="+mj-ea"/>
                <a:cs typeface="Sabon Next LT" panose="02000500000000000000" pitchFamily="2" charset="0"/>
              </a:rPr>
            </a:br>
            <a:r>
              <a:rPr kumimoji="0" lang="en-US" sz="1600" b="0" i="0" u="none" strike="noStrike" kern="1200" cap="none" spc="0" normalizeH="0" baseline="0" noProof="0" dirty="0">
                <a:ln>
                  <a:noFill/>
                </a:ln>
                <a:solidFill>
                  <a:prstClr val="black"/>
                </a:solidFill>
                <a:effectLst/>
                <a:uLnTx/>
                <a:uFillTx/>
                <a:latin typeface="Sabon Next LT" panose="02000500000000000000" pitchFamily="2" charset="0"/>
                <a:ea typeface="+mj-ea"/>
                <a:cs typeface="Sabon Next LT" panose="02000500000000000000" pitchFamily="2" charset="0"/>
              </a:rPr>
              <a:t>Florida State University – Main Campus</a:t>
            </a:r>
          </a:p>
        </p:txBody>
      </p:sp>
      <p:cxnSp>
        <p:nvCxnSpPr>
          <p:cNvPr id="13" name="Straight Connector 12">
            <a:extLst>
              <a:ext uri="{FF2B5EF4-FFF2-40B4-BE49-F238E27FC236}">
                <a16:creationId xmlns:a16="http://schemas.microsoft.com/office/drawing/2014/main" id="{3D94229D-E8F6-0159-37EC-FCE08161E1B3}"/>
              </a:ext>
            </a:extLst>
          </p:cNvPr>
          <p:cNvCxnSpPr>
            <a:cxnSpLocks/>
          </p:cNvCxnSpPr>
          <p:nvPr/>
        </p:nvCxnSpPr>
        <p:spPr>
          <a:xfrm flipH="1">
            <a:off x="256761" y="1294635"/>
            <a:ext cx="11721548" cy="0"/>
          </a:xfrm>
          <a:prstGeom prst="line">
            <a:avLst/>
          </a:prstGeom>
          <a:ln w="25400">
            <a:solidFill>
              <a:srgbClr val="782F4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7B3A34C-59AA-C717-5451-1F23791DE44C}"/>
              </a:ext>
            </a:extLst>
          </p:cNvPr>
          <p:cNvCxnSpPr>
            <a:cxnSpLocks/>
          </p:cNvCxnSpPr>
          <p:nvPr/>
        </p:nvCxnSpPr>
        <p:spPr>
          <a:xfrm flipH="1">
            <a:off x="278296" y="118807"/>
            <a:ext cx="11678478" cy="0"/>
          </a:xfrm>
          <a:prstGeom prst="line">
            <a:avLst/>
          </a:prstGeom>
          <a:ln w="25400">
            <a:solidFill>
              <a:srgbClr val="782F40"/>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8B513375-D92E-BA49-AA5F-7C736BBDC852}"/>
              </a:ext>
            </a:extLst>
          </p:cNvPr>
          <p:cNvPicPr>
            <a:picLocks noChangeAspect="1"/>
          </p:cNvPicPr>
          <p:nvPr/>
        </p:nvPicPr>
        <p:blipFill>
          <a:blip r:embed="rId10"/>
          <a:stretch>
            <a:fillRect/>
          </a:stretch>
        </p:blipFill>
        <p:spPr>
          <a:xfrm>
            <a:off x="10996812" y="310033"/>
            <a:ext cx="921358" cy="857892"/>
          </a:xfrm>
          <a:prstGeom prst="rect">
            <a:avLst/>
          </a:prstGeom>
        </p:spPr>
      </p:pic>
      <p:sp>
        <p:nvSpPr>
          <p:cNvPr id="39" name="TextBox 38">
            <a:extLst>
              <a:ext uri="{FF2B5EF4-FFF2-40B4-BE49-F238E27FC236}">
                <a16:creationId xmlns:a16="http://schemas.microsoft.com/office/drawing/2014/main" id="{BC4A2F03-863A-39B1-2E00-5B3FAF8ACD38}"/>
              </a:ext>
            </a:extLst>
          </p:cNvPr>
          <p:cNvSpPr txBox="1"/>
          <p:nvPr/>
        </p:nvSpPr>
        <p:spPr>
          <a:xfrm>
            <a:off x="251089" y="1859561"/>
            <a:ext cx="2955596" cy="169277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a:ea typeface="+mn-ea"/>
                <a:cs typeface="+mn-cs"/>
              </a:rPr>
              <a:t>Gandhi was an Indian lawyer who led India to independence from British rule and has inspired movements of civil rights and freedom in several other countries across the world. As the revered father of the nation for the world’s largest democracy, he is recognized as one of the greatest leaders of all time. He has inspired many other leaders after him to persevere for the improvement of humankind and there are several lessons that leaders of today and those who aspire to be leaders can learn from him. The life &amp; leadership of are explored in relation to several academic topics covered in the Systems Engineering Leadership course, with the goal of identifying areas within the author’s own leadership where relevant lessons learned can be applied in improving the leadership effectiveness of the author.</a:t>
            </a:r>
          </a:p>
        </p:txBody>
      </p:sp>
      <p:pic>
        <p:nvPicPr>
          <p:cNvPr id="40" name="Picture 39">
            <a:extLst>
              <a:ext uri="{FF2B5EF4-FFF2-40B4-BE49-F238E27FC236}">
                <a16:creationId xmlns:a16="http://schemas.microsoft.com/office/drawing/2014/main" id="{413D7A4F-A196-01EB-43E7-54997AAA3B8D}"/>
              </a:ext>
            </a:extLst>
          </p:cNvPr>
          <p:cNvPicPr>
            <a:picLocks noChangeAspect="1"/>
          </p:cNvPicPr>
          <p:nvPr/>
        </p:nvPicPr>
        <p:blipFill>
          <a:blip r:embed="rId10"/>
          <a:stretch>
            <a:fillRect/>
          </a:stretch>
        </p:blipFill>
        <p:spPr>
          <a:xfrm>
            <a:off x="273830" y="286033"/>
            <a:ext cx="921358" cy="857892"/>
          </a:xfrm>
          <a:prstGeom prst="rect">
            <a:avLst/>
          </a:prstGeom>
        </p:spPr>
      </p:pic>
      <p:sp>
        <p:nvSpPr>
          <p:cNvPr id="62" name="Rectangle: Rounded Corners 61">
            <a:extLst>
              <a:ext uri="{FF2B5EF4-FFF2-40B4-BE49-F238E27FC236}">
                <a16:creationId xmlns:a16="http://schemas.microsoft.com/office/drawing/2014/main" id="{270428C9-3835-46DB-5BA9-13E3AF23E9EE}"/>
              </a:ext>
            </a:extLst>
          </p:cNvPr>
          <p:cNvSpPr/>
          <p:nvPr/>
        </p:nvSpPr>
        <p:spPr>
          <a:xfrm>
            <a:off x="174778" y="1465680"/>
            <a:ext cx="2996836" cy="2318274"/>
          </a:xfrm>
          <a:prstGeom prst="roundRect">
            <a:avLst/>
          </a:prstGeom>
          <a:noFill/>
          <a:ln w="57150">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3" name="Rectangle: Rounded Corners 62">
            <a:extLst>
              <a:ext uri="{FF2B5EF4-FFF2-40B4-BE49-F238E27FC236}">
                <a16:creationId xmlns:a16="http://schemas.microsoft.com/office/drawing/2014/main" id="{FD219502-207C-D6DB-BF7B-1EBEA1B923FC}"/>
              </a:ext>
            </a:extLst>
          </p:cNvPr>
          <p:cNvSpPr/>
          <p:nvPr/>
        </p:nvSpPr>
        <p:spPr>
          <a:xfrm>
            <a:off x="992704" y="1520399"/>
            <a:ext cx="1402223" cy="201379"/>
          </a:xfrm>
          <a:prstGeom prst="round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CC9900"/>
                </a:solidFill>
                <a:effectLst/>
                <a:uLnTx/>
                <a:uFillTx/>
                <a:latin typeface="Calibri"/>
                <a:ea typeface="+mn-ea"/>
                <a:cs typeface="+mn-cs"/>
              </a:rPr>
              <a:t>Abstract</a:t>
            </a:r>
          </a:p>
        </p:txBody>
      </p:sp>
      <p:sp>
        <p:nvSpPr>
          <p:cNvPr id="64" name="Rectangle: Rounded Corners 63">
            <a:extLst>
              <a:ext uri="{FF2B5EF4-FFF2-40B4-BE49-F238E27FC236}">
                <a16:creationId xmlns:a16="http://schemas.microsoft.com/office/drawing/2014/main" id="{32E1290A-ACE5-2529-7350-606DC71FD7DE}"/>
              </a:ext>
            </a:extLst>
          </p:cNvPr>
          <p:cNvSpPr/>
          <p:nvPr/>
        </p:nvSpPr>
        <p:spPr>
          <a:xfrm>
            <a:off x="174778" y="4997449"/>
            <a:ext cx="8979363" cy="1749935"/>
          </a:xfrm>
          <a:prstGeom prst="roundRect">
            <a:avLst/>
          </a:prstGeom>
          <a:noFill/>
          <a:ln w="57150">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5" name="Rectangle: Rounded Corners 64">
            <a:extLst>
              <a:ext uri="{FF2B5EF4-FFF2-40B4-BE49-F238E27FC236}">
                <a16:creationId xmlns:a16="http://schemas.microsoft.com/office/drawing/2014/main" id="{108438C9-793B-8688-9400-11DBE78B1DBF}"/>
              </a:ext>
            </a:extLst>
          </p:cNvPr>
          <p:cNvSpPr/>
          <p:nvPr/>
        </p:nvSpPr>
        <p:spPr>
          <a:xfrm>
            <a:off x="2982247" y="5061136"/>
            <a:ext cx="3224686" cy="195540"/>
          </a:xfrm>
          <a:prstGeom prst="round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CC9900"/>
                </a:solidFill>
                <a:effectLst/>
                <a:uLnTx/>
                <a:uFillTx/>
                <a:latin typeface="Calibri"/>
                <a:ea typeface="+mn-ea"/>
                <a:cs typeface="+mn-cs"/>
              </a:rPr>
              <a:t>Leading with Courage – Gandhian Ethics</a:t>
            </a:r>
          </a:p>
        </p:txBody>
      </p:sp>
      <p:sp>
        <p:nvSpPr>
          <p:cNvPr id="66" name="Rectangle: Rounded Corners 65">
            <a:extLst>
              <a:ext uri="{FF2B5EF4-FFF2-40B4-BE49-F238E27FC236}">
                <a16:creationId xmlns:a16="http://schemas.microsoft.com/office/drawing/2014/main" id="{8472DBE5-BBC5-229F-EFDB-03F57E3F17FC}"/>
              </a:ext>
            </a:extLst>
          </p:cNvPr>
          <p:cNvSpPr/>
          <p:nvPr/>
        </p:nvSpPr>
        <p:spPr>
          <a:xfrm>
            <a:off x="3278924" y="1421345"/>
            <a:ext cx="5849846" cy="3388665"/>
          </a:xfrm>
          <a:prstGeom prst="roundRect">
            <a:avLst/>
          </a:prstGeom>
          <a:noFill/>
          <a:ln w="57150">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7" name="Rectangle: Rounded Corners 66">
            <a:extLst>
              <a:ext uri="{FF2B5EF4-FFF2-40B4-BE49-F238E27FC236}">
                <a16:creationId xmlns:a16="http://schemas.microsoft.com/office/drawing/2014/main" id="{33734C03-D3A5-1213-5DC7-A296D3D00A91}"/>
              </a:ext>
            </a:extLst>
          </p:cNvPr>
          <p:cNvSpPr/>
          <p:nvPr/>
        </p:nvSpPr>
        <p:spPr>
          <a:xfrm>
            <a:off x="4460528" y="1468368"/>
            <a:ext cx="3482371" cy="217458"/>
          </a:xfrm>
          <a:prstGeom prst="round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CC9900"/>
                </a:solidFill>
                <a:effectLst/>
                <a:uLnTx/>
                <a:uFillTx/>
                <a:latin typeface="Calibri"/>
                <a:ea typeface="+mn-ea"/>
                <a:cs typeface="+mn-cs"/>
              </a:rPr>
              <a:t>Effective Leadership Traits &amp; Behaviors</a:t>
            </a:r>
          </a:p>
        </p:txBody>
      </p:sp>
      <p:sp>
        <p:nvSpPr>
          <p:cNvPr id="68" name="TextBox 67">
            <a:extLst>
              <a:ext uri="{FF2B5EF4-FFF2-40B4-BE49-F238E27FC236}">
                <a16:creationId xmlns:a16="http://schemas.microsoft.com/office/drawing/2014/main" id="{C2306A64-500F-8554-F4AD-D1BE5FEAC536}"/>
              </a:ext>
            </a:extLst>
          </p:cNvPr>
          <p:cNvSpPr txBox="1"/>
          <p:nvPr/>
        </p:nvSpPr>
        <p:spPr>
          <a:xfrm flipH="1">
            <a:off x="230332" y="5056445"/>
            <a:ext cx="2657647"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a:ea typeface="+mn-ea"/>
                <a:cs typeface="+mn-cs"/>
              </a:rPr>
              <a:t>“Ethics is the process of questioning, discovering and defending our values, principles and purpose” (“What is Ethics”, 2020). It’s about finding out who we are and staying true to that in the face of temptations, challenges and uncertainty. It’s not always fun and it’s hardly ever easy, but if we commit to it, we set ourselves up to make decisions we can stand by, building a life that’s truly our own and a future we want to be a part of.</a:t>
            </a:r>
          </a:p>
        </p:txBody>
      </p:sp>
      <p:sp>
        <p:nvSpPr>
          <p:cNvPr id="69" name="Rectangle: Rounded Corners 68">
            <a:extLst>
              <a:ext uri="{FF2B5EF4-FFF2-40B4-BE49-F238E27FC236}">
                <a16:creationId xmlns:a16="http://schemas.microsoft.com/office/drawing/2014/main" id="{8E3BB414-9A90-7A71-BA70-00BFF0B736DA}"/>
              </a:ext>
            </a:extLst>
          </p:cNvPr>
          <p:cNvSpPr/>
          <p:nvPr/>
        </p:nvSpPr>
        <p:spPr>
          <a:xfrm>
            <a:off x="9235442" y="1445345"/>
            <a:ext cx="2781142" cy="2477442"/>
          </a:xfrm>
          <a:prstGeom prst="roundRect">
            <a:avLst/>
          </a:prstGeom>
          <a:noFill/>
          <a:ln w="57150">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0" name="Rectangle: Rounded Corners 69">
            <a:extLst>
              <a:ext uri="{FF2B5EF4-FFF2-40B4-BE49-F238E27FC236}">
                <a16:creationId xmlns:a16="http://schemas.microsoft.com/office/drawing/2014/main" id="{4A99CA18-1962-090A-D405-F994A50EA781}"/>
              </a:ext>
            </a:extLst>
          </p:cNvPr>
          <p:cNvSpPr/>
          <p:nvPr/>
        </p:nvSpPr>
        <p:spPr>
          <a:xfrm>
            <a:off x="9731716" y="1495123"/>
            <a:ext cx="1822821" cy="221923"/>
          </a:xfrm>
          <a:prstGeom prst="round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CC9900"/>
                </a:solidFill>
                <a:effectLst/>
                <a:uLnTx/>
                <a:uFillTx/>
                <a:latin typeface="Calibri"/>
                <a:ea typeface="+mn-ea"/>
                <a:cs typeface="+mn-cs"/>
              </a:rPr>
              <a:t>Major Contributions</a:t>
            </a:r>
          </a:p>
        </p:txBody>
      </p:sp>
      <p:sp>
        <p:nvSpPr>
          <p:cNvPr id="71" name="Rectangle: Rounded Corners 70">
            <a:extLst>
              <a:ext uri="{FF2B5EF4-FFF2-40B4-BE49-F238E27FC236}">
                <a16:creationId xmlns:a16="http://schemas.microsoft.com/office/drawing/2014/main" id="{8CF22180-35C8-7884-D76F-CF31B2921D7D}"/>
              </a:ext>
            </a:extLst>
          </p:cNvPr>
          <p:cNvSpPr/>
          <p:nvPr/>
        </p:nvSpPr>
        <p:spPr>
          <a:xfrm>
            <a:off x="9782339" y="4112988"/>
            <a:ext cx="1776192" cy="192760"/>
          </a:xfrm>
          <a:prstGeom prst="round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CC9900"/>
                </a:solidFill>
                <a:effectLst/>
                <a:uLnTx/>
                <a:uFillTx/>
                <a:latin typeface="Calibri"/>
                <a:ea typeface="+mn-ea"/>
                <a:cs typeface="+mn-cs"/>
              </a:rPr>
              <a:t>Conclusion</a:t>
            </a:r>
          </a:p>
        </p:txBody>
      </p:sp>
      <p:sp>
        <p:nvSpPr>
          <p:cNvPr id="72" name="Rectangle: Rounded Corners 71">
            <a:extLst>
              <a:ext uri="{FF2B5EF4-FFF2-40B4-BE49-F238E27FC236}">
                <a16:creationId xmlns:a16="http://schemas.microsoft.com/office/drawing/2014/main" id="{C1CD815F-7E5B-BB8C-5B12-B8EA1E23AD48}"/>
              </a:ext>
            </a:extLst>
          </p:cNvPr>
          <p:cNvSpPr/>
          <p:nvPr/>
        </p:nvSpPr>
        <p:spPr>
          <a:xfrm>
            <a:off x="9248409" y="4042961"/>
            <a:ext cx="2783570" cy="1540260"/>
          </a:xfrm>
          <a:prstGeom prst="roundRect">
            <a:avLst/>
          </a:prstGeom>
          <a:noFill/>
          <a:ln w="57150">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3" name="Rectangle: Rounded Corners 72">
            <a:extLst>
              <a:ext uri="{FF2B5EF4-FFF2-40B4-BE49-F238E27FC236}">
                <a16:creationId xmlns:a16="http://schemas.microsoft.com/office/drawing/2014/main" id="{9AE88477-E782-B20C-1D5E-640E8F5E4729}"/>
              </a:ext>
            </a:extLst>
          </p:cNvPr>
          <p:cNvSpPr/>
          <p:nvPr/>
        </p:nvSpPr>
        <p:spPr>
          <a:xfrm>
            <a:off x="9248409" y="5720360"/>
            <a:ext cx="2783571" cy="1028079"/>
          </a:xfrm>
          <a:prstGeom prst="roundRect">
            <a:avLst/>
          </a:prstGeom>
          <a:gradFill>
            <a:gsLst>
              <a:gs pos="100000">
                <a:srgbClr val="E7D5AA">
                  <a:alpha val="0"/>
                  <a:lumMod val="100000"/>
                </a:srgbClr>
              </a:gs>
              <a:gs pos="0">
                <a:srgbClr val="CEB888"/>
              </a:gs>
              <a:gs pos="37000">
                <a:srgbClr val="DBC79A"/>
              </a:gs>
              <a:gs pos="69000">
                <a:srgbClr val="E7D5AA">
                  <a:alpha val="50000"/>
                </a:srgbClr>
              </a:gs>
            </a:gsLst>
            <a:lin ang="16200000" scaled="1"/>
          </a:gradFill>
          <a:ln w="57150">
            <a:solidFill>
              <a:srgbClr val="782F40"/>
            </a:solidFill>
          </a:ln>
          <a:effectLst>
            <a:glow rad="127000">
              <a:srgbClr val="CEB888"/>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5" name="Rectangle: Rounded Corners 74">
            <a:extLst>
              <a:ext uri="{FF2B5EF4-FFF2-40B4-BE49-F238E27FC236}">
                <a16:creationId xmlns:a16="http://schemas.microsoft.com/office/drawing/2014/main" id="{55E006FB-2551-57DF-32E6-FAB90616691C}"/>
              </a:ext>
            </a:extLst>
          </p:cNvPr>
          <p:cNvSpPr/>
          <p:nvPr/>
        </p:nvSpPr>
        <p:spPr>
          <a:xfrm>
            <a:off x="9717926" y="5772005"/>
            <a:ext cx="1850400" cy="200002"/>
          </a:xfrm>
          <a:prstGeom prst="round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CC9900"/>
                </a:solidFill>
                <a:effectLst/>
                <a:uLnTx/>
                <a:uFillTx/>
                <a:latin typeface="Calibri"/>
                <a:ea typeface="+mn-ea"/>
                <a:cs typeface="+mn-cs"/>
              </a:rPr>
              <a:t>References</a:t>
            </a:r>
          </a:p>
        </p:txBody>
      </p:sp>
      <p:sp>
        <p:nvSpPr>
          <p:cNvPr id="80" name="TextBox 79">
            <a:extLst>
              <a:ext uri="{FF2B5EF4-FFF2-40B4-BE49-F238E27FC236}">
                <a16:creationId xmlns:a16="http://schemas.microsoft.com/office/drawing/2014/main" id="{F8B55E22-8952-2446-370F-242F6DF3A55D}"/>
              </a:ext>
            </a:extLst>
          </p:cNvPr>
          <p:cNvSpPr txBox="1"/>
          <p:nvPr/>
        </p:nvSpPr>
        <p:spPr>
          <a:xfrm>
            <a:off x="9316968" y="5983762"/>
            <a:ext cx="2552186" cy="338554"/>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100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Daft, R. L. (2015). </a:t>
            </a:r>
            <a:r>
              <a:rPr kumimoji="0" lang="en-US" sz="800" b="0" i="1"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The leadership experience</a:t>
            </a:r>
            <a:r>
              <a:rPr kumimoji="0" lang="en-US" sz="8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 Cengage Learning.</a:t>
            </a:r>
          </a:p>
        </p:txBody>
      </p:sp>
      <p:sp>
        <p:nvSpPr>
          <p:cNvPr id="82" name="TextBox 81">
            <a:extLst>
              <a:ext uri="{FF2B5EF4-FFF2-40B4-BE49-F238E27FC236}">
                <a16:creationId xmlns:a16="http://schemas.microsoft.com/office/drawing/2014/main" id="{ED869633-AA49-E816-FBFA-726958DC540A}"/>
              </a:ext>
            </a:extLst>
          </p:cNvPr>
          <p:cNvSpPr txBox="1"/>
          <p:nvPr/>
        </p:nvSpPr>
        <p:spPr>
          <a:xfrm>
            <a:off x="9316968" y="6234400"/>
            <a:ext cx="2746188" cy="46166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000"/>
              </a:spcAft>
              <a:buClrTx/>
              <a:buSzTx/>
              <a:buFontTx/>
              <a:buNone/>
              <a:tabLst/>
              <a:defRPr/>
            </a:pPr>
            <a:r>
              <a:rPr kumimoji="0" lang="en-US" sz="800" b="0" i="1"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What is ethics?</a:t>
            </a:r>
            <a:r>
              <a:rPr kumimoji="0" lang="en-US" sz="8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 (2020, April 27). THE ETHICS CENTRE. https://ethics.org.au/about/what-is-ethics//</a:t>
            </a:r>
          </a:p>
        </p:txBody>
      </p:sp>
      <p:sp>
        <p:nvSpPr>
          <p:cNvPr id="83" name="TextBox 82">
            <a:extLst>
              <a:ext uri="{FF2B5EF4-FFF2-40B4-BE49-F238E27FC236}">
                <a16:creationId xmlns:a16="http://schemas.microsoft.com/office/drawing/2014/main" id="{B74D0C71-E727-40FD-B13F-E741921373DF}"/>
              </a:ext>
            </a:extLst>
          </p:cNvPr>
          <p:cNvSpPr txBox="1"/>
          <p:nvPr/>
        </p:nvSpPr>
        <p:spPr>
          <a:xfrm>
            <a:off x="6301201" y="5110718"/>
            <a:ext cx="25302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Gandhi’s ethical teachings were centered on:</a:t>
            </a:r>
          </a:p>
        </p:txBody>
      </p:sp>
      <p:sp>
        <p:nvSpPr>
          <p:cNvPr id="84" name="TextBox 83">
            <a:extLst>
              <a:ext uri="{FF2B5EF4-FFF2-40B4-BE49-F238E27FC236}">
                <a16:creationId xmlns:a16="http://schemas.microsoft.com/office/drawing/2014/main" id="{94E7FCB7-4CE3-0BC2-5E16-978821FA9291}"/>
              </a:ext>
            </a:extLst>
          </p:cNvPr>
          <p:cNvSpPr txBox="1"/>
          <p:nvPr/>
        </p:nvSpPr>
        <p:spPr>
          <a:xfrm>
            <a:off x="6399259" y="5365950"/>
            <a:ext cx="1139028" cy="461665"/>
          </a:xfrm>
          <a:prstGeom prst="rect">
            <a:avLst/>
          </a:prstGeom>
          <a:noFill/>
        </p:spPr>
        <p:txBody>
          <a:bodyPr wrap="square" numCol="1" rtlCol="0">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rPr>
              <a:t>Non-violence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rPr>
              <a:t>Truthfulness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rPr>
              <a:t>Non-stealing</a:t>
            </a:r>
          </a:p>
        </p:txBody>
      </p:sp>
      <p:sp>
        <p:nvSpPr>
          <p:cNvPr id="86" name="TextBox 85">
            <a:extLst>
              <a:ext uri="{FF2B5EF4-FFF2-40B4-BE49-F238E27FC236}">
                <a16:creationId xmlns:a16="http://schemas.microsoft.com/office/drawing/2014/main" id="{DAA308C2-B634-FDDA-E45E-98150942CD83}"/>
              </a:ext>
            </a:extLst>
          </p:cNvPr>
          <p:cNvSpPr txBox="1"/>
          <p:nvPr/>
        </p:nvSpPr>
        <p:spPr>
          <a:xfrm>
            <a:off x="6301201" y="5817938"/>
            <a:ext cx="2700993" cy="246221"/>
          </a:xfrm>
          <a:prstGeom prst="rect">
            <a:avLst/>
          </a:prstGeom>
          <a:noFill/>
          <a:effectLst>
            <a:glow rad="127000">
              <a:schemeClr val="accent1">
                <a:alpha val="0"/>
              </a:schemeClr>
            </a:glo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According to Gandhi, the seven deadly sins are:</a:t>
            </a:r>
          </a:p>
        </p:txBody>
      </p:sp>
      <p:sp>
        <p:nvSpPr>
          <p:cNvPr id="89" name="TextBox 88">
            <a:extLst>
              <a:ext uri="{FF2B5EF4-FFF2-40B4-BE49-F238E27FC236}">
                <a16:creationId xmlns:a16="http://schemas.microsoft.com/office/drawing/2014/main" id="{AE92EAA0-EF6F-2C93-257E-0ADCA9831AB3}"/>
              </a:ext>
            </a:extLst>
          </p:cNvPr>
          <p:cNvSpPr txBox="1"/>
          <p:nvPr/>
        </p:nvSpPr>
        <p:spPr>
          <a:xfrm>
            <a:off x="7461504" y="5376278"/>
            <a:ext cx="1241556" cy="461665"/>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rPr>
              <a:t>Progress for all</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rPr>
              <a:t>Chastity</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rPr>
              <a:t>character</a:t>
            </a:r>
          </a:p>
        </p:txBody>
      </p:sp>
      <p:sp>
        <p:nvSpPr>
          <p:cNvPr id="90" name="TextBox 89">
            <a:extLst>
              <a:ext uri="{FF2B5EF4-FFF2-40B4-BE49-F238E27FC236}">
                <a16:creationId xmlns:a16="http://schemas.microsoft.com/office/drawing/2014/main" id="{A4B29BA4-6C20-7857-A769-93163CF0933A}"/>
              </a:ext>
            </a:extLst>
          </p:cNvPr>
          <p:cNvSpPr txBox="1"/>
          <p:nvPr/>
        </p:nvSpPr>
        <p:spPr>
          <a:xfrm>
            <a:off x="7705792" y="6057512"/>
            <a:ext cx="1483070" cy="461665"/>
          </a:xfrm>
          <a:prstGeom prst="rect">
            <a:avLst/>
          </a:prstGeom>
          <a:noFill/>
        </p:spPr>
        <p:txBody>
          <a:bodyPr wrap="square" numCol="1" rtlCol="0">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rPr>
              <a:t>Politics w/out principle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rPr>
              <a:t>Commerce w/out morality</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rPr>
              <a:t>Worship w/out sacrifice </a:t>
            </a:r>
          </a:p>
        </p:txBody>
      </p:sp>
      <p:sp>
        <p:nvSpPr>
          <p:cNvPr id="91" name="TextBox 90">
            <a:extLst>
              <a:ext uri="{FF2B5EF4-FFF2-40B4-BE49-F238E27FC236}">
                <a16:creationId xmlns:a16="http://schemas.microsoft.com/office/drawing/2014/main" id="{F6CCA241-894C-BA74-6ABD-1AB0430A6A12}"/>
              </a:ext>
            </a:extLst>
          </p:cNvPr>
          <p:cNvSpPr txBox="1"/>
          <p:nvPr/>
        </p:nvSpPr>
        <p:spPr>
          <a:xfrm>
            <a:off x="6337995" y="6063937"/>
            <a:ext cx="1593889" cy="584775"/>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rPr>
              <a:t>Wealth w/out work</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rPr>
              <a:t>Pleasure w/out conscience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rPr>
              <a:t>Science w/out humanity</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rPr>
              <a:t>Knowledge w/out character</a:t>
            </a: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extBox 1">
            <a:extLst>
              <a:ext uri="{FF2B5EF4-FFF2-40B4-BE49-F238E27FC236}">
                <a16:creationId xmlns:a16="http://schemas.microsoft.com/office/drawing/2014/main" id="{38F8DD15-792B-3E87-D97B-B8BBA37CFAC2}"/>
              </a:ext>
            </a:extLst>
          </p:cNvPr>
          <p:cNvSpPr txBox="1"/>
          <p:nvPr/>
        </p:nvSpPr>
        <p:spPr>
          <a:xfrm>
            <a:off x="3369264" y="1682331"/>
            <a:ext cx="5655750"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a:ea typeface="+mn-ea"/>
                <a:cs typeface="+mn-cs"/>
              </a:rPr>
              <a:t>According to Daft (2015, p. 36), the earliest leadership studies proposed that certain people had natural traits and abilities of power &amp; influence that enabled them to influence others in a way that other people could not. Other studies found that  equally important is the recognition that effective leadership is reflected in behavior, not simply by what personality traits a leader possessed (Daft, 2015, p. 46). Although Gandhi led a simple life, was not the best orator nor was he classically good-looking, he continues to be looked upon today as one of the best leader to have lived. This is partly owing to some of the characteristics he possessed as a leader. As a leader he was:</a:t>
            </a:r>
          </a:p>
        </p:txBody>
      </p:sp>
      <p:sp>
        <p:nvSpPr>
          <p:cNvPr id="24" name="Explosion: 8 Points 23">
            <a:extLst>
              <a:ext uri="{FF2B5EF4-FFF2-40B4-BE49-F238E27FC236}">
                <a16:creationId xmlns:a16="http://schemas.microsoft.com/office/drawing/2014/main" id="{18E8B75E-490D-105A-626A-97EBCFADF006}"/>
              </a:ext>
            </a:extLst>
          </p:cNvPr>
          <p:cNvSpPr/>
          <p:nvPr/>
        </p:nvSpPr>
        <p:spPr>
          <a:xfrm>
            <a:off x="5237486" y="2460854"/>
            <a:ext cx="2009446" cy="2239620"/>
          </a:xfrm>
          <a:prstGeom prst="irregularSeal1">
            <a:avLst/>
          </a:prstGeom>
          <a:solidFill>
            <a:schemeClr val="accent4">
              <a:lumMod val="40000"/>
              <a:lumOff val="60000"/>
              <a:alpha val="60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masis MT Pro Black" panose="02040A04050005020304" pitchFamily="18" charset="0"/>
                <a:ea typeface="Calibri" panose="020F0502020204030204" pitchFamily="34" charset="0"/>
                <a:cs typeface="Times New Roman" panose="02020603050405020304" pitchFamily="18" charset="0"/>
              </a:rPr>
              <a:t>Honesty &amp; Integrity</a:t>
            </a:r>
            <a:r>
              <a:rPr kumimoji="0" lang="en-US" sz="800" b="0" i="0" u="none" strike="noStrike" kern="1200" cap="none" spc="0" normalizeH="0" baseline="0" noProof="0" dirty="0">
                <a:ln>
                  <a:noFill/>
                </a:ln>
                <a:solidFill>
                  <a:prstClr val="black"/>
                </a:solidFill>
                <a:effectLst/>
                <a:uLnTx/>
                <a:uFillTx/>
                <a:latin typeface="Amasis MT Pro Medium" panose="020B0604020202020204" pitchFamily="18" charset="0"/>
                <a:ea typeface="Calibri" panose="020F0502020204030204" pitchFamily="34" charset="0"/>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masis MT Pro Medium" panose="020B0604020202020204" pitchFamily="18" charset="0"/>
                <a:ea typeface="Calibri" panose="020F0502020204030204" pitchFamily="34" charset="0"/>
                <a:cs typeface="Times New Roman" panose="02020603050405020304" pitchFamily="18" charset="0"/>
              </a:rPr>
              <a:t>He spent his life encouraging others to live honest and non-violent lives</a:t>
            </a:r>
            <a:r>
              <a:rPr kumimoji="0" lang="en-US" sz="800" b="1" i="0" u="none" strike="noStrike" kern="1200" cap="none" spc="0" normalizeH="0" baseline="0" noProof="0" dirty="0">
                <a:ln>
                  <a:noFill/>
                </a:ln>
                <a:solidFill>
                  <a:prstClr val="black"/>
                </a:solidFill>
                <a:effectLst/>
                <a:uLnTx/>
                <a:uFillTx/>
                <a:latin typeface="Amasis MT Pro Medium" panose="020B0604020202020204" pitchFamily="18" charset="0"/>
                <a:ea typeface="Calibri" panose="020F0502020204030204" pitchFamily="34" charset="0"/>
                <a:cs typeface="Times New Roman" panose="02020603050405020304" pitchFamily="18" charset="0"/>
              </a:rPr>
              <a:t>.</a:t>
            </a:r>
            <a:r>
              <a:rPr kumimoji="0" lang="en-US" sz="800" b="1" i="0" u="none" strike="noStrike" kern="1200" cap="none" spc="0" normalizeH="0" baseline="0" noProof="0" dirty="0">
                <a:ln>
                  <a:noFill/>
                </a:ln>
                <a:solidFill>
                  <a:prstClr val="black"/>
                </a:solidFill>
                <a:effectLst/>
                <a:uLnTx/>
                <a:uFillTx/>
                <a:latin typeface="Amasis MT Pro Black" panose="02040A04050005020304" pitchFamily="18" charset="0"/>
                <a:ea typeface="Calibri" panose="020F0502020204030204" pitchFamily="34" charset="0"/>
                <a:cs typeface="Times New Roman" panose="02020603050405020304" pitchFamily="18" charset="0"/>
              </a:rPr>
              <a:t>  </a:t>
            </a:r>
            <a:endParaRPr kumimoji="0" lang="en-US" sz="800" b="0" i="0" u="none" strike="noStrike" kern="1200" cap="none" spc="0" normalizeH="0" baseline="0" noProof="0" dirty="0">
              <a:ln>
                <a:noFill/>
              </a:ln>
              <a:solidFill>
                <a:prstClr val="black"/>
              </a:solidFill>
              <a:effectLst/>
              <a:uLnTx/>
              <a:uFillTx/>
              <a:latin typeface="Amasis MT Pro Medium" panose="020B0604020202020204" pitchFamily="18" charset="0"/>
              <a:ea typeface="+mn-ea"/>
              <a:cs typeface="+mn-cs"/>
            </a:endParaRPr>
          </a:p>
        </p:txBody>
      </p:sp>
      <p:sp>
        <p:nvSpPr>
          <p:cNvPr id="25" name="Scroll: Vertical 24">
            <a:extLst>
              <a:ext uri="{FF2B5EF4-FFF2-40B4-BE49-F238E27FC236}">
                <a16:creationId xmlns:a16="http://schemas.microsoft.com/office/drawing/2014/main" id="{1086E850-0676-6333-CA39-753063D7D5F4}"/>
              </a:ext>
            </a:extLst>
          </p:cNvPr>
          <p:cNvSpPr/>
          <p:nvPr/>
        </p:nvSpPr>
        <p:spPr>
          <a:xfrm>
            <a:off x="3358735" y="2590213"/>
            <a:ext cx="2187281" cy="1513510"/>
          </a:xfrm>
          <a:prstGeom prst="verticalScroll">
            <a:avLst/>
          </a:prstGeom>
          <a:solidFill>
            <a:srgbClr val="CEB888"/>
          </a:solidFill>
          <a:effectLst>
            <a:glow rad="101600">
              <a:srgbClr val="782F40">
                <a:alpha val="60000"/>
              </a:srgb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Amasis MT Pro Black" panose="02040A0405000502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Amasis MT Pro Medium" panose="0204060405000502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Amasis MT Pro Medium" panose="0204060405000502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masis MT Pro Medium" panose="02040604050005020304" pitchFamily="18" charset="0"/>
                <a:ea typeface="+mn-ea"/>
                <a:cs typeface="+mn-cs"/>
              </a:rPr>
              <a:t>Men often become what they believe themselves to be. If I believe I cannot do something, it makes me incapable of doing it. But when I believe I can, then I acquire the ability to do it even if I didn’t have it in the beginning”. </a:t>
            </a: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Amasis MT Pro Black" panose="02040A04050005020304" pitchFamily="18" charset="0"/>
                <a:ea typeface="+mn-ea"/>
                <a:cs typeface="+mn-cs"/>
              </a:rPr>
              <a:t>Mahatma Gandhi</a:t>
            </a:r>
          </a:p>
        </p:txBody>
      </p:sp>
      <p:sp>
        <p:nvSpPr>
          <p:cNvPr id="27" name="Rectangle: Rounded Corners 26">
            <a:extLst>
              <a:ext uri="{FF2B5EF4-FFF2-40B4-BE49-F238E27FC236}">
                <a16:creationId xmlns:a16="http://schemas.microsoft.com/office/drawing/2014/main" id="{A4DA7F38-DD10-95A3-5591-719033C9E465}"/>
              </a:ext>
            </a:extLst>
          </p:cNvPr>
          <p:cNvSpPr/>
          <p:nvPr/>
        </p:nvSpPr>
        <p:spPr>
          <a:xfrm>
            <a:off x="3593526" y="2860167"/>
            <a:ext cx="1635623" cy="283013"/>
          </a:xfrm>
          <a:prstGeom prst="roundRect">
            <a:avLst/>
          </a:prstGeom>
          <a:solidFill>
            <a:schemeClr val="accent4">
              <a:lumMod val="20000"/>
              <a:lumOff val="80000"/>
            </a:schemeClr>
          </a:solidFill>
          <a:effectLst>
            <a:outerShdw blurRad="50800" dist="38100" dir="16200000" rotWithShape="0">
              <a:prstClr val="black">
                <a:alpha val="40000"/>
              </a:prst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masis MT Pro Black" panose="02040A04050005020304" pitchFamily="18" charset="0"/>
                <a:ea typeface="+mn-ea"/>
                <a:cs typeface="+mn-cs"/>
              </a:rPr>
              <a:t>Optimistic &amp; Self-confident</a:t>
            </a:r>
          </a:p>
        </p:txBody>
      </p:sp>
      <p:sp>
        <p:nvSpPr>
          <p:cNvPr id="33" name="Ribbon: Tilted Up 32">
            <a:extLst>
              <a:ext uri="{FF2B5EF4-FFF2-40B4-BE49-F238E27FC236}">
                <a16:creationId xmlns:a16="http://schemas.microsoft.com/office/drawing/2014/main" id="{D486AEA8-619E-23DD-FA84-F9E2F30EABB8}"/>
              </a:ext>
            </a:extLst>
          </p:cNvPr>
          <p:cNvSpPr/>
          <p:nvPr/>
        </p:nvSpPr>
        <p:spPr>
          <a:xfrm>
            <a:off x="4301547" y="4104892"/>
            <a:ext cx="3800335" cy="645899"/>
          </a:xfrm>
          <a:prstGeom prst="ribbon2">
            <a:avLst/>
          </a:prstGeom>
          <a:blipFill>
            <a:blip r:embed="rId11"/>
            <a:tile tx="0" ty="0" sx="100000" sy="100000" flip="none" algn="tl"/>
          </a:blipFill>
          <a:ln>
            <a:noFill/>
          </a:ln>
          <a:effectLst>
            <a:glow rad="101600">
              <a:srgbClr val="CEB888">
                <a:alpha val="60000"/>
              </a:srgb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masis MT Pro Black" panose="02040A04050005020304" pitchFamily="18" charset="0"/>
                <a:ea typeface="+mn-ea"/>
                <a:cs typeface="+mn-cs"/>
              </a:rPr>
              <a:t>Fearless, Persistent, Courageous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masis MT Pro Medium" panose="02040604050005020304" pitchFamily="18" charset="0"/>
                <a:ea typeface="+mn-ea"/>
                <a:cs typeface="+mn-cs"/>
              </a:rPr>
              <a:t>He was willing to suffer death rather than to deny his social, religious and political beliefs.</a:t>
            </a:r>
          </a:p>
        </p:txBody>
      </p:sp>
      <p:sp>
        <p:nvSpPr>
          <p:cNvPr id="36" name="Rectangle: Folded Corner 35">
            <a:extLst>
              <a:ext uri="{FF2B5EF4-FFF2-40B4-BE49-F238E27FC236}">
                <a16:creationId xmlns:a16="http://schemas.microsoft.com/office/drawing/2014/main" id="{8058DB06-1CEF-3D8C-F2D2-0675B2F7D8D9}"/>
              </a:ext>
            </a:extLst>
          </p:cNvPr>
          <p:cNvSpPr/>
          <p:nvPr/>
        </p:nvSpPr>
        <p:spPr>
          <a:xfrm>
            <a:off x="7045976" y="2655059"/>
            <a:ext cx="1838234" cy="1449184"/>
          </a:xfrm>
          <a:prstGeom prst="foldedCorner">
            <a:avLst/>
          </a:prstGeom>
          <a:solidFill>
            <a:srgbClr val="CEB888"/>
          </a:solidFill>
          <a:effectLst>
            <a:glow rad="101600">
              <a:srgbClr val="782F40">
                <a:alpha val="60000"/>
              </a:srgb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Amasis MT Pro Black" panose="02040A0405000502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Amasis MT Pro Black" panose="02040A0405000502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Amasis MT Pro Medium" panose="0204060405000502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Amasis MT Pro Medium" panose="0204060405000502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Amasis MT Pro Medium" panose="0204060405000502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masis MT Pro Medium" panose="02040604050005020304" pitchFamily="18" charset="0"/>
                <a:ea typeface="+mn-ea"/>
                <a:cs typeface="+mn-cs"/>
              </a:rPr>
              <a:t>His use of empathy was a major proponent for the admiration he gained from the people of India. People followed him because he was fighting their fight, he was one of them, and he lived in such a manner that reflected their lives and struggles.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Amasis MT Pro Black" panose="02040A04050005020304" pitchFamily="18" charset="0"/>
              <a:ea typeface="+mn-ea"/>
              <a:cs typeface="+mn-cs"/>
            </a:endParaRPr>
          </a:p>
        </p:txBody>
      </p:sp>
      <p:sp>
        <p:nvSpPr>
          <p:cNvPr id="37" name="Rectangle: Rounded Corners 36">
            <a:extLst>
              <a:ext uri="{FF2B5EF4-FFF2-40B4-BE49-F238E27FC236}">
                <a16:creationId xmlns:a16="http://schemas.microsoft.com/office/drawing/2014/main" id="{0AA15B0C-2852-339E-6AAA-67F74B42855D}"/>
              </a:ext>
            </a:extLst>
          </p:cNvPr>
          <p:cNvSpPr/>
          <p:nvPr/>
        </p:nvSpPr>
        <p:spPr>
          <a:xfrm>
            <a:off x="7134940" y="2735443"/>
            <a:ext cx="1701566" cy="324519"/>
          </a:xfrm>
          <a:prstGeom prst="roundRect">
            <a:avLst/>
          </a:prstGeom>
          <a:solidFill>
            <a:schemeClr val="accent4">
              <a:lumMod val="20000"/>
              <a:lumOff val="80000"/>
            </a:schemeClr>
          </a:solidFill>
          <a:effectLst>
            <a:outerShdw blurRad="50800" dist="38100" dir="16200000" rotWithShape="0">
              <a:prstClr val="black">
                <a:alpha val="40000"/>
              </a:prst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masis MT Pro Black" panose="02040A04050005020304" pitchFamily="18" charset="0"/>
                <a:ea typeface="+mn-ea"/>
                <a:cs typeface="+mn-cs"/>
              </a:rPr>
              <a:t>Considerate, Charismatic, Humble</a:t>
            </a:r>
          </a:p>
        </p:txBody>
      </p:sp>
      <p:sp>
        <p:nvSpPr>
          <p:cNvPr id="38" name="TextBox 37">
            <a:extLst>
              <a:ext uri="{FF2B5EF4-FFF2-40B4-BE49-F238E27FC236}">
                <a16:creationId xmlns:a16="http://schemas.microsoft.com/office/drawing/2014/main" id="{449219F4-9EB2-8B12-6EF4-EDCE84A1904E}"/>
              </a:ext>
            </a:extLst>
          </p:cNvPr>
          <p:cNvSpPr txBox="1"/>
          <p:nvPr/>
        </p:nvSpPr>
        <p:spPr>
          <a:xfrm>
            <a:off x="9248409" y="1813220"/>
            <a:ext cx="2595222" cy="2185214"/>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00" b="1" i="0" u="none" strike="noStrike" kern="1200" cap="none" spc="0" normalizeH="0" baseline="0" noProof="0" dirty="0">
                <a:ln>
                  <a:noFill/>
                </a:ln>
                <a:solidFill>
                  <a:prstClr val="black"/>
                </a:solidFill>
                <a:effectLst/>
                <a:uLnTx/>
                <a:uFillTx/>
                <a:latin typeface="Calibri"/>
                <a:ea typeface="+mn-ea"/>
                <a:cs typeface="+mn-cs"/>
              </a:rPr>
              <a:t>Fought against racial discrimination in South Africa</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00" b="0" i="0" u="none" strike="noStrike" kern="1200" cap="none" spc="0" normalizeH="0" baseline="0" noProof="0" dirty="0">
                <a:ln>
                  <a:noFill/>
                </a:ln>
                <a:solidFill>
                  <a:prstClr val="black"/>
                </a:solidFill>
                <a:effectLst/>
                <a:uLnTx/>
                <a:uFillTx/>
                <a:latin typeface="Calibri"/>
                <a:ea typeface="+mn-ea"/>
                <a:cs typeface="+mn-cs"/>
              </a:rPr>
              <a:t>His campaign of non-violent resistance led to the </a:t>
            </a:r>
            <a:r>
              <a:rPr kumimoji="0" lang="en-US" sz="800" b="1" i="0" u="none" strike="noStrike" kern="1200" cap="none" spc="0" normalizeH="0" baseline="0" noProof="0" dirty="0">
                <a:ln>
                  <a:noFill/>
                </a:ln>
                <a:solidFill>
                  <a:prstClr val="black"/>
                </a:solidFill>
                <a:effectLst/>
                <a:uLnTx/>
                <a:uFillTx/>
                <a:latin typeface="Calibri"/>
                <a:ea typeface="+mn-ea"/>
                <a:cs typeface="+mn-cs"/>
              </a:rPr>
              <a:t>1914 Indian Relief Act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00" b="0" i="0" u="none" strike="noStrike" kern="1200" cap="none" spc="0" normalizeH="0" baseline="0" noProof="0" dirty="0">
                <a:ln>
                  <a:noFill/>
                </a:ln>
                <a:solidFill>
                  <a:prstClr val="black"/>
                </a:solidFill>
                <a:effectLst/>
                <a:uLnTx/>
                <a:uFillTx/>
                <a:latin typeface="Calibri"/>
                <a:ea typeface="+mn-ea"/>
                <a:cs typeface="+mn-cs"/>
              </a:rPr>
              <a:t>Led his first  non-violent civil disobedience movement in India that resulted in the passing of the </a:t>
            </a:r>
            <a:r>
              <a:rPr kumimoji="0" lang="en-US" sz="800" b="1" i="0" u="none" strike="noStrike" kern="1200" cap="none" spc="0" normalizeH="0" baseline="0" noProof="0" dirty="0" err="1">
                <a:ln>
                  <a:noFill/>
                </a:ln>
                <a:solidFill>
                  <a:prstClr val="black"/>
                </a:solidFill>
                <a:effectLst/>
                <a:uLnTx/>
                <a:uFillTx/>
                <a:latin typeface="Calibri"/>
                <a:ea typeface="+mn-ea"/>
                <a:cs typeface="+mn-cs"/>
              </a:rPr>
              <a:t>Champaran</a:t>
            </a:r>
            <a:r>
              <a:rPr kumimoji="0" lang="en-US" sz="800" b="1" i="0" u="none" strike="noStrike" kern="1200" cap="none" spc="0" normalizeH="0" baseline="0" noProof="0" dirty="0">
                <a:ln>
                  <a:noFill/>
                </a:ln>
                <a:solidFill>
                  <a:prstClr val="black"/>
                </a:solidFill>
                <a:effectLst/>
                <a:uLnTx/>
                <a:uFillTx/>
                <a:latin typeface="Calibri"/>
                <a:ea typeface="+mn-ea"/>
                <a:cs typeface="+mn-cs"/>
              </a:rPr>
              <a:t> Agrarian Act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00" b="0" i="0" u="none" strike="noStrike" kern="1200" cap="none" spc="0" normalizeH="0" baseline="0" noProof="0" dirty="0">
                <a:ln>
                  <a:noFill/>
                </a:ln>
                <a:solidFill>
                  <a:prstClr val="black"/>
                </a:solidFill>
                <a:effectLst/>
                <a:uLnTx/>
                <a:uFillTx/>
                <a:latin typeface="Calibri"/>
                <a:ea typeface="+mn-ea"/>
                <a:cs typeface="+mn-cs"/>
              </a:rPr>
              <a:t>Successfully led a non-violent </a:t>
            </a:r>
            <a:r>
              <a:rPr kumimoji="0" lang="en-US" sz="800" b="1" i="0" u="none" strike="noStrike" kern="1200" cap="none" spc="0" normalizeH="0" baseline="0" noProof="0" dirty="0">
                <a:ln>
                  <a:noFill/>
                </a:ln>
                <a:solidFill>
                  <a:prstClr val="black"/>
                </a:solidFill>
                <a:effectLst/>
                <a:uLnTx/>
                <a:uFillTx/>
                <a:latin typeface="Calibri"/>
                <a:ea typeface="+mn-ea"/>
                <a:cs typeface="+mn-cs"/>
              </a:rPr>
              <a:t>tax revolt in Kheda</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00" b="0" i="0" u="none" strike="noStrike" kern="1200" cap="none" spc="0" normalizeH="0" baseline="0" noProof="0" dirty="0">
                <a:ln>
                  <a:noFill/>
                </a:ln>
                <a:solidFill>
                  <a:prstClr val="black"/>
                </a:solidFill>
                <a:effectLst/>
                <a:uLnTx/>
                <a:uFillTx/>
                <a:latin typeface="Calibri"/>
                <a:ea typeface="+mn-ea"/>
                <a:cs typeface="+mn-cs"/>
              </a:rPr>
              <a:t>He led the famous </a:t>
            </a:r>
            <a:r>
              <a:rPr kumimoji="0" lang="en-US" sz="800" b="1" i="0" u="none" strike="noStrike" kern="1200" cap="none" spc="0" normalizeH="0" baseline="0" noProof="0" dirty="0">
                <a:ln>
                  <a:noFill/>
                </a:ln>
                <a:solidFill>
                  <a:prstClr val="black"/>
                </a:solidFill>
                <a:effectLst/>
                <a:uLnTx/>
                <a:uFillTx/>
                <a:latin typeface="Calibri"/>
                <a:ea typeface="+mn-ea"/>
                <a:cs typeface="+mn-cs"/>
              </a:rPr>
              <a:t>Salt March to Dandi </a:t>
            </a:r>
            <a:r>
              <a:rPr kumimoji="0" lang="en-US" sz="800" b="0" i="0" u="none" strike="noStrike" kern="1200" cap="none" spc="0" normalizeH="0" baseline="0" noProof="0" dirty="0">
                <a:ln>
                  <a:noFill/>
                </a:ln>
                <a:solidFill>
                  <a:prstClr val="black"/>
                </a:solidFill>
                <a:effectLst/>
                <a:uLnTx/>
                <a:uFillTx/>
                <a:latin typeface="Calibri"/>
                <a:ea typeface="+mn-ea"/>
                <a:cs typeface="+mn-cs"/>
              </a:rPr>
              <a:t>that later influence several activists including Martin Luther King, Jr.</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00" b="0" i="0" u="none" strike="noStrike" kern="1200" cap="none" spc="0" normalizeH="0" baseline="0" noProof="0" dirty="0">
                <a:ln>
                  <a:noFill/>
                </a:ln>
                <a:solidFill>
                  <a:prstClr val="black"/>
                </a:solidFill>
                <a:effectLst/>
                <a:uLnTx/>
                <a:uFillTx/>
                <a:latin typeface="Calibri"/>
                <a:ea typeface="+mn-ea"/>
                <a:cs typeface="+mn-cs"/>
              </a:rPr>
              <a:t>Leading figure </a:t>
            </a:r>
            <a:r>
              <a:rPr kumimoji="0" lang="en-US" sz="800" b="1" i="0" u="none" strike="noStrike" kern="1200" cap="none" spc="0" normalizeH="0" baseline="0" noProof="0" dirty="0">
                <a:ln>
                  <a:noFill/>
                </a:ln>
                <a:solidFill>
                  <a:prstClr val="black"/>
                </a:solidFill>
                <a:effectLst/>
                <a:uLnTx/>
                <a:uFillTx/>
                <a:latin typeface="Calibri"/>
                <a:ea typeface="+mn-ea"/>
                <a:cs typeface="+mn-cs"/>
              </a:rPr>
              <a:t>responsible for India achieving independence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00" b="1" i="0" u="none" strike="noStrike" kern="1200" cap="none" spc="0" normalizeH="0" baseline="0" noProof="0" dirty="0">
                <a:ln>
                  <a:noFill/>
                </a:ln>
                <a:solidFill>
                  <a:prstClr val="black"/>
                </a:solidFill>
                <a:effectLst/>
                <a:uLnTx/>
                <a:uFillTx/>
                <a:latin typeface="Calibri"/>
                <a:ea typeface="+mn-ea"/>
                <a:cs typeface="+mn-cs"/>
              </a:rPr>
              <a:t>Fought against social evils in society like untouchability</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00" b="0" i="0" u="none" strike="noStrike" kern="1200" cap="none" spc="0" normalizeH="0" baseline="0" noProof="0" dirty="0">
                <a:ln>
                  <a:noFill/>
                </a:ln>
                <a:solidFill>
                  <a:prstClr val="black"/>
                </a:solidFill>
                <a:effectLst/>
                <a:uLnTx/>
                <a:uFillTx/>
                <a:latin typeface="Calibri"/>
                <a:ea typeface="+mn-ea"/>
                <a:cs typeface="+mn-cs"/>
              </a:rPr>
              <a:t>Played an </a:t>
            </a:r>
            <a:r>
              <a:rPr kumimoji="0" lang="en-US" sz="800" b="1" i="0" u="none" strike="noStrike" kern="1200" cap="none" spc="0" normalizeH="0" baseline="0" noProof="0" dirty="0">
                <a:ln>
                  <a:noFill/>
                </a:ln>
                <a:solidFill>
                  <a:prstClr val="black"/>
                </a:solidFill>
                <a:effectLst/>
                <a:uLnTx/>
                <a:uFillTx/>
                <a:latin typeface="Calibri"/>
                <a:ea typeface="+mn-ea"/>
                <a:cs typeface="+mn-cs"/>
              </a:rPr>
              <a:t>instrumental role in the upliftment of women </a:t>
            </a:r>
            <a:r>
              <a:rPr kumimoji="0" lang="en-US" sz="800" b="0" i="0" u="none" strike="noStrike" kern="1200" cap="none" spc="0" normalizeH="0" baseline="0" noProof="0" dirty="0">
                <a:ln>
                  <a:noFill/>
                </a:ln>
                <a:solidFill>
                  <a:prstClr val="black"/>
                </a:solidFill>
                <a:effectLst/>
                <a:uLnTx/>
                <a:uFillTx/>
                <a:latin typeface="Calibri"/>
                <a:ea typeface="+mn-ea"/>
                <a:cs typeface="+mn-cs"/>
              </a:rPr>
              <a:t>across the country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2" name="Rectangle: Rounded Corners 41">
            <a:extLst>
              <a:ext uri="{FF2B5EF4-FFF2-40B4-BE49-F238E27FC236}">
                <a16:creationId xmlns:a16="http://schemas.microsoft.com/office/drawing/2014/main" id="{44E1DF49-BD5E-5B08-12C0-11704D1732A6}"/>
              </a:ext>
            </a:extLst>
          </p:cNvPr>
          <p:cNvSpPr/>
          <p:nvPr/>
        </p:nvSpPr>
        <p:spPr>
          <a:xfrm>
            <a:off x="175417" y="1460948"/>
            <a:ext cx="2996836" cy="2318274"/>
          </a:xfrm>
          <a:prstGeom prst="roundRect">
            <a:avLst/>
          </a:prstGeom>
          <a:noFill/>
          <a:ln w="38100">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3" name="Rectangle: Rounded Corners 42">
            <a:extLst>
              <a:ext uri="{FF2B5EF4-FFF2-40B4-BE49-F238E27FC236}">
                <a16:creationId xmlns:a16="http://schemas.microsoft.com/office/drawing/2014/main" id="{06372D36-F6A6-169B-98AC-80D575F5AB5A}"/>
              </a:ext>
            </a:extLst>
          </p:cNvPr>
          <p:cNvSpPr/>
          <p:nvPr/>
        </p:nvSpPr>
        <p:spPr>
          <a:xfrm>
            <a:off x="993343" y="1515667"/>
            <a:ext cx="1402223" cy="201379"/>
          </a:xfrm>
          <a:prstGeom prst="round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CC9900"/>
                </a:solidFill>
                <a:effectLst/>
                <a:uLnTx/>
                <a:uFillTx/>
                <a:latin typeface="Calibri"/>
                <a:ea typeface="+mn-ea"/>
                <a:cs typeface="+mn-cs"/>
              </a:rPr>
              <a:t>Abstract</a:t>
            </a:r>
          </a:p>
        </p:txBody>
      </p:sp>
      <p:sp>
        <p:nvSpPr>
          <p:cNvPr id="44" name="Rectangle: Rounded Corners 43">
            <a:extLst>
              <a:ext uri="{FF2B5EF4-FFF2-40B4-BE49-F238E27FC236}">
                <a16:creationId xmlns:a16="http://schemas.microsoft.com/office/drawing/2014/main" id="{CED8A17E-ECAE-1F00-88E2-AD932A6188F3}"/>
              </a:ext>
            </a:extLst>
          </p:cNvPr>
          <p:cNvSpPr/>
          <p:nvPr/>
        </p:nvSpPr>
        <p:spPr>
          <a:xfrm>
            <a:off x="174778" y="3911787"/>
            <a:ext cx="3005055" cy="992385"/>
          </a:xfrm>
          <a:prstGeom prst="roundRect">
            <a:avLst/>
          </a:prstGeom>
          <a:noFill/>
          <a:ln w="57150">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a:ea typeface="+mn-ea"/>
                <a:cs typeface="+mn-cs"/>
              </a:rPr>
              <a:t>Gandhi, like many leaders, had blind spots.  Many in South Africa believe he was complicit in anti-black racism &amp; members from the Hindu nationalist associations in India have been calling him a betrayer, accusing him of establishing a Brahmin rule in independent India.</a:t>
            </a:r>
          </a:p>
        </p:txBody>
      </p:sp>
      <p:sp>
        <p:nvSpPr>
          <p:cNvPr id="45" name="Rectangle: Rounded Corners 44">
            <a:extLst>
              <a:ext uri="{FF2B5EF4-FFF2-40B4-BE49-F238E27FC236}">
                <a16:creationId xmlns:a16="http://schemas.microsoft.com/office/drawing/2014/main" id="{097FB9B5-F8EF-36AE-F859-2277096644F3}"/>
              </a:ext>
            </a:extLst>
          </p:cNvPr>
          <p:cNvSpPr/>
          <p:nvPr/>
        </p:nvSpPr>
        <p:spPr>
          <a:xfrm>
            <a:off x="588661" y="3985505"/>
            <a:ext cx="2130668" cy="201155"/>
          </a:xfrm>
          <a:prstGeom prst="round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CC9900"/>
                </a:solidFill>
                <a:effectLst/>
                <a:uLnTx/>
                <a:uFillTx/>
                <a:latin typeface="Calibri"/>
                <a:ea typeface="+mn-ea"/>
                <a:cs typeface="+mn-cs"/>
              </a:rPr>
              <a:t>Leadership Blind Spots</a:t>
            </a:r>
          </a:p>
        </p:txBody>
      </p:sp>
      <p:pic>
        <p:nvPicPr>
          <p:cNvPr id="57" name="Picture 56">
            <a:extLst>
              <a:ext uri="{FF2B5EF4-FFF2-40B4-BE49-F238E27FC236}">
                <a16:creationId xmlns:a16="http://schemas.microsoft.com/office/drawing/2014/main" id="{44596AF4-C3DD-5A34-0BD8-F4383C6B14CE}"/>
              </a:ext>
            </a:extLst>
          </p:cNvPr>
          <p:cNvPicPr>
            <a:picLocks noChangeAspect="1"/>
          </p:cNvPicPr>
          <p:nvPr/>
        </p:nvPicPr>
        <p:blipFill>
          <a:blip r:embed="rId12">
            <a:duotone>
              <a:prstClr val="black"/>
              <a:srgbClr val="D9C3A5">
                <a:tint val="50000"/>
                <a:satMod val="180000"/>
              </a:srgbClr>
            </a:duotone>
            <a:alphaModFix/>
            <a:extLst>
              <a:ext uri="{BEBA8EAE-BF5A-486C-A8C5-ECC9F3942E4B}">
                <a14:imgProps xmlns:a14="http://schemas.microsoft.com/office/drawing/2010/main">
                  <a14:imgLayer r:embed="rId13">
                    <a14:imgEffect>
                      <a14:colorTemperature colorTemp="11200"/>
                    </a14:imgEffect>
                    <a14:imgEffect>
                      <a14:saturation sat="200000"/>
                    </a14:imgEffect>
                  </a14:imgLayer>
                </a14:imgProps>
              </a:ext>
            </a:extLst>
          </a:blip>
          <a:stretch>
            <a:fillRect/>
          </a:stretch>
        </p:blipFill>
        <p:spPr>
          <a:xfrm>
            <a:off x="2860653" y="5349953"/>
            <a:ext cx="3476705" cy="1305559"/>
          </a:xfrm>
          <a:prstGeom prst="rect">
            <a:avLst/>
          </a:prstGeom>
          <a:noFill/>
        </p:spPr>
      </p:pic>
      <p:sp>
        <p:nvSpPr>
          <p:cNvPr id="55" name="TextBox 54">
            <a:extLst>
              <a:ext uri="{FF2B5EF4-FFF2-40B4-BE49-F238E27FC236}">
                <a16:creationId xmlns:a16="http://schemas.microsoft.com/office/drawing/2014/main" id="{C6145834-51EF-B4E4-FFEB-0ECF12846517}"/>
              </a:ext>
            </a:extLst>
          </p:cNvPr>
          <p:cNvSpPr txBox="1"/>
          <p:nvPr/>
        </p:nvSpPr>
        <p:spPr>
          <a:xfrm flipH="1">
            <a:off x="9307268" y="4305747"/>
            <a:ext cx="2738339"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a:ea typeface="+mn-ea"/>
                <a:cs typeface="+mn-cs"/>
              </a:rPr>
              <a:t>The main takeaway from this research on the life &amp; leadership of Mohandas Gandhi is that: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800" b="0" i="0" u="none" strike="noStrike" kern="1200" cap="none" spc="0" normalizeH="0" baseline="0" noProof="0" dirty="0">
                <a:ln>
                  <a:noFill/>
                </a:ln>
                <a:solidFill>
                  <a:prstClr val="black"/>
                </a:solidFill>
                <a:effectLst/>
                <a:uLnTx/>
                <a:uFillTx/>
                <a:latin typeface="Calibri"/>
                <a:ea typeface="+mn-ea"/>
                <a:cs typeface="+mn-cs"/>
              </a:rPr>
              <a:t>Optimism, self-confidence, honesty &amp; integrity are traits typically considered highly important for leadership.</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800" b="0" i="0" u="none" strike="noStrike" kern="1200" cap="none" spc="0" normalizeH="0" baseline="0" noProof="0" dirty="0">
                <a:ln>
                  <a:noFill/>
                </a:ln>
                <a:solidFill>
                  <a:prstClr val="black"/>
                </a:solidFill>
                <a:effectLst/>
                <a:uLnTx/>
                <a:uFillTx/>
                <a:latin typeface="Calibri"/>
                <a:ea typeface="+mn-ea"/>
                <a:cs typeface="+mn-cs"/>
              </a:rPr>
              <a:t>Ethical leaders have the fortitude to do the things that are right and stick to their core values despite outside pressures.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800" b="0" i="0" u="none" strike="noStrike" kern="1200" cap="none" spc="0" normalizeH="0" baseline="0" noProof="0" dirty="0">
                <a:ln>
                  <a:noFill/>
                </a:ln>
                <a:solidFill>
                  <a:prstClr val="black"/>
                </a:solidFill>
                <a:effectLst/>
                <a:uLnTx/>
                <a:uFillTx/>
                <a:latin typeface="Calibri"/>
                <a:ea typeface="+mn-ea"/>
                <a:cs typeface="+mn-cs"/>
              </a:rPr>
              <a:t>A lack of courage allows greed &amp; self-interest to overcome concern for the common good.</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800" b="0" i="0" u="none" strike="noStrike" kern="1200" cap="none" spc="0" normalizeH="0" baseline="0" noProof="0" dirty="0">
                <a:ln>
                  <a:noFill/>
                </a:ln>
                <a:solidFill>
                  <a:prstClr val="black"/>
                </a:solidFill>
                <a:effectLst/>
                <a:uLnTx/>
                <a:uFillTx/>
                <a:latin typeface="Calibri"/>
                <a:ea typeface="+mn-ea"/>
                <a:cs typeface="+mn-cs"/>
              </a:rPr>
              <a:t>Even the best leaders can have blind spots.</a:t>
            </a:r>
          </a:p>
        </p:txBody>
      </p:sp>
    </p:spTree>
    <p:extLst>
      <p:ext uri="{BB962C8B-B14F-4D97-AF65-F5344CB8AC3E}">
        <p14:creationId xmlns:p14="http://schemas.microsoft.com/office/powerpoint/2010/main" val="6915836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880</Words>
  <Application>Microsoft Office PowerPoint</Application>
  <PresentationFormat>Widescreen</PresentationFormat>
  <Paragraphs>63</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Amasis MT Pro Black</vt:lpstr>
      <vt:lpstr>Amasis MT Pro Medium</vt:lpstr>
      <vt:lpstr>Arial</vt:lpstr>
      <vt:lpstr>Calibri</vt:lpstr>
      <vt:lpstr>Calibri Light</vt:lpstr>
      <vt:lpstr>Sabon Next LT</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yanique lawrence</dc:creator>
  <cp:lastModifiedBy>yanique lawrence</cp:lastModifiedBy>
  <cp:revision>2</cp:revision>
  <dcterms:created xsi:type="dcterms:W3CDTF">2023-03-05T02:34:30Z</dcterms:created>
  <dcterms:modified xsi:type="dcterms:W3CDTF">2023-03-05T05:20:36Z</dcterms:modified>
</cp:coreProperties>
</file>