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1"/>
    <p:restoredTop sz="96357" autoAdjust="0"/>
  </p:normalViewPr>
  <p:slideViewPr>
    <p:cSldViewPr snapToObjects="1">
      <p:cViewPr varScale="1">
        <p:scale>
          <a:sx n="23" d="100"/>
          <a:sy n="23" d="100"/>
        </p:scale>
        <p:origin x="1026" y="3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5264D-33DA-4B87-8916-E55FA334CCDC}" type="datetimeFigureOut">
              <a:rPr lang="en-US" smtClean="0"/>
              <a:t>3/4/2023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F86E6-6741-498E-9571-A434FEC35924}" type="slidenum">
              <a:rPr lang="en-US" smtClean="0"/>
              <a:t>‹#›</a:t>
            </a:fld>
            <a:endParaRPr lang="en-US"/>
          </a:p>
        </p:txBody>
      </p:sp>
    </p:spTree>
    <p:extLst>
      <p:ext uri="{BB962C8B-B14F-4D97-AF65-F5344CB8AC3E}">
        <p14:creationId xmlns:p14="http://schemas.microsoft.com/office/powerpoint/2010/main" val="361236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F86E6-6741-498E-9571-A434FEC35924}" type="slidenum">
              <a:rPr lang="en-US" smtClean="0"/>
              <a:t>1</a:t>
            </a:fld>
            <a:endParaRPr lang="en-US"/>
          </a:p>
        </p:txBody>
      </p:sp>
    </p:spTree>
    <p:extLst>
      <p:ext uri="{BB962C8B-B14F-4D97-AF65-F5344CB8AC3E}">
        <p14:creationId xmlns:p14="http://schemas.microsoft.com/office/powerpoint/2010/main" val="194700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3/4/2023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history.com/topics/world-war-ii/george-smith-patton" TargetMode="Externa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pic>
        <p:nvPicPr>
          <p:cNvPr id="30" name="Picture 29" descr="Table&#10;&#10;Description automatically generated">
            <a:extLst>
              <a:ext uri="{FF2B5EF4-FFF2-40B4-BE49-F238E27FC236}">
                <a16:creationId xmlns:a16="http://schemas.microsoft.com/office/drawing/2014/main" id="{A66A0512-A55E-18D9-F82D-2344FA4C45A3}"/>
              </a:ext>
            </a:extLst>
          </p:cNvPr>
          <p:cNvPicPr>
            <a:picLocks noChangeAspect="1"/>
          </p:cNvPicPr>
          <p:nvPr/>
        </p:nvPicPr>
        <p:blipFill>
          <a:blip r:embed="rId3"/>
          <a:stretch>
            <a:fillRect/>
          </a:stretch>
        </p:blipFill>
        <p:spPr>
          <a:xfrm>
            <a:off x="26391274" y="9703022"/>
            <a:ext cx="6141152" cy="4524314"/>
          </a:xfrm>
          <a:prstGeom prst="rect">
            <a:avLst/>
          </a:prstGeom>
        </p:spPr>
      </p:pic>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4"/>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3566158" y="800362"/>
            <a:ext cx="25786079" cy="2739211"/>
          </a:xfrm>
          <a:prstGeom prst="rect">
            <a:avLst/>
          </a:prstGeom>
          <a:noFill/>
        </p:spPr>
        <p:txBody>
          <a:bodyPr wrap="square" rtlCol="0">
            <a:spAutoFit/>
          </a:bodyPr>
          <a:lstStyle/>
          <a:p>
            <a:pPr algn="ctr"/>
            <a:r>
              <a:rPr lang="en-US" sz="7200" b="1" dirty="0">
                <a:latin typeface="Garamond" panose="02020404030301010803" pitchFamily="18" charset="0"/>
              </a:rPr>
              <a:t>General George S. Patton Jr: Revolutionary or Unethical Leader?</a:t>
            </a:r>
          </a:p>
          <a:p>
            <a:pPr algn="ctr"/>
            <a:r>
              <a:rPr lang="en-US" sz="5500" dirty="0">
                <a:latin typeface="Garamond" panose="02020404030301010803" pitchFamily="18" charset="0"/>
              </a:rPr>
              <a:t>Dustin A. Landers</a:t>
            </a:r>
          </a:p>
          <a:p>
            <a:pPr algn="ctr"/>
            <a:r>
              <a:rPr lang="en-US" sz="4500" dirty="0">
                <a:latin typeface="Garamond" panose="02020404030301010803" pitchFamily="18" charset="0"/>
              </a:rPr>
              <a:t>Florida State University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4"/>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304800" y="4500937"/>
            <a:ext cx="12750933" cy="6471859"/>
          </a:xfrm>
          <a:prstGeom prst="roundRect">
            <a:avLst>
              <a:gd name="adj" fmla="val 3486"/>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13390418" y="4696801"/>
            <a:ext cx="6544097" cy="2343515"/>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3200" b="1" dirty="0">
                <a:solidFill>
                  <a:schemeClr val="tx1"/>
                </a:solidFill>
                <a:latin typeface="Garamond" panose="02020404030301010803" pitchFamily="18" charset="0"/>
              </a:rPr>
              <a:t>“We herd sheep, we drive cattle, we lead people. Lead me, follow me, or get out of my way.” </a:t>
            </a:r>
          </a:p>
          <a:p>
            <a:pPr algn="just"/>
            <a:r>
              <a:rPr lang="en-US" sz="3200" b="1" dirty="0">
                <a:solidFill>
                  <a:schemeClr val="tx1"/>
                </a:solidFill>
                <a:latin typeface="Garamond" panose="02020404030301010803" pitchFamily="18" charset="0"/>
              </a:rPr>
              <a:t>					 </a:t>
            </a:r>
            <a:r>
              <a:rPr lang="en-US" sz="3200" dirty="0">
                <a:solidFill>
                  <a:schemeClr val="tx1"/>
                </a:solidFill>
                <a:latin typeface="Garamond" panose="02020404030301010803" pitchFamily="18" charset="0"/>
              </a:rPr>
              <a:t>Gen. George S. Patton</a:t>
            </a:r>
          </a:p>
        </p:txBody>
      </p:sp>
      <p:sp>
        <p:nvSpPr>
          <p:cNvPr id="23" name="Rounded Rectangle 22">
            <a:extLst>
              <a:ext uri="{FF2B5EF4-FFF2-40B4-BE49-F238E27FC236}">
                <a16:creationId xmlns:a16="http://schemas.microsoft.com/office/drawing/2014/main" id="{69C88FA8-0753-BD4D-A3D1-F108742E4DAC}"/>
              </a:ext>
            </a:extLst>
          </p:cNvPr>
          <p:cNvSpPr/>
          <p:nvPr/>
        </p:nvSpPr>
        <p:spPr>
          <a:xfrm>
            <a:off x="3996168" y="4927433"/>
            <a:ext cx="5309583" cy="873901"/>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Abstract</a:t>
            </a:r>
          </a:p>
        </p:txBody>
      </p:sp>
      <p:sp>
        <p:nvSpPr>
          <p:cNvPr id="27" name="Rounded Rectangle 26">
            <a:extLst>
              <a:ext uri="{FF2B5EF4-FFF2-40B4-BE49-F238E27FC236}">
                <a16:creationId xmlns:a16="http://schemas.microsoft.com/office/drawing/2014/main" id="{46DD85E0-B9A7-594E-B581-0EAC11DD9AAE}"/>
              </a:ext>
            </a:extLst>
          </p:cNvPr>
          <p:cNvSpPr/>
          <p:nvPr/>
        </p:nvSpPr>
        <p:spPr>
          <a:xfrm>
            <a:off x="22479000" y="4760101"/>
            <a:ext cx="8458200" cy="739134"/>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Social Dynamics</a:t>
            </a:r>
          </a:p>
        </p:txBody>
      </p:sp>
      <p:sp>
        <p:nvSpPr>
          <p:cNvPr id="35" name="Rounded Rectangle 18">
            <a:extLst>
              <a:ext uri="{FF2B5EF4-FFF2-40B4-BE49-F238E27FC236}">
                <a16:creationId xmlns:a16="http://schemas.microsoft.com/office/drawing/2014/main" id="{33F4F12D-7F93-4EDB-AB47-B11349ADF9A3}"/>
              </a:ext>
            </a:extLst>
          </p:cNvPr>
          <p:cNvSpPr/>
          <p:nvPr/>
        </p:nvSpPr>
        <p:spPr>
          <a:xfrm>
            <a:off x="20269200" y="4500936"/>
            <a:ext cx="12344400" cy="13127994"/>
          </a:xfrm>
          <a:prstGeom prst="roundRect">
            <a:avLst>
              <a:gd name="adj" fmla="val 3568"/>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37" name="Rounded Rectangle 18">
            <a:extLst>
              <a:ext uri="{FF2B5EF4-FFF2-40B4-BE49-F238E27FC236}">
                <a16:creationId xmlns:a16="http://schemas.microsoft.com/office/drawing/2014/main" id="{26BE7A2C-2E8A-4781-B415-9919A47FA59F}"/>
              </a:ext>
            </a:extLst>
          </p:cNvPr>
          <p:cNvSpPr/>
          <p:nvPr/>
        </p:nvSpPr>
        <p:spPr>
          <a:xfrm>
            <a:off x="13455712" y="15164189"/>
            <a:ext cx="6564880" cy="6396435"/>
          </a:xfrm>
          <a:prstGeom prst="roundRect">
            <a:avLst>
              <a:gd name="adj" fmla="val 10277"/>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400" dirty="0">
              <a:solidFill>
                <a:schemeClr val="tx1"/>
              </a:solidFill>
              <a:latin typeface="Garamond" panose="02020404030301010803" pitchFamily="18" charset="0"/>
            </a:endParaRPr>
          </a:p>
          <a:p>
            <a:pPr algn="just"/>
            <a:r>
              <a:rPr lang="en-US" sz="2400" dirty="0">
                <a:solidFill>
                  <a:schemeClr val="tx1"/>
                </a:solidFill>
                <a:latin typeface="Garamond" panose="02020404030301010803" pitchFamily="18" charset="0"/>
              </a:rPr>
              <a:t> </a:t>
            </a:r>
          </a:p>
        </p:txBody>
      </p:sp>
      <p:sp>
        <p:nvSpPr>
          <p:cNvPr id="46" name="Rounded Rectangle 26">
            <a:extLst>
              <a:ext uri="{FF2B5EF4-FFF2-40B4-BE49-F238E27FC236}">
                <a16:creationId xmlns:a16="http://schemas.microsoft.com/office/drawing/2014/main" id="{F6CC06EC-D7B3-4B94-B4DF-99A82B452F8D}"/>
              </a:ext>
            </a:extLst>
          </p:cNvPr>
          <p:cNvSpPr/>
          <p:nvPr/>
        </p:nvSpPr>
        <p:spPr>
          <a:xfrm>
            <a:off x="14452152" y="15342764"/>
            <a:ext cx="4572000" cy="58997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Benton Sans" panose="02000504020000020004" pitchFamily="2" charset="77"/>
              </a:rPr>
              <a:t>Conclusion</a:t>
            </a:r>
            <a:endParaRPr lang="en-US" sz="5500" dirty="0">
              <a:solidFill>
                <a:schemeClr val="bg1"/>
              </a:solidFill>
              <a:latin typeface="Benton Sans" panose="02000504020000020004" pitchFamily="2" charset="77"/>
            </a:endParaRPr>
          </a:p>
        </p:txBody>
      </p:sp>
      <p:pic>
        <p:nvPicPr>
          <p:cNvPr id="2" name="Picture 1">
            <a:extLst>
              <a:ext uri="{FF2B5EF4-FFF2-40B4-BE49-F238E27FC236}">
                <a16:creationId xmlns:a16="http://schemas.microsoft.com/office/drawing/2014/main" id="{BF2C432F-358C-2D2E-B6A2-722D7D9854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1200" y="7352596"/>
            <a:ext cx="6544098" cy="7499318"/>
          </a:xfrm>
          <a:prstGeom prst="roundRect">
            <a:avLst>
              <a:gd name="adj" fmla="val 8594"/>
            </a:avLst>
          </a:prstGeom>
          <a:solidFill>
            <a:srgbClr val="FFFFFF">
              <a:shade val="85000"/>
            </a:srgbClr>
          </a:solidFill>
          <a:ln w="76200">
            <a:solidFill>
              <a:srgbClr val="782F40"/>
            </a:solidFill>
          </a:ln>
          <a:effectLst/>
        </p:spPr>
      </p:pic>
      <p:sp>
        <p:nvSpPr>
          <p:cNvPr id="7" name="TextBox 6">
            <a:extLst>
              <a:ext uri="{FF2B5EF4-FFF2-40B4-BE49-F238E27FC236}">
                <a16:creationId xmlns:a16="http://schemas.microsoft.com/office/drawing/2014/main" id="{37025641-264C-F7E3-0127-E60DE70F4E84}"/>
              </a:ext>
            </a:extLst>
          </p:cNvPr>
          <p:cNvSpPr txBox="1"/>
          <p:nvPr/>
        </p:nvSpPr>
        <p:spPr>
          <a:xfrm>
            <a:off x="798412" y="6145226"/>
            <a:ext cx="11885424" cy="4154984"/>
          </a:xfrm>
          <a:prstGeom prst="rect">
            <a:avLst/>
          </a:prstGeom>
          <a:noFill/>
        </p:spPr>
        <p:txBody>
          <a:bodyPr wrap="square" rtlCol="0">
            <a:spAutoFit/>
          </a:bodyPr>
          <a:lstStyle/>
          <a:p>
            <a:pPr algn="just"/>
            <a:r>
              <a:rPr lang="en-US" sz="2400" b="0" i="0" dirty="0">
                <a:solidFill>
                  <a:schemeClr val="bg2">
                    <a:lumMod val="10000"/>
                  </a:schemeClr>
                </a:solidFill>
                <a:effectLst/>
                <a:latin typeface="Garamond" panose="02020404030301010803" pitchFamily="18" charset="0"/>
              </a:rPr>
              <a:t>Perhaps the most prolific tank commander in U.S. history, General George S. Patton was not only one of greatest military leaders ever produced by the United States but also one of the most complex and </a:t>
            </a:r>
            <a:r>
              <a:rPr lang="en-US" sz="2400" i="0" dirty="0">
                <a:solidFill>
                  <a:schemeClr val="bg2">
                    <a:lumMod val="10000"/>
                  </a:schemeClr>
                </a:solidFill>
                <a:effectLst/>
                <a:latin typeface="Garamond" panose="02020404030301010803" pitchFamily="18" charset="0"/>
              </a:rPr>
              <a:t>controversial</a:t>
            </a:r>
            <a:r>
              <a:rPr lang="en-US" sz="2400" b="0" i="0" dirty="0">
                <a:solidFill>
                  <a:schemeClr val="bg2">
                    <a:lumMod val="10000"/>
                  </a:schemeClr>
                </a:solidFill>
                <a:effectLst/>
                <a:latin typeface="Garamond" panose="02020404030301010803" pitchFamily="18" charset="0"/>
              </a:rPr>
              <a:t>.  Patton believed it was essential for a general to stand out and lead from the front, as he thought that no one would follow a leader that didn’t know what the work was like firsthand; or as Patton stated: “No good decision was ever made in a swivel chair.” While his leadership style was seen as unprofessional by some officers at the time, he commanded unfaltering discipline and trust from the men under his command, which allowed him to produce more results, in less time, with fewer casualties that any other general in the army during World War II. This research will attempt to breakdown his leadership style to see the factors that made him an incredible leader, while also looking at traits that may have led him to make controversial decisions.</a:t>
            </a:r>
            <a:endParaRPr lang="en-US" sz="2400" dirty="0">
              <a:solidFill>
                <a:schemeClr val="bg2">
                  <a:lumMod val="10000"/>
                </a:schemeClr>
              </a:solidFill>
              <a:latin typeface="Garamond" panose="02020404030301010803" pitchFamily="18" charset="0"/>
            </a:endParaRPr>
          </a:p>
        </p:txBody>
      </p:sp>
      <p:sp>
        <p:nvSpPr>
          <p:cNvPr id="12" name="Rounded Rectangle 16">
            <a:extLst>
              <a:ext uri="{FF2B5EF4-FFF2-40B4-BE49-F238E27FC236}">
                <a16:creationId xmlns:a16="http://schemas.microsoft.com/office/drawing/2014/main" id="{A39E634D-5DE4-7774-CF03-ADFE9003927E}"/>
              </a:ext>
            </a:extLst>
          </p:cNvPr>
          <p:cNvSpPr/>
          <p:nvPr/>
        </p:nvSpPr>
        <p:spPr>
          <a:xfrm>
            <a:off x="304800" y="11282728"/>
            <a:ext cx="12726321" cy="10277899"/>
          </a:xfrm>
          <a:prstGeom prst="roundRect">
            <a:avLst>
              <a:gd name="adj" fmla="val 3486"/>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16" name="Rounded Rectangle 22">
            <a:extLst>
              <a:ext uri="{FF2B5EF4-FFF2-40B4-BE49-F238E27FC236}">
                <a16:creationId xmlns:a16="http://schemas.microsoft.com/office/drawing/2014/main" id="{F8CC15B5-EB36-E33A-F6A9-C0500A9925B5}"/>
              </a:ext>
            </a:extLst>
          </p:cNvPr>
          <p:cNvSpPr/>
          <p:nvPr/>
        </p:nvSpPr>
        <p:spPr>
          <a:xfrm>
            <a:off x="2711677" y="11639819"/>
            <a:ext cx="7937178" cy="873901"/>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Significant Contributions</a:t>
            </a:r>
          </a:p>
        </p:txBody>
      </p:sp>
      <p:sp>
        <p:nvSpPr>
          <p:cNvPr id="18" name="TextBox 17">
            <a:extLst>
              <a:ext uri="{FF2B5EF4-FFF2-40B4-BE49-F238E27FC236}">
                <a16:creationId xmlns:a16="http://schemas.microsoft.com/office/drawing/2014/main" id="{62F787F8-AB8B-740A-CE05-4DA38FE2F529}"/>
              </a:ext>
            </a:extLst>
          </p:cNvPr>
          <p:cNvSpPr txBox="1"/>
          <p:nvPr/>
        </p:nvSpPr>
        <p:spPr>
          <a:xfrm>
            <a:off x="379556" y="13011878"/>
            <a:ext cx="6271404" cy="3416320"/>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chemeClr val="bg2">
                    <a:lumMod val="10000"/>
                  </a:schemeClr>
                </a:solidFill>
                <a:effectLst/>
                <a:latin typeface="Garamond" panose="02020404030301010803" pitchFamily="18" charset="0"/>
              </a:rPr>
              <a:t>Pre-World War II</a:t>
            </a:r>
          </a:p>
          <a:p>
            <a:pPr marL="800100" lvl="1" indent="-342900" algn="just">
              <a:buFont typeface="Arial" panose="020B0604020202020204" pitchFamily="34" charset="0"/>
              <a:buChar char="•"/>
            </a:pPr>
            <a:r>
              <a:rPr lang="en-US" sz="2400" dirty="0">
                <a:solidFill>
                  <a:schemeClr val="bg2">
                    <a:lumMod val="10000"/>
                  </a:schemeClr>
                </a:solidFill>
                <a:latin typeface="Garamond" panose="02020404030301010803" pitchFamily="18" charset="0"/>
              </a:rPr>
              <a:t>Represented the U.S. at the Stockholm Olympics, competing in the modern pentathlon. Finished fifth overall in the event. </a:t>
            </a:r>
            <a:endParaRPr lang="en-US" sz="2400" b="0" i="0" dirty="0">
              <a:solidFill>
                <a:schemeClr val="bg2">
                  <a:lumMod val="10000"/>
                </a:schemeClr>
              </a:solidFill>
              <a:effectLst/>
              <a:latin typeface="Garamond" panose="02020404030301010803" pitchFamily="18" charset="0"/>
            </a:endParaRPr>
          </a:p>
          <a:p>
            <a:pPr marL="800100" lvl="1" indent="-342900">
              <a:buFont typeface="Arial" panose="020B0604020202020204" pitchFamily="34" charset="0"/>
              <a:buChar char="•"/>
            </a:pPr>
            <a:r>
              <a:rPr lang="en-US" sz="2400" dirty="0">
                <a:solidFill>
                  <a:schemeClr val="bg2">
                    <a:lumMod val="10000"/>
                  </a:schemeClr>
                </a:solidFill>
                <a:latin typeface="Garamond" panose="02020404030301010803" pitchFamily="18" charset="0"/>
              </a:rPr>
              <a:t>Designed the Model 1913 Calvary Sword (Patton Saber) </a:t>
            </a:r>
          </a:p>
          <a:p>
            <a:pPr marL="800100" lvl="1" indent="-342900">
              <a:buFont typeface="Arial" panose="020B0604020202020204" pitchFamily="34" charset="0"/>
              <a:buChar char="•"/>
            </a:pPr>
            <a:r>
              <a:rPr lang="en-US" sz="2400" dirty="0">
                <a:solidFill>
                  <a:schemeClr val="bg2">
                    <a:lumMod val="10000"/>
                  </a:schemeClr>
                </a:solidFill>
                <a:latin typeface="Garamond" panose="02020404030301010803" pitchFamily="18" charset="0"/>
              </a:rPr>
              <a:t>Established the first U.S. Army Tank School in Bourg, France in 1917 (Bergeron, 2007)</a:t>
            </a:r>
          </a:p>
        </p:txBody>
      </p:sp>
      <p:sp>
        <p:nvSpPr>
          <p:cNvPr id="20" name="Rounded Rectangle 18">
            <a:extLst>
              <a:ext uri="{FF2B5EF4-FFF2-40B4-BE49-F238E27FC236}">
                <a16:creationId xmlns:a16="http://schemas.microsoft.com/office/drawing/2014/main" id="{453B1389-A27E-F17D-D615-02E59CD1A9B5}"/>
              </a:ext>
            </a:extLst>
          </p:cNvPr>
          <p:cNvSpPr/>
          <p:nvPr/>
        </p:nvSpPr>
        <p:spPr>
          <a:xfrm>
            <a:off x="20269200" y="17754600"/>
            <a:ext cx="12344400" cy="3838990"/>
          </a:xfrm>
          <a:prstGeom prst="roundRect">
            <a:avLst>
              <a:gd name="adj" fmla="val 3568"/>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21" name="Rounded Rectangle 26">
            <a:extLst>
              <a:ext uri="{FF2B5EF4-FFF2-40B4-BE49-F238E27FC236}">
                <a16:creationId xmlns:a16="http://schemas.microsoft.com/office/drawing/2014/main" id="{6AE67DDD-4CF1-FF03-7E25-76EC4B8B2ACB}"/>
              </a:ext>
            </a:extLst>
          </p:cNvPr>
          <p:cNvSpPr/>
          <p:nvPr/>
        </p:nvSpPr>
        <p:spPr>
          <a:xfrm>
            <a:off x="24332069" y="17949318"/>
            <a:ext cx="4752060" cy="597284"/>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References</a:t>
            </a:r>
          </a:p>
        </p:txBody>
      </p:sp>
      <p:sp>
        <p:nvSpPr>
          <p:cNvPr id="22" name="TextBox 21">
            <a:extLst>
              <a:ext uri="{FF2B5EF4-FFF2-40B4-BE49-F238E27FC236}">
                <a16:creationId xmlns:a16="http://schemas.microsoft.com/office/drawing/2014/main" id="{F19B2753-7FB3-253E-EDC9-BEAF85B5E044}"/>
              </a:ext>
            </a:extLst>
          </p:cNvPr>
          <p:cNvSpPr txBox="1"/>
          <p:nvPr/>
        </p:nvSpPr>
        <p:spPr>
          <a:xfrm>
            <a:off x="20400671" y="18741320"/>
            <a:ext cx="12212929" cy="2677656"/>
          </a:xfrm>
          <a:prstGeom prst="rect">
            <a:avLst/>
          </a:prstGeom>
          <a:noFill/>
        </p:spPr>
        <p:txBody>
          <a:bodyPr wrap="square" rtlCol="0">
            <a:spAutoFit/>
          </a:bodyPr>
          <a:lstStyle/>
          <a:p>
            <a:pPr algn="just"/>
            <a:r>
              <a:rPr lang="en-US" sz="2400" b="0" i="0" dirty="0">
                <a:solidFill>
                  <a:schemeClr val="bg2">
                    <a:lumMod val="10000"/>
                  </a:schemeClr>
                </a:solidFill>
                <a:effectLst/>
                <a:latin typeface="Garamond" panose="02020404030301010803" pitchFamily="18" charset="0"/>
              </a:rPr>
              <a:t>Bergeron, A.W. (2017). </a:t>
            </a:r>
            <a:r>
              <a:rPr lang="en-US" sz="2400" b="0" i="1" dirty="0">
                <a:solidFill>
                  <a:schemeClr val="bg2">
                    <a:lumMod val="10000"/>
                  </a:schemeClr>
                </a:solidFill>
                <a:effectLst/>
                <a:latin typeface="Garamond" panose="02020404030301010803" pitchFamily="18" charset="0"/>
              </a:rPr>
              <a:t>The Birth of Armored Forces. </a:t>
            </a:r>
            <a:r>
              <a:rPr lang="en-US" sz="2400" b="0" dirty="0">
                <a:solidFill>
                  <a:schemeClr val="bg2">
                    <a:lumMod val="10000"/>
                  </a:schemeClr>
                </a:solidFill>
                <a:effectLst/>
                <a:latin typeface="Garamond" panose="02020404030301010803" pitchFamily="18" charset="0"/>
              </a:rPr>
              <a:t>U.S. Army.</a:t>
            </a:r>
          </a:p>
          <a:p>
            <a:pPr algn="just"/>
            <a:r>
              <a:rPr lang="en-US" sz="2400" b="0" dirty="0">
                <a:solidFill>
                  <a:schemeClr val="bg2">
                    <a:lumMod val="10000"/>
                  </a:schemeClr>
                </a:solidFill>
                <a:effectLst/>
                <a:latin typeface="Garamond" panose="02020404030301010803" pitchFamily="18" charset="0"/>
              </a:rPr>
              <a:t>Daft, R.L. (2015). The Leadership Experience, 7th Edition. Stamford: Cengage Learning.</a:t>
            </a:r>
          </a:p>
          <a:p>
            <a:pPr algn="just"/>
            <a:r>
              <a:rPr lang="en-US" sz="2400" dirty="0">
                <a:solidFill>
                  <a:schemeClr val="bg2">
                    <a:lumMod val="10000"/>
                  </a:schemeClr>
                </a:solidFill>
                <a:latin typeface="Garamond" panose="02020404030301010803" pitchFamily="18" charset="0"/>
              </a:rPr>
              <a:t>History.com Editors. (2020). </a:t>
            </a:r>
            <a:r>
              <a:rPr lang="en-US" sz="2400" i="1" dirty="0">
                <a:solidFill>
                  <a:schemeClr val="bg2">
                    <a:lumMod val="10000"/>
                  </a:schemeClr>
                </a:solidFill>
                <a:latin typeface="Garamond" panose="02020404030301010803" pitchFamily="18" charset="0"/>
              </a:rPr>
              <a:t>George S. Patton. </a:t>
            </a:r>
            <a:r>
              <a:rPr lang="en-US" sz="2400" i="1" dirty="0">
                <a:solidFill>
                  <a:schemeClr val="bg2">
                    <a:lumMod val="10000"/>
                  </a:schemeClr>
                </a:solidFill>
                <a:latin typeface="Garamond" panose="02020404030301010803" pitchFamily="18" charset="0"/>
                <a:hlinkClick r:id="rId6"/>
              </a:rPr>
              <a:t>https://www.history.com/topics/world-war-ii/george-smith-patton</a:t>
            </a:r>
            <a:endParaRPr lang="en-US" sz="2400" i="1" dirty="0">
              <a:solidFill>
                <a:schemeClr val="bg2">
                  <a:lumMod val="10000"/>
                </a:schemeClr>
              </a:solidFill>
              <a:latin typeface="Garamond" panose="02020404030301010803" pitchFamily="18" charset="0"/>
            </a:endParaRPr>
          </a:p>
          <a:p>
            <a:pPr algn="just"/>
            <a:r>
              <a:rPr lang="it-IT" sz="2400" dirty="0">
                <a:solidFill>
                  <a:schemeClr val="bg2">
                    <a:lumMod val="10000"/>
                  </a:schemeClr>
                </a:solidFill>
                <a:latin typeface="Garamond" panose="02020404030301010803" pitchFamily="18" charset="0"/>
              </a:rPr>
              <a:t>Lovelace, A. (2017). </a:t>
            </a:r>
            <a:r>
              <a:rPr lang="it-IT" sz="2400" i="1" dirty="0">
                <a:solidFill>
                  <a:schemeClr val="bg2">
                    <a:lumMod val="10000"/>
                  </a:schemeClr>
                </a:solidFill>
                <a:latin typeface="Garamond" panose="02020404030301010803" pitchFamily="18" charset="0"/>
              </a:rPr>
              <a:t>George Patton. </a:t>
            </a:r>
            <a:r>
              <a:rPr lang="it-IT" sz="2400" dirty="0">
                <a:solidFill>
                  <a:schemeClr val="bg2">
                    <a:lumMod val="10000"/>
                  </a:schemeClr>
                </a:solidFill>
                <a:latin typeface="Garamond" panose="02020404030301010803" pitchFamily="18" charset="0"/>
              </a:rPr>
              <a:t>Britannica. </a:t>
            </a:r>
            <a:endParaRPr lang="en-US" sz="2400" dirty="0">
              <a:solidFill>
                <a:schemeClr val="bg2">
                  <a:lumMod val="10000"/>
                </a:schemeClr>
              </a:solidFill>
              <a:latin typeface="Garamond" panose="02020404030301010803" pitchFamily="18" charset="0"/>
            </a:endParaRPr>
          </a:p>
          <a:p>
            <a:r>
              <a:rPr lang="en-US" sz="2400" dirty="0">
                <a:solidFill>
                  <a:schemeClr val="bg2">
                    <a:lumMod val="10000"/>
                  </a:schemeClr>
                </a:solidFill>
                <a:latin typeface="Garamond" panose="02020404030301010803" pitchFamily="18" charset="0"/>
              </a:rPr>
              <a:t>We Are the Mighty. (2015). 11 Quotes That Show the Great Leadership of General George Patton. https://www.businessinsider.com/11-quotes-that-show-the-great-leadership-of-general-george-patton-2015-11</a:t>
            </a:r>
          </a:p>
        </p:txBody>
      </p:sp>
      <p:pic>
        <p:nvPicPr>
          <p:cNvPr id="25" name="Picture 24">
            <a:extLst>
              <a:ext uri="{FF2B5EF4-FFF2-40B4-BE49-F238E27FC236}">
                <a16:creationId xmlns:a16="http://schemas.microsoft.com/office/drawing/2014/main" id="{7235EFC8-C3E4-3C07-64BA-972F888B358D}"/>
              </a:ext>
            </a:extLst>
          </p:cNvPr>
          <p:cNvPicPr>
            <a:picLocks noChangeAspect="1"/>
          </p:cNvPicPr>
          <p:nvPr/>
        </p:nvPicPr>
        <p:blipFill>
          <a:blip r:embed="rId7"/>
          <a:stretch>
            <a:fillRect/>
          </a:stretch>
        </p:blipFill>
        <p:spPr>
          <a:xfrm>
            <a:off x="6974592" y="13569779"/>
            <a:ext cx="5709244" cy="2208156"/>
          </a:xfrm>
          <a:prstGeom prst="roundRect">
            <a:avLst>
              <a:gd name="adj" fmla="val 8594"/>
            </a:avLst>
          </a:prstGeom>
          <a:solidFill>
            <a:srgbClr val="FFFFFF">
              <a:shade val="85000"/>
            </a:srgbClr>
          </a:solidFill>
          <a:ln w="76200">
            <a:solidFill>
              <a:srgbClr val="782F40"/>
            </a:solidFill>
          </a:ln>
          <a:effectLst/>
        </p:spPr>
      </p:pic>
      <p:pic>
        <p:nvPicPr>
          <p:cNvPr id="10" name="Picture 9" descr="Map&#10;&#10;Description automatically generated">
            <a:extLst>
              <a:ext uri="{FF2B5EF4-FFF2-40B4-BE49-F238E27FC236}">
                <a16:creationId xmlns:a16="http://schemas.microsoft.com/office/drawing/2014/main" id="{A3318151-50A0-8E9D-57C4-B861D994E703}"/>
              </a:ext>
            </a:extLst>
          </p:cNvPr>
          <p:cNvPicPr>
            <a:picLocks noChangeAspect="1"/>
          </p:cNvPicPr>
          <p:nvPr/>
        </p:nvPicPr>
        <p:blipFill>
          <a:blip r:embed="rId8"/>
          <a:stretch>
            <a:fillRect/>
          </a:stretch>
        </p:blipFill>
        <p:spPr>
          <a:xfrm>
            <a:off x="712830" y="17164630"/>
            <a:ext cx="5461690" cy="3416320"/>
          </a:xfrm>
          <a:prstGeom prst="roundRect">
            <a:avLst>
              <a:gd name="adj" fmla="val 8594"/>
            </a:avLst>
          </a:prstGeom>
          <a:solidFill>
            <a:srgbClr val="FFFFFF">
              <a:shade val="85000"/>
            </a:srgbClr>
          </a:solidFill>
          <a:ln w="76200">
            <a:solidFill>
              <a:srgbClr val="782F40"/>
            </a:solidFill>
          </a:ln>
          <a:effectLst/>
        </p:spPr>
      </p:pic>
      <p:sp>
        <p:nvSpPr>
          <p:cNvPr id="13" name="TextBox 12">
            <a:extLst>
              <a:ext uri="{FF2B5EF4-FFF2-40B4-BE49-F238E27FC236}">
                <a16:creationId xmlns:a16="http://schemas.microsoft.com/office/drawing/2014/main" id="{99CE0F84-6CDF-6AC3-0A3E-0816B80126B3}"/>
              </a:ext>
            </a:extLst>
          </p:cNvPr>
          <p:cNvSpPr txBox="1"/>
          <p:nvPr/>
        </p:nvSpPr>
        <p:spPr>
          <a:xfrm>
            <a:off x="5892644" y="16356322"/>
            <a:ext cx="6826213" cy="4524315"/>
          </a:xfrm>
          <a:prstGeom prst="rect">
            <a:avLst/>
          </a:prstGeom>
          <a:noFill/>
        </p:spPr>
        <p:txBody>
          <a:bodyPr wrap="square">
            <a:spAutoFit/>
          </a:bodyPr>
          <a:lstStyle/>
          <a:p>
            <a:pPr marL="800100" lvl="1" indent="-342900" algn="just">
              <a:buFont typeface="Arial" panose="020B0604020202020204" pitchFamily="34" charset="0"/>
              <a:buChar char="•"/>
            </a:pPr>
            <a:endParaRPr lang="en-US" sz="2400" dirty="0">
              <a:solidFill>
                <a:schemeClr val="bg2">
                  <a:lumMod val="10000"/>
                </a:schemeClr>
              </a:solidFill>
              <a:latin typeface="Garamond" panose="02020404030301010803" pitchFamily="18" charset="0"/>
            </a:endParaRPr>
          </a:p>
          <a:p>
            <a:pPr marL="342900" indent="-342900" algn="just">
              <a:buFont typeface="Arial" panose="020B0604020202020204" pitchFamily="34" charset="0"/>
              <a:buChar char="•"/>
            </a:pPr>
            <a:r>
              <a:rPr lang="en-US" sz="2400" dirty="0">
                <a:solidFill>
                  <a:schemeClr val="bg2">
                    <a:lumMod val="10000"/>
                  </a:schemeClr>
                </a:solidFill>
                <a:latin typeface="Garamond" panose="02020404030301010803" pitchFamily="18" charset="0"/>
              </a:rPr>
              <a:t>World War II</a:t>
            </a:r>
          </a:p>
          <a:p>
            <a:pPr marL="800100" lvl="1" indent="-342900" algn="just">
              <a:buFont typeface="Arial" panose="020B0604020202020204" pitchFamily="34" charset="0"/>
              <a:buChar char="•"/>
            </a:pPr>
            <a:r>
              <a:rPr lang="en-US" sz="2400" dirty="0">
                <a:solidFill>
                  <a:schemeClr val="bg2">
                    <a:lumMod val="10000"/>
                  </a:schemeClr>
                </a:solidFill>
                <a:latin typeface="Garamond" panose="02020404030301010803" pitchFamily="18" charset="0"/>
              </a:rPr>
              <a:t>Led 1</a:t>
            </a:r>
            <a:r>
              <a:rPr lang="en-US" sz="2400" baseline="30000" dirty="0">
                <a:solidFill>
                  <a:schemeClr val="bg2">
                    <a:lumMod val="10000"/>
                  </a:schemeClr>
                </a:solidFill>
                <a:latin typeface="Garamond" panose="02020404030301010803" pitchFamily="18" charset="0"/>
              </a:rPr>
              <a:t>st</a:t>
            </a:r>
            <a:r>
              <a:rPr lang="en-US" sz="2400" dirty="0">
                <a:solidFill>
                  <a:schemeClr val="bg2">
                    <a:lumMod val="10000"/>
                  </a:schemeClr>
                </a:solidFill>
                <a:latin typeface="Garamond" panose="02020404030301010803" pitchFamily="18" charset="0"/>
              </a:rPr>
              <a:t> and 2</a:t>
            </a:r>
            <a:r>
              <a:rPr lang="en-US" sz="2400" baseline="30000" dirty="0">
                <a:solidFill>
                  <a:schemeClr val="bg2">
                    <a:lumMod val="10000"/>
                  </a:schemeClr>
                </a:solidFill>
                <a:latin typeface="Garamond" panose="02020404030301010803" pitchFamily="18" charset="0"/>
              </a:rPr>
              <a:t>nd</a:t>
            </a:r>
            <a:r>
              <a:rPr lang="en-US" sz="2400" dirty="0">
                <a:solidFill>
                  <a:schemeClr val="bg2">
                    <a:lumMod val="10000"/>
                  </a:schemeClr>
                </a:solidFill>
                <a:latin typeface="Garamond" panose="02020404030301010803" pitchFamily="18" charset="0"/>
              </a:rPr>
              <a:t> Armored Divisions during the invasion of North Africa in late 1942.</a:t>
            </a:r>
          </a:p>
          <a:p>
            <a:pPr marL="800100" lvl="1" indent="-342900" algn="just">
              <a:buFont typeface="Arial" panose="020B0604020202020204" pitchFamily="34" charset="0"/>
              <a:buChar char="•"/>
            </a:pPr>
            <a:r>
              <a:rPr lang="en-US" sz="2400" dirty="0">
                <a:solidFill>
                  <a:schemeClr val="bg2">
                    <a:lumMod val="10000"/>
                  </a:schemeClr>
                </a:solidFill>
                <a:latin typeface="Garamond" panose="02020404030301010803" pitchFamily="18" charset="0"/>
              </a:rPr>
              <a:t>Led U.S. troops to their first victory of WWII at the Battle of El Guettar in March 1943.</a:t>
            </a:r>
          </a:p>
          <a:p>
            <a:pPr marL="800100" lvl="1" indent="-342900" algn="just">
              <a:buFont typeface="Arial" panose="020B0604020202020204" pitchFamily="34" charset="0"/>
              <a:buChar char="•"/>
            </a:pPr>
            <a:r>
              <a:rPr lang="en-US" sz="2400" dirty="0">
                <a:solidFill>
                  <a:schemeClr val="bg2">
                    <a:lumMod val="10000"/>
                  </a:schemeClr>
                </a:solidFill>
                <a:latin typeface="Garamond" panose="02020404030301010803" pitchFamily="18" charset="0"/>
              </a:rPr>
              <a:t>Led U.S. Seventh Army during the successful invasion of Sicily. </a:t>
            </a:r>
          </a:p>
          <a:p>
            <a:pPr marL="800100" lvl="1" indent="-342900" algn="just">
              <a:buFont typeface="Arial" panose="020B0604020202020204" pitchFamily="34" charset="0"/>
              <a:buChar char="•"/>
            </a:pPr>
            <a:r>
              <a:rPr lang="en-US" sz="2400" dirty="0">
                <a:solidFill>
                  <a:schemeClr val="bg2">
                    <a:lumMod val="10000"/>
                  </a:schemeClr>
                </a:solidFill>
                <a:latin typeface="Garamond" panose="02020404030301010803" pitchFamily="18" charset="0"/>
              </a:rPr>
              <a:t>Led the U.S. Third Army in its famous march across France and played a key part in ending the Germen Ardennes Counteroffensive (History.com Editors, 2020)</a:t>
            </a:r>
          </a:p>
        </p:txBody>
      </p:sp>
      <p:sp>
        <p:nvSpPr>
          <p:cNvPr id="15" name="TextBox 14">
            <a:extLst>
              <a:ext uri="{FF2B5EF4-FFF2-40B4-BE49-F238E27FC236}">
                <a16:creationId xmlns:a16="http://schemas.microsoft.com/office/drawing/2014/main" id="{E36407A2-6D81-0A6F-B6DE-9B3F8BF6B6C2}"/>
              </a:ext>
            </a:extLst>
          </p:cNvPr>
          <p:cNvSpPr txBox="1"/>
          <p:nvPr/>
        </p:nvSpPr>
        <p:spPr>
          <a:xfrm>
            <a:off x="20400671" y="5595107"/>
            <a:ext cx="12131755" cy="4154984"/>
          </a:xfrm>
          <a:prstGeom prst="rect">
            <a:avLst/>
          </a:prstGeom>
          <a:noFill/>
        </p:spPr>
        <p:txBody>
          <a:bodyPr wrap="square" rtlCol="0">
            <a:spAutoFit/>
          </a:bodyPr>
          <a:lstStyle/>
          <a:p>
            <a:pPr algn="just"/>
            <a:r>
              <a:rPr lang="en-US" sz="2400" b="1" dirty="0">
                <a:latin typeface="Garamond" panose="02020404030301010803" pitchFamily="18" charset="0"/>
              </a:rPr>
              <a:t>Ethical Climate</a:t>
            </a:r>
          </a:p>
          <a:p>
            <a:pPr algn="just"/>
            <a:r>
              <a:rPr lang="en-US" sz="2400" dirty="0">
                <a:latin typeface="Garamond" panose="02020404030301010803" pitchFamily="18" charset="0"/>
              </a:rPr>
              <a:t>Was Patton an ethical or unethical leader? While Patton exhibited more ethical traits and behaviors than not, he at times acted unethically. He always maintained concern for the greater good, and was honest with the men under his command, never mincing words about the horrors of war. Patton also understood the importance of moral courage, once saying “Moral courage is the most valuable and usually the most absent characteristic in men. (We are the Mighty, 2018)” Patton exhibited unethical behaviors as well, particularly dealing unfairly and dimensioning the dignity of soldiers in his command. He tended to let his emotions get the better of him and act poorly in tense situations. While Patton at least had enough empathy to realize after the fact that he acted wrongly and apologize, his formidable temper caused him to act unethically at times.</a:t>
            </a:r>
          </a:p>
          <a:p>
            <a:pPr algn="just"/>
            <a:endParaRPr lang="en-US" sz="2400" dirty="0">
              <a:latin typeface="Garamond" panose="02020404030301010803" pitchFamily="18" charset="0"/>
            </a:endParaRPr>
          </a:p>
        </p:txBody>
      </p:sp>
      <p:sp>
        <p:nvSpPr>
          <p:cNvPr id="26" name="TextBox 25">
            <a:extLst>
              <a:ext uri="{FF2B5EF4-FFF2-40B4-BE49-F238E27FC236}">
                <a16:creationId xmlns:a16="http://schemas.microsoft.com/office/drawing/2014/main" id="{B1CD8287-F680-7C5B-B664-BB239C131F9A}"/>
              </a:ext>
            </a:extLst>
          </p:cNvPr>
          <p:cNvSpPr txBox="1"/>
          <p:nvPr/>
        </p:nvSpPr>
        <p:spPr>
          <a:xfrm>
            <a:off x="20370532" y="9756712"/>
            <a:ext cx="5919410" cy="4524315"/>
          </a:xfrm>
          <a:prstGeom prst="rect">
            <a:avLst/>
          </a:prstGeom>
          <a:noFill/>
        </p:spPr>
        <p:txBody>
          <a:bodyPr wrap="square">
            <a:spAutoFit/>
          </a:bodyPr>
          <a:lstStyle/>
          <a:p>
            <a:pPr algn="just"/>
            <a:r>
              <a:rPr lang="en-US" sz="2400" b="1" dirty="0">
                <a:latin typeface="Garamond" panose="02020404030301010803" pitchFamily="18" charset="0"/>
              </a:rPr>
              <a:t>Emotional Intelligence</a:t>
            </a:r>
          </a:p>
          <a:p>
            <a:pPr algn="just"/>
            <a:r>
              <a:rPr lang="en-US" sz="2400" dirty="0">
                <a:effectLst/>
                <a:latin typeface="Garamond" panose="02020404030301010803" pitchFamily="18" charset="0"/>
                <a:ea typeface="Calibri" panose="020F0502020204030204" pitchFamily="34" charset="0"/>
                <a:cs typeface="Times New Roman" panose="02020603050405020304" pitchFamily="18" charset="0"/>
              </a:rPr>
              <a:t>Overall, judging Patton’s level of emotional intelligence is a difficult endeavor, particularly if you subject him to the emotional standards that we expect from leadership in modern times. While his temper and his inability to understand some of the emotional responses of his troops hinders his ability to be called very emotionally intelligent, he does share many of the traits that one would consider when thinking of emotional intelligence. </a:t>
            </a:r>
          </a:p>
          <a:p>
            <a:pPr algn="just"/>
            <a:endParaRPr lang="en-US" sz="2400" dirty="0">
              <a:latin typeface="Garamond" panose="02020404030301010803" pitchFamily="18" charset="0"/>
            </a:endParaRPr>
          </a:p>
        </p:txBody>
      </p:sp>
      <p:sp>
        <p:nvSpPr>
          <p:cNvPr id="31" name="TextBox 30">
            <a:extLst>
              <a:ext uri="{FF2B5EF4-FFF2-40B4-BE49-F238E27FC236}">
                <a16:creationId xmlns:a16="http://schemas.microsoft.com/office/drawing/2014/main" id="{B378DFD1-456E-4455-BF0C-754C97891235}"/>
              </a:ext>
            </a:extLst>
          </p:cNvPr>
          <p:cNvSpPr txBox="1"/>
          <p:nvPr/>
        </p:nvSpPr>
        <p:spPr>
          <a:xfrm>
            <a:off x="31454043" y="14180266"/>
            <a:ext cx="986745" cy="307777"/>
          </a:xfrm>
          <a:prstGeom prst="rect">
            <a:avLst/>
          </a:prstGeom>
          <a:noFill/>
        </p:spPr>
        <p:txBody>
          <a:bodyPr wrap="none" rtlCol="0">
            <a:spAutoFit/>
          </a:bodyPr>
          <a:lstStyle/>
          <a:p>
            <a:r>
              <a:rPr lang="en-US" sz="1400" dirty="0"/>
              <a:t>Daft, 2015 </a:t>
            </a:r>
          </a:p>
        </p:txBody>
      </p:sp>
      <p:sp>
        <p:nvSpPr>
          <p:cNvPr id="32" name="TextBox 31">
            <a:extLst>
              <a:ext uri="{FF2B5EF4-FFF2-40B4-BE49-F238E27FC236}">
                <a16:creationId xmlns:a16="http://schemas.microsoft.com/office/drawing/2014/main" id="{15EFE92F-750A-3155-B96A-1DAC965E442B}"/>
              </a:ext>
            </a:extLst>
          </p:cNvPr>
          <p:cNvSpPr txBox="1"/>
          <p:nvPr/>
        </p:nvSpPr>
        <p:spPr>
          <a:xfrm>
            <a:off x="20400671" y="14463496"/>
            <a:ext cx="11103334" cy="4154984"/>
          </a:xfrm>
          <a:prstGeom prst="rect">
            <a:avLst/>
          </a:prstGeom>
          <a:noFill/>
        </p:spPr>
        <p:txBody>
          <a:bodyPr wrap="square" rtlCol="0">
            <a:spAutoFit/>
          </a:bodyPr>
          <a:lstStyle/>
          <a:p>
            <a:r>
              <a:rPr lang="en-US" sz="2400" b="1" dirty="0">
                <a:latin typeface="Garamond" panose="02020404030301010803" pitchFamily="18" charset="0"/>
              </a:rPr>
              <a:t>Slapping Incidents</a:t>
            </a:r>
          </a:p>
          <a:p>
            <a:r>
              <a:rPr lang="en-US" sz="2400" dirty="0">
                <a:latin typeface="Garamond" panose="02020404030301010803" pitchFamily="18" charset="0"/>
              </a:rPr>
              <a:t>Patton was sharply criticized for a pair of incidents in August 1943, when he physically struck hospitalized soldiers who exhibited no outward signs of injury. Not understanding the concept of being shelled shocked, he accused the soldiers of cowardice and ordered them back to the front line. Many in the U.S. Congress and the press called for Patton to be sacked, and the Senate delayed Patton’s promotion to permanent major general. Although Patton kept his job, those incidents likely cost him a command role of ground forces in the Normandy Invasion in June 1944 (Lovelace, 2023).</a:t>
            </a:r>
          </a:p>
          <a:p>
            <a:endParaRPr lang="en-US" sz="2400" dirty="0">
              <a:latin typeface="Garamond" panose="02020404030301010803" pitchFamily="18" charset="0"/>
            </a:endParaRPr>
          </a:p>
          <a:p>
            <a:endParaRPr lang="en-US" sz="2400" dirty="0">
              <a:latin typeface="Garamond" panose="02020404030301010803" pitchFamily="18" charset="0"/>
            </a:endParaRPr>
          </a:p>
          <a:p>
            <a:endParaRPr lang="en-US" sz="2400" b="1" dirty="0">
              <a:latin typeface="Garamond" panose="02020404030301010803" pitchFamily="18" charset="0"/>
            </a:endParaRPr>
          </a:p>
        </p:txBody>
      </p:sp>
      <p:sp>
        <p:nvSpPr>
          <p:cNvPr id="43" name="TextBox 42">
            <a:extLst>
              <a:ext uri="{FF2B5EF4-FFF2-40B4-BE49-F238E27FC236}">
                <a16:creationId xmlns:a16="http://schemas.microsoft.com/office/drawing/2014/main" id="{367DEDB2-F02E-7ABB-B389-1BB0810F8528}"/>
              </a:ext>
            </a:extLst>
          </p:cNvPr>
          <p:cNvSpPr txBox="1"/>
          <p:nvPr/>
        </p:nvSpPr>
        <p:spPr>
          <a:xfrm>
            <a:off x="13643230" y="15961279"/>
            <a:ext cx="6311203" cy="5632311"/>
          </a:xfrm>
          <a:prstGeom prst="rect">
            <a:avLst/>
          </a:prstGeom>
          <a:noFill/>
        </p:spPr>
        <p:txBody>
          <a:bodyPr wrap="square" rtlCol="0">
            <a:spAutoFit/>
          </a:bodyPr>
          <a:lstStyle/>
          <a:p>
            <a:pPr algn="just"/>
            <a:r>
              <a:rPr lang="en-US" sz="2400" dirty="0">
                <a:latin typeface="Garamond" panose="02020404030301010803" pitchFamily="18" charset="0"/>
              </a:rPr>
              <a:t>Judging Patton’s leadership style is a difficult endeavor, particularly if you hold him accountable for standards we expect from modern leaders. Possibly the only thing that could outweigh his accomplishments as a military leader is the controversies that accompanied him, particularly later in his career. While some of his actions were unacceptable, such as the slapping incidents, he was overall a very effective leader that played an instrumental part in the Allied Victory during WWII. He was an incredible motivator of his troops and produced results when needed. While he may not have been perfect, he was exactly what the Army needed at the time and served his role well.</a:t>
            </a:r>
          </a:p>
        </p:txBody>
      </p:sp>
    </p:spTree>
    <p:extLst>
      <p:ext uri="{BB962C8B-B14F-4D97-AF65-F5344CB8AC3E}">
        <p14:creationId xmlns:p14="http://schemas.microsoft.com/office/powerpoint/2010/main" val="1779961749"/>
      </p:ext>
    </p:extLst>
  </p:cSld>
  <p:clrMapOvr>
    <a:masterClrMapping/>
  </p:clrMapOvr>
  <mc:AlternateContent xmlns:mc="http://schemas.openxmlformats.org/markup-compatibility/2006" xmlns:p14="http://schemas.microsoft.com/office/powerpoint/2010/main">
    <mc:Choice Requires="p14">
      <p:transition spd="slow" p14:dur="2000" advTm="266830"/>
    </mc:Choice>
    <mc:Fallback xmlns="">
      <p:transition spd="slow" advTm="26683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2453</TotalTime>
  <Words>977</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Benton Sans</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Dustin Landers</cp:lastModifiedBy>
  <cp:revision>21</cp:revision>
  <cp:lastPrinted>2020-02-13T23:31:38Z</cp:lastPrinted>
  <dcterms:created xsi:type="dcterms:W3CDTF">2020-02-13T23:22:33Z</dcterms:created>
  <dcterms:modified xsi:type="dcterms:W3CDTF">2023-03-05T03:11:57Z</dcterms:modified>
</cp:coreProperties>
</file>