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0" r:id="rId5"/>
    <p:sldId id="259" r:id="rId6"/>
    <p:sldId id="261" r:id="rId7"/>
    <p:sldId id="262" r:id="rId8"/>
    <p:sldId id="263" r:id="rId9"/>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2F40"/>
    <a:srgbClr val="FFFFFF"/>
    <a:srgbClr val="CEB888"/>
    <a:srgbClr val="F3EDE1"/>
    <a:srgbClr val="E7D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98A30-6E22-4AC2-B64F-464082FC5A49}" v="29" dt="2022-04-11T20:36:38.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48" autoAdjust="0"/>
    <p:restoredTop sz="96327"/>
  </p:normalViewPr>
  <p:slideViewPr>
    <p:cSldViewPr snapToObjects="1">
      <p:cViewPr>
        <p:scale>
          <a:sx n="40" d="100"/>
          <a:sy n="40" d="100"/>
        </p:scale>
        <p:origin x="396" y="114"/>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07354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80358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937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90765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A3F32C-38B0-B548-A78F-520DC007E7DF}" type="datetimeFigureOut">
              <a:rPr lang="en-US" smtClean="0"/>
              <a:t>3/5/2023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51499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A3F32C-38B0-B548-A78F-520DC007E7D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247606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A3F32C-38B0-B548-A78F-520DC007E7DF}" type="datetimeFigureOut">
              <a:rPr lang="en-US" smtClean="0"/>
              <a:t>3/5/2023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411803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3F32C-38B0-B548-A78F-520DC007E7DF}" type="datetimeFigureOut">
              <a:rPr lang="en-US" smtClean="0"/>
              <a:t>3/5/2023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09757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3F32C-38B0-B548-A78F-520DC007E7DF}" type="datetimeFigureOut">
              <a:rPr lang="en-US" smtClean="0"/>
              <a:t>3/5/2023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427353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115200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27A3F32C-38B0-B548-A78F-520DC007E7DF}" type="datetimeFigureOut">
              <a:rPr lang="en-US" smtClean="0"/>
              <a:t>3/5/2023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1C02B-4381-A949-87F7-00D5CA5C0694}" type="slidenum">
              <a:rPr lang="en-US" smtClean="0"/>
              <a:t>‹#›</a:t>
            </a:fld>
            <a:endParaRPr lang="en-US"/>
          </a:p>
        </p:txBody>
      </p:sp>
    </p:spTree>
    <p:extLst>
      <p:ext uri="{BB962C8B-B14F-4D97-AF65-F5344CB8AC3E}">
        <p14:creationId xmlns:p14="http://schemas.microsoft.com/office/powerpoint/2010/main" val="3581239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27A3F32C-38B0-B548-A78F-520DC007E7DF}" type="datetimeFigureOut">
              <a:rPr lang="en-US" smtClean="0"/>
              <a:t>3/5/2023</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42E1C02B-4381-A949-87F7-00D5CA5C0694}" type="slidenum">
              <a:rPr lang="en-US" smtClean="0"/>
              <a:t>‹#›</a:t>
            </a:fld>
            <a:endParaRPr lang="en-US"/>
          </a:p>
        </p:txBody>
      </p:sp>
    </p:spTree>
    <p:extLst>
      <p:ext uri="{BB962C8B-B14F-4D97-AF65-F5344CB8AC3E}">
        <p14:creationId xmlns:p14="http://schemas.microsoft.com/office/powerpoint/2010/main" val="1996327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hyperlink" Target="https://www.brainyquote.com/authors/albert-einstein-quotes" TargetMode="External"/><Relationship Id="rId18" Type="http://schemas.openxmlformats.org/officeDocument/2006/relationships/hyperlink" Target="https://www.livescience.com/62017-stephen-hawking-legacy.html" TargetMode="External"/><Relationship Id="rId3" Type="http://schemas.openxmlformats.org/officeDocument/2006/relationships/hyperlink" Target="https://www.greenleaf.org/what-is-servant-leadership/" TargetMode="External"/><Relationship Id="rId7" Type="http://schemas.openxmlformats.org/officeDocument/2006/relationships/image" Target="../media/image2.jpeg"/><Relationship Id="rId12" Type="http://schemas.openxmlformats.org/officeDocument/2006/relationships/hyperlink" Target="https://edubirdie.com/examples/the-personality-of-albert-einstein-applying-the-big-five-model/#citation-block" TargetMode="External"/><Relationship Id="rId17" Type="http://schemas.openxmlformats.org/officeDocument/2006/relationships/hyperlink" Target="https://quoteinvestigator.com/2013/04/06/fish-climb/#r+5880+1+2" TargetMode="External"/><Relationship Id="rId2" Type="http://schemas.openxmlformats.org/officeDocument/2006/relationships/image" Target="../media/image1.emf"/><Relationship Id="rId16" Type="http://schemas.openxmlformats.org/officeDocument/2006/relationships/hyperlink" Target="https://time.com/5641891/einstein-szilard-letter/" TargetMode="External"/><Relationship Id="rId1" Type="http://schemas.openxmlformats.org/officeDocument/2006/relationships/slideLayout" Target="../slideLayouts/slideLayout1.xml"/><Relationship Id="rId6" Type="http://schemas.openxmlformats.org/officeDocument/2006/relationships/hyperlink" Target="https://doi.org/10.3389/fpsyg.2019.01356" TargetMode="External"/><Relationship Id="rId11" Type="http://schemas.openxmlformats.org/officeDocument/2006/relationships/hyperlink" Target="https://holidappy.com/quotes/Top-101-Famous-Albert-Einstein-Quotes-51-Einstein-Quotes-about-Love-Life-Success-Knowledge-God-and-Religion" TargetMode="External"/><Relationship Id="rId5" Type="http://schemas.openxmlformats.org/officeDocument/2006/relationships/hyperlink" Target="https://www.purdueglobal.edu/blog/business/what-is-servant-leadership/" TargetMode="External"/><Relationship Id="rId15" Type="http://schemas.openxmlformats.org/officeDocument/2006/relationships/hyperlink" Target="https://www.britannica.com/biography/Albert-Einstein" TargetMode="External"/><Relationship Id="rId10" Type="http://schemas.openxmlformats.org/officeDocument/2006/relationships/image" Target="../media/image5.png"/><Relationship Id="rId19" Type="http://schemas.openxmlformats.org/officeDocument/2006/relationships/hyperlink" Target="https://en.wikipedia.org/wiki/Big_Five_personality_traits" TargetMode="External"/><Relationship Id="rId4" Type="http://schemas.openxmlformats.org/officeDocument/2006/relationships/hyperlink" Target="https://doi.org/10.1007/s10551-006-9084-7" TargetMode="External"/><Relationship Id="rId9" Type="http://schemas.openxmlformats.org/officeDocument/2006/relationships/image" Target="../media/image4.jpeg"/><Relationship Id="rId14" Type="http://schemas.openxmlformats.org/officeDocument/2006/relationships/hyperlink" Target="https://fs.blog/thought-experime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EB888"/>
            </a:gs>
            <a:gs pos="46000">
              <a:srgbClr val="F2ECE0"/>
            </a:gs>
            <a:gs pos="29000">
              <a:srgbClr val="ECE4D2"/>
            </a:gs>
            <a:gs pos="15000">
              <a:srgbClr val="E7DCC4">
                <a:lumMod val="92000"/>
              </a:srgbClr>
            </a:gs>
            <a:gs pos="100000">
              <a:srgbClr val="FFFF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7" name="Rounded Rectangle 16">
            <a:extLst>
              <a:ext uri="{FF2B5EF4-FFF2-40B4-BE49-F238E27FC236}">
                <a16:creationId xmlns:a16="http://schemas.microsoft.com/office/drawing/2014/main" id="{848543F4-583E-4231-8422-AA6273D0853D}"/>
              </a:ext>
            </a:extLst>
          </p:cNvPr>
          <p:cNvSpPr/>
          <p:nvPr/>
        </p:nvSpPr>
        <p:spPr>
          <a:xfrm>
            <a:off x="22178198" y="17246244"/>
            <a:ext cx="10027366" cy="3898988"/>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Calibri" panose="020F0502020204030204" pitchFamily="34" charset="0"/>
              </a:rPr>
              <a:t>Daft, R. (2011). </a:t>
            </a:r>
            <a:r>
              <a:rPr lang="en-US" sz="1800" i="1">
                <a:effectLst/>
                <a:latin typeface="Calibri" panose="020F0502020204030204" pitchFamily="34" charset="0"/>
                <a:ea typeface="Calibri" panose="020F0502020204030204" pitchFamily="34" charset="0"/>
                <a:cs typeface="Calibri" panose="020F0502020204030204" pitchFamily="34" charset="0"/>
              </a:rPr>
              <a:t>The Leadership Experience, Sixth Edition</a:t>
            </a:r>
            <a:r>
              <a:rPr lang="en-US" sz="1800">
                <a:effectLst/>
                <a:latin typeface="Calibri" panose="020F0502020204030204" pitchFamily="34" charset="0"/>
                <a:ea typeface="Calibri" panose="020F0502020204030204" pitchFamily="34" charset="0"/>
                <a:cs typeface="Calibri" panose="020F0502020204030204" pitchFamily="34" charset="0"/>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ounded Rectangle 16">
            <a:extLst>
              <a:ext uri="{FF2B5EF4-FFF2-40B4-BE49-F238E27FC236}">
                <a16:creationId xmlns:a16="http://schemas.microsoft.com/office/drawing/2014/main" id="{33707484-C3E1-47AE-80FD-41253F874AEF}"/>
              </a:ext>
            </a:extLst>
          </p:cNvPr>
          <p:cNvSpPr/>
          <p:nvPr/>
        </p:nvSpPr>
        <p:spPr>
          <a:xfrm>
            <a:off x="793034" y="4697584"/>
            <a:ext cx="10027366" cy="4286620"/>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lnSpc>
                <a:spcPct val="150000"/>
              </a:lnSpc>
              <a:spcBef>
                <a:spcPts val="0"/>
              </a:spcBef>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poster evaluates the leadership style of Albert Einstein, one of the most renowned scientists of the 20th century. The study draws upon biographical accounts, personal letters, and historical records to understand the key traits that defined Einstein's leadership style. The results of this evaluation highlight that Einstein was a visionary leader who was driven by his deep passion for science and a natural curiosity that propelled him to ask questions and seek answers. He was known for his independent thinking and unconventional approach to problem-solving, which allowed him to make important contributions to the field of physics.</a:t>
            </a:r>
          </a:p>
        </p:txBody>
      </p:sp>
      <p:pic>
        <p:nvPicPr>
          <p:cNvPr id="5" name="Picture 4">
            <a:extLst>
              <a:ext uri="{FF2B5EF4-FFF2-40B4-BE49-F238E27FC236}">
                <a16:creationId xmlns:a16="http://schemas.microsoft.com/office/drawing/2014/main" id="{8B513375-D92E-BA49-AA5F-7C736BBDC852}"/>
              </a:ext>
            </a:extLst>
          </p:cNvPr>
          <p:cNvPicPr>
            <a:picLocks noChangeAspect="1"/>
          </p:cNvPicPr>
          <p:nvPr/>
        </p:nvPicPr>
        <p:blipFill>
          <a:blip r:embed="rId2"/>
          <a:stretch>
            <a:fillRect/>
          </a:stretch>
        </p:blipFill>
        <p:spPr>
          <a:xfrm>
            <a:off x="712832" y="800362"/>
            <a:ext cx="2853327" cy="2853327"/>
          </a:xfrm>
          <a:prstGeom prst="rect">
            <a:avLst/>
          </a:prstGeom>
        </p:spPr>
      </p:pic>
      <p:sp>
        <p:nvSpPr>
          <p:cNvPr id="6" name="TextBox 5">
            <a:extLst>
              <a:ext uri="{FF2B5EF4-FFF2-40B4-BE49-F238E27FC236}">
                <a16:creationId xmlns:a16="http://schemas.microsoft.com/office/drawing/2014/main" id="{87B5B2F4-AC80-4B4A-83D0-F69ECAF1CBF9}"/>
              </a:ext>
            </a:extLst>
          </p:cNvPr>
          <p:cNvSpPr txBox="1"/>
          <p:nvPr/>
        </p:nvSpPr>
        <p:spPr>
          <a:xfrm>
            <a:off x="4376055" y="800362"/>
            <a:ext cx="24166286" cy="2985433"/>
          </a:xfrm>
          <a:prstGeom prst="rect">
            <a:avLst/>
          </a:prstGeom>
          <a:noFill/>
        </p:spPr>
        <p:txBody>
          <a:bodyPr wrap="square" rtlCol="0">
            <a:spAutoFit/>
          </a:bodyPr>
          <a:lstStyle/>
          <a:p>
            <a:pPr algn="ctr"/>
            <a:r>
              <a:rPr lang="en-US" sz="8800" b="1" dirty="0">
                <a:latin typeface="Garamond" panose="02020404030301010803" pitchFamily="18" charset="0"/>
              </a:rPr>
              <a:t>Albert Einstein, The Relativity of being a Leader</a:t>
            </a:r>
          </a:p>
          <a:p>
            <a:pPr algn="ctr"/>
            <a:r>
              <a:rPr lang="en-US" sz="5500" dirty="0">
                <a:latin typeface="Garamond" panose="02020404030301010803" pitchFamily="18" charset="0"/>
              </a:rPr>
              <a:t>Mika Kuschnitzky</a:t>
            </a:r>
          </a:p>
          <a:p>
            <a:pPr algn="ctr"/>
            <a:r>
              <a:rPr lang="en-US" sz="4500" dirty="0">
                <a:latin typeface="Garamond" panose="02020404030301010803" pitchFamily="18" charset="0"/>
              </a:rPr>
              <a:t>FAMU-FSU College of Engineering</a:t>
            </a:r>
          </a:p>
        </p:txBody>
      </p:sp>
      <p:pic>
        <p:nvPicPr>
          <p:cNvPr id="8" name="Picture 7">
            <a:extLst>
              <a:ext uri="{FF2B5EF4-FFF2-40B4-BE49-F238E27FC236}">
                <a16:creationId xmlns:a16="http://schemas.microsoft.com/office/drawing/2014/main" id="{67BC0371-2978-204C-AFD4-DBA6205E3A56}"/>
              </a:ext>
            </a:extLst>
          </p:cNvPr>
          <p:cNvPicPr>
            <a:picLocks noChangeAspect="1"/>
          </p:cNvPicPr>
          <p:nvPr/>
        </p:nvPicPr>
        <p:blipFill>
          <a:blip r:embed="rId2"/>
          <a:stretch>
            <a:fillRect/>
          </a:stretch>
        </p:blipFill>
        <p:spPr>
          <a:xfrm>
            <a:off x="29352238" y="800363"/>
            <a:ext cx="2853327" cy="2853327"/>
          </a:xfrm>
          <a:prstGeom prst="rect">
            <a:avLst/>
          </a:prstGeom>
        </p:spPr>
      </p:pic>
      <p:cxnSp>
        <p:nvCxnSpPr>
          <p:cNvPr id="3" name="Straight Connector 2">
            <a:extLst>
              <a:ext uri="{FF2B5EF4-FFF2-40B4-BE49-F238E27FC236}">
                <a16:creationId xmlns:a16="http://schemas.microsoft.com/office/drawing/2014/main" id="{D0AF5D4E-5C2E-9047-88C1-238DBEC48E8B}"/>
              </a:ext>
            </a:extLst>
          </p:cNvPr>
          <p:cNvCxnSpPr/>
          <p:nvPr/>
        </p:nvCxnSpPr>
        <p:spPr>
          <a:xfrm>
            <a:off x="712831" y="4191000"/>
            <a:ext cx="31492733" cy="0"/>
          </a:xfrm>
          <a:prstGeom prst="line">
            <a:avLst/>
          </a:prstGeom>
          <a:ln w="76200">
            <a:solidFill>
              <a:srgbClr val="782F4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379E53-11E7-1546-91C8-110BFEAE91CD}"/>
              </a:ext>
            </a:extLst>
          </p:cNvPr>
          <p:cNvCxnSpPr/>
          <p:nvPr/>
        </p:nvCxnSpPr>
        <p:spPr>
          <a:xfrm>
            <a:off x="712832" y="384973"/>
            <a:ext cx="31492733" cy="0"/>
          </a:xfrm>
          <a:prstGeom prst="line">
            <a:avLst/>
          </a:prstGeom>
          <a:ln w="76200">
            <a:solidFill>
              <a:srgbClr val="782F40"/>
            </a:solidFill>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61739502-9E18-514A-A0EA-F79EF05B8A3C}"/>
              </a:ext>
            </a:extLst>
          </p:cNvPr>
          <p:cNvSpPr/>
          <p:nvPr/>
        </p:nvSpPr>
        <p:spPr>
          <a:xfrm>
            <a:off x="793034" y="9627931"/>
            <a:ext cx="10058400" cy="11517306"/>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dirty="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a:p>
            <a:endParaRPr lang="en-US" sz="1400" dirty="0">
              <a:solidFill>
                <a:schemeClr val="tx1"/>
              </a:solidFill>
              <a:latin typeface="Garamond" panose="02020404030301010803" pitchFamily="18" charset="0"/>
            </a:endParaRPr>
          </a:p>
          <a:p>
            <a:pPr marL="0" marR="0">
              <a:lnSpc>
                <a:spcPct val="107000"/>
              </a:lnSpc>
              <a:spcBef>
                <a:spcPts val="0"/>
              </a:spcBef>
              <a:spcAft>
                <a:spcPts val="800"/>
              </a:spcAft>
              <a:tabLst>
                <a:tab pos="457200" algn="l"/>
              </a:tabLs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Trait Approach:</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referenced from The Challenge Culture in which the author Nigel Travis emphasizes the importance of challenging the status quo to maintain innovation. Einstein throughout his lifetime challenged the status quo. He would take outrageous viewpoints of the time and build on his theories completely flipping the status quo of physics on its head. He once stated, “We can’t solve problems by using the same kind of thinking we used when we created them” (Einstein, n.d.). This philosophy inspired Einstein to completely think outside of the box. These traits not only helped guide Einstein but also inspire his students and other physicists across the world, without him many of the groundbreaking scientific discoveries we have experienced in the 20th century may have never occurred. </a:t>
            </a:r>
          </a:p>
          <a:p>
            <a:pPr>
              <a:lnSpc>
                <a:spcPct val="107000"/>
              </a:lnSpc>
              <a:spcAft>
                <a:spcPts val="800"/>
              </a:spcAft>
              <a:tabLst>
                <a:tab pos="457200" algn="l"/>
              </a:tabLs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Big Five Model:</a:t>
            </a:r>
            <a:endPar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first trait is extraversion which Einstein scored low on. As a career introvert, Einstein rarely went out of his own comfort zone and would spend much of his time alone lost in thought. A leader must be able to confront their anxiety and be open with their constituents which was a leadership flaw in Einstein’s legendary career. </a:t>
            </a:r>
          </a:p>
          <a:p>
            <a:pPr marL="0" marR="0">
              <a:lnSpc>
                <a:spcPct val="107000"/>
              </a:lnSpc>
              <a:spcBef>
                <a:spcPts val="0"/>
              </a:spcBef>
              <a:spcAft>
                <a:spcPts val="800"/>
              </a:spcAft>
              <a:tabLst>
                <a:tab pos="457200" algn="l"/>
              </a:tabLs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next trait is agreeableness in which Einstein scored neutral. In his professional life, Einstein got along with many different types of people and for the majority never had many professional quarrels, however, his personal life was vastly different as he frequently would cheat on his wife and pushed many personal relationships away. A leader must lead by example at the workplace and at home. Having such a shaky home will invite a shaky work environment also. </a:t>
            </a:r>
          </a:p>
          <a:p>
            <a:pPr marL="0" marR="0">
              <a:lnSpc>
                <a:spcPct val="107000"/>
              </a:lnSpc>
              <a:spcBef>
                <a:spcPts val="0"/>
              </a:spcBef>
              <a:spcAft>
                <a:spcPts val="800"/>
              </a:spcAft>
              <a:tabLst>
                <a:tab pos="457200" algn="l"/>
              </a:tabLs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next trait is conscientiousness which focuses on the intellectual ability of the person. This may have been Einstein’s highest-ranked trait as he could focus for extended periods of time on specific topics and derive complex mathematics and physics in his head in what is known as his “thought experiments”. This is a trait that every leader must possess as in order to make precise decisions, many complex factors must be weighed in one’s decision-making. </a:t>
            </a:r>
          </a:p>
          <a:p>
            <a:pPr marL="0" marR="0">
              <a:lnSpc>
                <a:spcPct val="107000"/>
              </a:lnSpc>
              <a:spcBef>
                <a:spcPts val="0"/>
              </a:spcBef>
              <a:spcAft>
                <a:spcPts val="800"/>
              </a:spcAft>
              <a:tabLst>
                <a:tab pos="457200" algn="l"/>
              </a:tabLs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next trait is neuroticism which due to Einstein’s restless personality and dissatisfied tendencies also scored high. This is a trait that successful leaders walk a tightrope with. One cannot be so extremely anxious that one second-guesses every decision to be made, however, one can also not be overconfident leading to professional blindness to the insights of others.</a:t>
            </a:r>
          </a:p>
          <a:p>
            <a:pPr marL="0" marR="0">
              <a:lnSpc>
                <a:spcPct val="107000"/>
              </a:lnSpc>
              <a:spcBef>
                <a:spcPts val="0"/>
              </a:spcBef>
              <a:spcAft>
                <a:spcPts val="800"/>
              </a:spcAft>
              <a:tabLst>
                <a:tab pos="457200" algn="l"/>
              </a:tabLs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last trait is an openness to experience. Albert scored extremely high with this trait as his philosophy of never accepting the status quo led to him producing such groundbreaking theories. Just as mentioned in (Travis, 2018) having a high openness to experience allows a leader to listen to their constituents and make informed decisions that benefit everyone involved. </a:t>
            </a:r>
          </a:p>
          <a:p>
            <a:pPr marL="0" marR="0">
              <a:lnSpc>
                <a:spcPct val="107000"/>
              </a:lnSpc>
              <a:spcBef>
                <a:spcPts val="0"/>
              </a:spcBef>
              <a:spcAft>
                <a:spcPts val="800"/>
              </a:spcAft>
              <a:tabLst>
                <a:tab pos="457200" algn="l"/>
              </a:tabLst>
            </a:pPr>
            <a:endPar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solidFill>
                <a:schemeClr val="tx1"/>
              </a:solidFill>
              <a:latin typeface="Garamond" panose="02020404030301010803" pitchFamily="18" charset="0"/>
            </a:endParaRPr>
          </a:p>
        </p:txBody>
      </p:sp>
      <p:sp>
        <p:nvSpPr>
          <p:cNvPr id="18" name="Rounded Rectangle 17">
            <a:extLst>
              <a:ext uri="{FF2B5EF4-FFF2-40B4-BE49-F238E27FC236}">
                <a16:creationId xmlns:a16="http://schemas.microsoft.com/office/drawing/2014/main" id="{68ACCF93-840C-E048-BB07-3B7B83391E97}"/>
              </a:ext>
            </a:extLst>
          </p:cNvPr>
          <p:cNvSpPr/>
          <p:nvPr/>
        </p:nvSpPr>
        <p:spPr>
          <a:xfrm>
            <a:off x="11478120" y="9627926"/>
            <a:ext cx="10058400" cy="11517306"/>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a:lnSpc>
                <a:spcPct val="107000"/>
              </a:lnSpc>
              <a:spcBef>
                <a:spcPts val="0"/>
              </a:spcBef>
              <a:spcAft>
                <a:spcPts val="0"/>
              </a:spcAft>
            </a:pPr>
            <a:endParaRPr lang="en-US" sz="1400" dirty="0">
              <a:solidFill>
                <a:schemeClr val="tx1"/>
              </a:solidFill>
              <a:effectLs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1400" dirty="0">
              <a:solidFill>
                <a:schemeClr val="tx1"/>
              </a:solidFill>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1400" dirty="0">
              <a:solidFill>
                <a:schemeClr val="tx1"/>
              </a:solidFill>
              <a:effectLs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1400" dirty="0">
              <a:solidFill>
                <a:schemeClr val="tx1"/>
              </a:solidFill>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1400" dirty="0">
              <a:solidFill>
                <a:schemeClr val="tx1"/>
              </a:solidFill>
              <a:effectLst/>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endParaRPr lang="en-US" sz="1400" dirty="0">
              <a:solidFill>
                <a:schemeClr val="tx1"/>
              </a:solidFill>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2000" b="1" dirty="0">
                <a:solidFill>
                  <a:schemeClr val="tx1"/>
                </a:solidFill>
                <a:ea typeface="Times New Roman" panose="02020603050405020304" pitchFamily="18" charset="0"/>
                <a:cs typeface="Calibri" panose="020F0502020204030204" pitchFamily="34" charset="0"/>
              </a:rPr>
              <a:t>The Visionary Family:</a:t>
            </a:r>
          </a:p>
          <a:p>
            <a:pPr marL="0" marR="0">
              <a:lnSpc>
                <a:spcPct val="107000"/>
              </a:lnSpc>
              <a:spcBef>
                <a:spcPts val="0"/>
              </a:spcBef>
              <a:spcAft>
                <a:spcPts val="0"/>
              </a:spcAft>
            </a:pPr>
            <a:r>
              <a:rPr lang="en-US" sz="1400" dirty="0">
                <a:solidFill>
                  <a:schemeClr val="tx1"/>
                </a:solidFill>
                <a:effectLst/>
                <a:ea typeface="Times New Roman" panose="02020603050405020304" pitchFamily="18" charset="0"/>
                <a:cs typeface="Calibri" panose="020F0502020204030204" pitchFamily="34" charset="0"/>
              </a:rPr>
              <a:t>The Visionary family is a concept derived from the book </a:t>
            </a:r>
            <a:r>
              <a:rPr lang="en-US" sz="1400" i="1" dirty="0">
                <a:solidFill>
                  <a:schemeClr val="tx1"/>
                </a:solidFill>
                <a:effectLst/>
                <a:ea typeface="Times New Roman" panose="02020603050405020304" pitchFamily="18" charset="0"/>
                <a:cs typeface="Calibri" panose="020F0502020204030204" pitchFamily="34" charset="0"/>
              </a:rPr>
              <a:t>The Motivation Code</a:t>
            </a:r>
            <a:r>
              <a:rPr lang="en-US" sz="1400" dirty="0">
                <a:solidFill>
                  <a:schemeClr val="tx1"/>
                </a:solidFill>
                <a:effectLst/>
                <a:ea typeface="Times New Roman" panose="02020603050405020304" pitchFamily="18" charset="0"/>
                <a:cs typeface="Calibri" panose="020F0502020204030204" pitchFamily="34" charset="0"/>
              </a:rPr>
              <a:t> by Todd Henry. The visionary family has three motivational themes that encompass how a leader motivates oneself and the people around them. They are defined as:</a:t>
            </a:r>
            <a:endParaRPr lang="en-US" sz="14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chemeClr val="tx1"/>
                </a:solidFill>
                <a:effectLst/>
                <a:ea typeface="Times New Roman" panose="02020603050405020304" pitchFamily="18" charset="0"/>
                <a:cs typeface="Calibri" panose="020F0502020204030204" pitchFamily="34" charset="0"/>
              </a:rPr>
              <a:t> </a:t>
            </a:r>
            <a:endParaRPr lang="en-US" sz="14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chemeClr val="tx1"/>
                </a:solidFill>
                <a:effectLst/>
                <a:ea typeface="Times New Roman" panose="02020603050405020304" pitchFamily="18" charset="0"/>
                <a:cs typeface="Calibri" panose="020F0502020204030204" pitchFamily="34" charset="0"/>
              </a:rPr>
              <a:t>-          Achieve Potential – Identifying and realizing potential is a constant focus of your activities. </a:t>
            </a:r>
            <a:endParaRPr lang="en-US" sz="14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chemeClr val="tx1"/>
                </a:solidFill>
                <a:effectLst/>
                <a:ea typeface="Times New Roman" panose="02020603050405020304" pitchFamily="18" charset="0"/>
                <a:cs typeface="Calibri" panose="020F0502020204030204" pitchFamily="34" charset="0"/>
              </a:rPr>
              <a:t>-          Make an Impact – Seeking to make an impact or personal mark upon the world around you. </a:t>
            </a:r>
            <a:endParaRPr lang="en-US" sz="14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solidFill>
                  <a:schemeClr val="tx1"/>
                </a:solidFill>
                <a:effectLst/>
                <a:ea typeface="Times New Roman" panose="02020603050405020304" pitchFamily="18" charset="0"/>
                <a:cs typeface="Calibri" panose="020F0502020204030204" pitchFamily="34" charset="0"/>
              </a:rPr>
              <a:t>-          Experience the Ideal – Motivated to give concrete expression to concepts, visions, or values that are important.</a:t>
            </a:r>
            <a:endParaRPr lang="en-US" sz="14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chemeClr val="tx1"/>
                </a:solidFill>
                <a:effectLst/>
                <a:ea typeface="Times New Roman" panose="02020603050405020304" pitchFamily="18" charset="0"/>
                <a:cs typeface="Calibri" panose="020F0502020204030204" pitchFamily="34" charset="0"/>
              </a:rPr>
              <a:t> </a:t>
            </a:r>
            <a:endParaRPr lang="en-US" sz="16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solidFill>
                  <a:schemeClr val="tx1"/>
                </a:solidFill>
                <a:ea typeface="Calibri" panose="020F0502020204030204" pitchFamily="34" charset="0"/>
                <a:cs typeface="Calibri" panose="020F0502020204030204" pitchFamily="34" charset="0"/>
              </a:rPr>
              <a:t>Einstein had a collection of visionary traits that are characterized by all three motivational themes. One example was Einstein’s legendary thought experiments  (</a:t>
            </a:r>
            <a:r>
              <a:rPr lang="en-US" sz="1400" dirty="0" err="1">
                <a:solidFill>
                  <a:schemeClr val="tx1"/>
                </a:solidFill>
                <a:ea typeface="Calibri" panose="020F0502020204030204" pitchFamily="34" charset="0"/>
                <a:cs typeface="Calibri" panose="020F0502020204030204" pitchFamily="34" charset="0"/>
              </a:rPr>
              <a:t>Farnam</a:t>
            </a:r>
            <a:r>
              <a:rPr lang="en-US" sz="1400" dirty="0">
                <a:solidFill>
                  <a:schemeClr val="tx1"/>
                </a:solidFill>
                <a:ea typeface="Calibri" panose="020F0502020204030204" pitchFamily="34" charset="0"/>
                <a:cs typeface="Calibri" panose="020F0502020204030204" pitchFamily="34" charset="0"/>
              </a:rPr>
              <a:t> Street, 2023). Einstein would carry out and then describe in-depth thought experiments that would challenge the varied understanding of known physics of the time. This impact challenged the status quo as Einstein was eager to leap first into questioning the unknown. These thought experiments also fall under “experience the ideal” as Einstein was able to turn his abstract thoughts into detailed mathematical proofs that established a new precedent for theoretical physics. </a:t>
            </a:r>
          </a:p>
          <a:p>
            <a:pPr marL="0" marR="0">
              <a:lnSpc>
                <a:spcPct val="107000"/>
              </a:lnSpc>
              <a:spcBef>
                <a:spcPts val="0"/>
              </a:spcBef>
              <a:spcAft>
                <a:spcPts val="800"/>
              </a:spcAft>
            </a:pPr>
            <a:r>
              <a:rPr lang="en-US" sz="1400" dirty="0">
                <a:solidFill>
                  <a:schemeClr val="tx1"/>
                </a:solidFill>
                <a:ea typeface="Calibri" panose="020F0502020204030204" pitchFamily="34" charset="0"/>
                <a:cs typeface="Calibri" panose="020F0502020204030204" pitchFamily="34" charset="0"/>
              </a:rPr>
              <a:t>Einstein also can be described as the first motivational theme in the visionary family. He achieved his full potential through his unwavering commitment to his passions and beliefs and had a deep love for science and a natural curiosity that propelled him to ask questions and seek answers. He was not afraid to challenge conventional thinking and was always willing to pursue new ideas, no matter how unconventional they may have seemed. The Motivation Code also mentions how people who achieve their potential are averse to wasted potential in others (Henry, 2020) Einstein did exactly that as he was a visionary leader who inspired others to join him in his quest for knowledge and understanding. He had a unique ability to communicate complex ideas in a way that made them accessible and engaging, which helped to motivate others to pursue their own passions and reach their full potential. One of those disciples was Stephen Hawking who was inspired by Einstein to further develop the known physics of a black hole (</a:t>
            </a:r>
            <a:r>
              <a:rPr lang="en-US" sz="1400" dirty="0" err="1">
                <a:solidFill>
                  <a:schemeClr val="tx1"/>
                </a:solidFill>
                <a:ea typeface="Calibri" panose="020F0502020204030204" pitchFamily="34" charset="0"/>
                <a:cs typeface="Calibri" panose="020F0502020204030204" pitchFamily="34" charset="0"/>
              </a:rPr>
              <a:t>Specktor</a:t>
            </a:r>
            <a:r>
              <a:rPr lang="en-US" sz="1400" dirty="0">
                <a:solidFill>
                  <a:schemeClr val="tx1"/>
                </a:solidFill>
                <a:ea typeface="Calibri" panose="020F0502020204030204" pitchFamily="34" charset="0"/>
                <a:cs typeface="Calibri" panose="020F0502020204030204" pitchFamily="34" charset="0"/>
              </a:rPr>
              <a:t>, 2018). Through his creativity, curiosity, independence, courage, and humility, Einstein set an example for others to follow, showing what can be achieved when one is fully committed to their passions and beliefs.</a:t>
            </a:r>
            <a:endParaRPr lang="en-US" sz="1400" b="1" dirty="0">
              <a:solidFill>
                <a:schemeClr val="tx1"/>
              </a:solidFill>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000" b="1" dirty="0">
                <a:solidFill>
                  <a:schemeClr val="tx1"/>
                </a:solidFill>
                <a:ea typeface="Calibri" panose="020F0502020204030204" pitchFamily="34" charset="0"/>
                <a:cs typeface="Calibri" panose="020F0502020204030204" pitchFamily="34" charset="0"/>
              </a:rPr>
              <a:t>Team Player Family Motivation:</a:t>
            </a:r>
          </a:p>
          <a:p>
            <a:pPr>
              <a:lnSpc>
                <a:spcPct val="107000"/>
              </a:lnSpc>
              <a:spcAft>
                <a:spcPts val="800"/>
              </a:spcAft>
            </a:pPr>
            <a:r>
              <a:rPr lang="en-US" sz="1600" dirty="0">
                <a:solidFill>
                  <a:schemeClr val="tx1"/>
                </a:solidFill>
                <a:effectLst/>
                <a:ea typeface="Calibri" panose="020F0502020204030204" pitchFamily="34" charset="0"/>
                <a:cs typeface="Times New Roman" panose="02020603050405020304" pitchFamily="18" charset="0"/>
              </a:rPr>
              <a:t>The team player family motivation is another concept derived from </a:t>
            </a:r>
            <a:r>
              <a:rPr lang="en-US" sz="1600" i="1" dirty="0">
                <a:solidFill>
                  <a:schemeClr val="tx1"/>
                </a:solidFill>
                <a:effectLst/>
                <a:ea typeface="Calibri" panose="020F0502020204030204" pitchFamily="34" charset="0"/>
                <a:cs typeface="Times New Roman" panose="02020603050405020304" pitchFamily="18" charset="0"/>
              </a:rPr>
              <a:t>The Motivation Code </a:t>
            </a:r>
            <a:r>
              <a:rPr lang="en-US" sz="1600" dirty="0">
                <a:solidFill>
                  <a:schemeClr val="tx1"/>
                </a:solidFill>
                <a:effectLst/>
                <a:ea typeface="Calibri" panose="020F0502020204030204" pitchFamily="34" charset="0"/>
                <a:cs typeface="Times New Roman" panose="02020603050405020304" pitchFamily="18" charset="0"/>
              </a:rPr>
              <a:t>by Todd Henry. The team player’s family motivation has four motivational themes defined as:</a:t>
            </a:r>
          </a:p>
          <a:p>
            <a:pPr marL="285750" indent="-285750">
              <a:spcAft>
                <a:spcPts val="800"/>
              </a:spcAft>
              <a:buFontTx/>
              <a:buChar char="-"/>
            </a:pPr>
            <a:r>
              <a:rPr lang="en-US" sz="1400" dirty="0">
                <a:solidFill>
                  <a:schemeClr val="tx1"/>
                </a:solidFill>
                <a:effectLst/>
                <a:ea typeface="Calibri" panose="020F0502020204030204" pitchFamily="34" charset="0"/>
                <a:cs typeface="Times New Roman" panose="02020603050405020304" pitchFamily="18" charset="0"/>
              </a:rPr>
              <a:t>Collaborate – enjoy involvement in efforts in which people work together for a common purpose.</a:t>
            </a:r>
          </a:p>
          <a:p>
            <a:pPr marL="285750" indent="-285750">
              <a:spcAft>
                <a:spcPts val="800"/>
              </a:spcAft>
              <a:buFontTx/>
              <a:buChar char="-"/>
            </a:pPr>
            <a:r>
              <a:rPr lang="en-US" sz="1400" dirty="0">
                <a:solidFill>
                  <a:schemeClr val="tx1"/>
                </a:solidFill>
                <a:ea typeface="Calibri" panose="020F0502020204030204" pitchFamily="34" charset="0"/>
                <a:cs typeface="Times New Roman" panose="02020603050405020304" pitchFamily="18" charset="0"/>
              </a:rPr>
              <a:t>Make the Grade – motivated to measure up to and gain acceptance into a group you want to be a member of.</a:t>
            </a:r>
          </a:p>
          <a:p>
            <a:pPr marL="285750" indent="-285750">
              <a:spcAft>
                <a:spcPts val="800"/>
              </a:spcAft>
              <a:buFontTx/>
              <a:buChar char="-"/>
            </a:pPr>
            <a:r>
              <a:rPr lang="en-US" sz="1400" dirty="0">
                <a:solidFill>
                  <a:schemeClr val="tx1"/>
                </a:solidFill>
                <a:effectLst/>
                <a:ea typeface="Calibri" panose="020F0502020204030204" pitchFamily="34" charset="0"/>
                <a:cs typeface="Times New Roman" panose="02020603050405020304" pitchFamily="18" charset="0"/>
              </a:rPr>
              <a:t>Serve – motivated to identify and fulfill needs, requirements, and expectations. </a:t>
            </a:r>
          </a:p>
          <a:p>
            <a:pPr marL="285750" indent="-285750">
              <a:spcAft>
                <a:spcPts val="800"/>
              </a:spcAft>
              <a:buFontTx/>
              <a:buChar char="-"/>
            </a:pPr>
            <a:r>
              <a:rPr lang="en-US" sz="1400" dirty="0">
                <a:solidFill>
                  <a:schemeClr val="tx1"/>
                </a:solidFill>
                <a:ea typeface="Calibri" panose="020F0502020204030204" pitchFamily="34" charset="0"/>
                <a:cs typeface="Times New Roman" panose="02020603050405020304" pitchFamily="18" charset="0"/>
              </a:rPr>
              <a:t>Influence Behavior – Motivated to gain a reaction or response from people that indicate you have influenced their thinking, feelings, and behavior </a:t>
            </a:r>
          </a:p>
          <a:p>
            <a:pPr>
              <a:spcAft>
                <a:spcPts val="800"/>
              </a:spcAft>
            </a:pPr>
            <a:r>
              <a:rPr lang="en-US" sz="1400" dirty="0">
                <a:solidFill>
                  <a:schemeClr val="tx1"/>
                </a:solidFill>
                <a:effectLst/>
                <a:ea typeface="Calibri" panose="020F0502020204030204" pitchFamily="34" charset="0"/>
                <a:cs typeface="Times New Roman" panose="02020603050405020304" pitchFamily="18" charset="0"/>
              </a:rPr>
              <a:t>Einstein's work in theoretical physics required collaboration and support from others, including his wife </a:t>
            </a:r>
            <a:r>
              <a:rPr lang="en-US" sz="1400" dirty="0" err="1">
                <a:solidFill>
                  <a:schemeClr val="tx1"/>
                </a:solidFill>
                <a:effectLst/>
                <a:ea typeface="Calibri" panose="020F0502020204030204" pitchFamily="34" charset="0"/>
                <a:cs typeface="Times New Roman" panose="02020603050405020304" pitchFamily="18" charset="0"/>
              </a:rPr>
              <a:t>Mileva</a:t>
            </a:r>
            <a:r>
              <a:rPr lang="en-US" sz="1400" dirty="0">
                <a:solidFill>
                  <a:schemeClr val="tx1"/>
                </a:solidFill>
                <a:effectLst/>
                <a:ea typeface="Calibri" panose="020F0502020204030204" pitchFamily="34" charset="0"/>
                <a:cs typeface="Times New Roman" panose="02020603050405020304" pitchFamily="18" charset="0"/>
              </a:rPr>
              <a:t> and his colleagues such as Hendrik Lorentz and Max Plank. He recognized the importance of teamwork and believed that the best scientific work was done through collaboration and cooperation. As he once famously said, "I have no special talent, I am only passionately curious." (Einstein, n.d.). Another example illustrating the significance of collaboration for Einstein was his famous work published by mathematician Marcel Grossmann. The theory of general relativity would never have been published if it weren’t for Einstein to seek the mathematical expertise of his colleague. Only with Grossmann’s collaboration was Einstein able to publish his theory. (</a:t>
            </a:r>
            <a:r>
              <a:rPr lang="en-US" sz="1400" dirty="0" err="1">
                <a:solidFill>
                  <a:schemeClr val="tx1"/>
                </a:solidFill>
                <a:effectLst/>
                <a:ea typeface="Calibri" panose="020F0502020204030204" pitchFamily="34" charset="0"/>
                <a:cs typeface="Times New Roman" panose="02020603050405020304" pitchFamily="18" charset="0"/>
              </a:rPr>
              <a:t>Greggersen</a:t>
            </a:r>
            <a:r>
              <a:rPr lang="en-US" sz="1400" dirty="0">
                <a:solidFill>
                  <a:schemeClr val="tx1"/>
                </a:solidFill>
                <a:effectLst/>
                <a:ea typeface="Calibri" panose="020F0502020204030204" pitchFamily="34" charset="0"/>
                <a:cs typeface="Times New Roman" panose="02020603050405020304" pitchFamily="18" charset="0"/>
              </a:rPr>
              <a:t>, 2023) This drive to work with others to achieve a common goal was not only what motivated Einstein but overall make him a great leader. </a:t>
            </a:r>
          </a:p>
          <a:p>
            <a:pPr marL="285750" indent="-285750">
              <a:lnSpc>
                <a:spcPct val="107000"/>
              </a:lnSpc>
              <a:spcAft>
                <a:spcPts val="800"/>
              </a:spcAft>
              <a:buFontTx/>
              <a:buChar char="-"/>
            </a:pPr>
            <a:endParaRPr lang="en-US" sz="1400" dirty="0">
              <a:solidFill>
                <a:schemeClr val="tx1"/>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solidFill>
                <a:schemeClr val="tx1"/>
              </a:solidFill>
              <a:effectLst/>
              <a:ea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105F2585-F4D4-144D-AB0C-715D32F02E70}"/>
              </a:ext>
            </a:extLst>
          </p:cNvPr>
          <p:cNvSpPr/>
          <p:nvPr/>
        </p:nvSpPr>
        <p:spPr>
          <a:xfrm>
            <a:off x="22151137" y="4679258"/>
            <a:ext cx="10058400" cy="7055539"/>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2000" b="1" dirty="0">
                <a:solidFill>
                  <a:schemeClr val="tx1"/>
                </a:solidFill>
              </a:rPr>
              <a:t>General Theory of Relativity</a:t>
            </a:r>
          </a:p>
          <a:p>
            <a:pPr marL="742950" lvl="1" indent="-285750">
              <a:buFont typeface="Arial" panose="020B0604020202020204" pitchFamily="34" charset="0"/>
              <a:buChar char="•"/>
            </a:pPr>
            <a:r>
              <a:rPr lang="en-US" sz="1600" dirty="0">
                <a:solidFill>
                  <a:schemeClr val="tx1"/>
                </a:solidFill>
              </a:rPr>
              <a:t>Developed the physics theory that unified mechanics and electromagnetism with gravity.  </a:t>
            </a:r>
          </a:p>
          <a:p>
            <a:pPr marL="742950" lvl="1" indent="-285750">
              <a:buFont typeface="Arial" panose="020B0604020202020204" pitchFamily="34" charset="0"/>
              <a:buChar char="•"/>
            </a:pPr>
            <a:r>
              <a:rPr lang="en-US" sz="1600" dirty="0">
                <a:solidFill>
                  <a:schemeClr val="tx1"/>
                </a:solidFill>
              </a:rPr>
              <a:t>Introduced the concept of a black hole. </a:t>
            </a:r>
          </a:p>
          <a:p>
            <a:pPr marL="285750" indent="-285750">
              <a:buFont typeface="Arial" panose="020B0604020202020204" pitchFamily="34" charset="0"/>
              <a:buChar char="•"/>
            </a:pPr>
            <a:r>
              <a:rPr lang="en-US" sz="2000" b="1" dirty="0">
                <a:solidFill>
                  <a:schemeClr val="tx1"/>
                </a:solidFill>
              </a:rPr>
              <a:t>Theory of Special Relativity </a:t>
            </a:r>
          </a:p>
          <a:p>
            <a:pPr marL="742950" lvl="1" indent="-285750">
              <a:buFont typeface="Arial" panose="020B0604020202020204" pitchFamily="34" charset="0"/>
              <a:buChar char="•"/>
            </a:pPr>
            <a:r>
              <a:rPr lang="en-US" sz="1600" dirty="0">
                <a:solidFill>
                  <a:schemeClr val="tx1"/>
                </a:solidFill>
              </a:rPr>
              <a:t>Developed his first groundbreaking theory in 1905</a:t>
            </a:r>
          </a:p>
          <a:p>
            <a:pPr marL="742950" lvl="1" indent="-285750">
              <a:buFont typeface="Arial" panose="020B0604020202020204" pitchFamily="34" charset="0"/>
              <a:buChar char="•"/>
            </a:pPr>
            <a:r>
              <a:rPr lang="en-US" sz="1600" dirty="0">
                <a:solidFill>
                  <a:schemeClr val="tx1"/>
                </a:solidFill>
              </a:rPr>
              <a:t>Revolutionized the understanding of space and time. Describes the famous E=mc^2</a:t>
            </a:r>
          </a:p>
          <a:p>
            <a:pPr marL="285750" indent="-285750">
              <a:buFont typeface="Arial" panose="020B0604020202020204" pitchFamily="34" charset="0"/>
              <a:buChar char="•"/>
            </a:pPr>
            <a:r>
              <a:rPr lang="en-US" sz="2000" b="1" dirty="0">
                <a:solidFill>
                  <a:schemeClr val="tx1"/>
                </a:solidFill>
              </a:rPr>
              <a:t>Received Nobel Prize in Physics</a:t>
            </a:r>
          </a:p>
          <a:p>
            <a:pPr marL="742950" lvl="1" indent="-285750">
              <a:buFont typeface="Arial" panose="020B0604020202020204" pitchFamily="34" charset="0"/>
              <a:buChar char="•"/>
            </a:pPr>
            <a:r>
              <a:rPr lang="en-US" sz="1600" dirty="0">
                <a:solidFill>
                  <a:schemeClr val="tx1"/>
                </a:solidFill>
              </a:rPr>
              <a:t>Received the prize for his discovery of the law of the photoelectric effect</a:t>
            </a:r>
          </a:p>
          <a:p>
            <a:pPr marL="285750" indent="-285750">
              <a:buFont typeface="Arial" panose="020B0604020202020204" pitchFamily="34" charset="0"/>
              <a:buChar char="•"/>
            </a:pPr>
            <a:endParaRPr lang="en-US" sz="1400" dirty="0">
              <a:solidFill>
                <a:schemeClr val="tx1"/>
              </a:solidFill>
            </a:endParaRPr>
          </a:p>
        </p:txBody>
      </p:sp>
      <p:sp>
        <p:nvSpPr>
          <p:cNvPr id="23" name="Rounded Rectangle 22">
            <a:extLst>
              <a:ext uri="{FF2B5EF4-FFF2-40B4-BE49-F238E27FC236}">
                <a16:creationId xmlns:a16="http://schemas.microsoft.com/office/drawing/2014/main" id="{69C88FA8-0753-BD4D-A3D1-F108742E4DAC}"/>
              </a:ext>
            </a:extLst>
          </p:cNvPr>
          <p:cNvSpPr/>
          <p:nvPr/>
        </p:nvSpPr>
        <p:spPr>
          <a:xfrm>
            <a:off x="760377" y="4653401"/>
            <a:ext cx="10091057" cy="861221"/>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Abstract</a:t>
            </a:r>
          </a:p>
        </p:txBody>
      </p:sp>
      <p:sp>
        <p:nvSpPr>
          <p:cNvPr id="24" name="Rounded Rectangle 23">
            <a:extLst>
              <a:ext uri="{FF2B5EF4-FFF2-40B4-BE49-F238E27FC236}">
                <a16:creationId xmlns:a16="http://schemas.microsoft.com/office/drawing/2014/main" id="{D10AC6E5-F907-3742-BE0C-43E430D5D01F}"/>
              </a:ext>
            </a:extLst>
          </p:cNvPr>
          <p:cNvSpPr/>
          <p:nvPr/>
        </p:nvSpPr>
        <p:spPr>
          <a:xfrm>
            <a:off x="762001" y="9591676"/>
            <a:ext cx="10124526" cy="1173480"/>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Traits and Behavior </a:t>
            </a:r>
          </a:p>
        </p:txBody>
      </p:sp>
      <p:sp>
        <p:nvSpPr>
          <p:cNvPr id="25" name="Rounded Rectangle 24">
            <a:extLst>
              <a:ext uri="{FF2B5EF4-FFF2-40B4-BE49-F238E27FC236}">
                <a16:creationId xmlns:a16="http://schemas.microsoft.com/office/drawing/2014/main" id="{51379547-A170-7740-89D0-76C2146A7F28}"/>
              </a:ext>
            </a:extLst>
          </p:cNvPr>
          <p:cNvSpPr/>
          <p:nvPr/>
        </p:nvSpPr>
        <p:spPr>
          <a:xfrm>
            <a:off x="11436486" y="9591675"/>
            <a:ext cx="10124527" cy="1173480"/>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The Motivation Code</a:t>
            </a:r>
          </a:p>
        </p:txBody>
      </p:sp>
      <p:sp>
        <p:nvSpPr>
          <p:cNvPr id="28" name="Rounded Rectangle 27">
            <a:extLst>
              <a:ext uri="{FF2B5EF4-FFF2-40B4-BE49-F238E27FC236}">
                <a16:creationId xmlns:a16="http://schemas.microsoft.com/office/drawing/2014/main" id="{4A869A2D-37A8-AB43-BB41-7A677DDBC28B}"/>
              </a:ext>
            </a:extLst>
          </p:cNvPr>
          <p:cNvSpPr/>
          <p:nvPr/>
        </p:nvSpPr>
        <p:spPr>
          <a:xfrm>
            <a:off x="22163206" y="17201583"/>
            <a:ext cx="10073392" cy="914400"/>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References</a:t>
            </a:r>
          </a:p>
        </p:txBody>
      </p:sp>
      <p:sp>
        <p:nvSpPr>
          <p:cNvPr id="46" name="Rounded Rectangle 25">
            <a:extLst>
              <a:ext uri="{FF2B5EF4-FFF2-40B4-BE49-F238E27FC236}">
                <a16:creationId xmlns:a16="http://schemas.microsoft.com/office/drawing/2014/main" id="{BA8C176D-56BE-4E47-81F4-73C226849400}"/>
              </a:ext>
            </a:extLst>
          </p:cNvPr>
          <p:cNvSpPr/>
          <p:nvPr/>
        </p:nvSpPr>
        <p:spPr>
          <a:xfrm>
            <a:off x="22163206" y="4697585"/>
            <a:ext cx="10073392" cy="844989"/>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Major Contributions</a:t>
            </a:r>
          </a:p>
        </p:txBody>
      </p:sp>
      <p:sp>
        <p:nvSpPr>
          <p:cNvPr id="26" name="Rounded Rectangle 18">
            <a:extLst>
              <a:ext uri="{FF2B5EF4-FFF2-40B4-BE49-F238E27FC236}">
                <a16:creationId xmlns:a16="http://schemas.microsoft.com/office/drawing/2014/main" id="{7E691E50-D935-4671-9EC0-48DE47DB23E3}"/>
              </a:ext>
            </a:extLst>
          </p:cNvPr>
          <p:cNvSpPr/>
          <p:nvPr/>
        </p:nvSpPr>
        <p:spPr>
          <a:xfrm>
            <a:off x="22128114" y="12268200"/>
            <a:ext cx="10058400" cy="4611872"/>
          </a:xfrm>
          <a:prstGeom prst="rect">
            <a:avLst/>
          </a:prstGeom>
          <a:noFill/>
          <a:ln w="762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The key takeaway in studying Albert Einstein’s leadership scope is understanding how revolutionary he was in his ability to reimagine how the fabric of the cosmos operated. This ability to detach his thinking from most scientists while still participating in active debate to further the physics field. Albert Einstein became a great leader not because he demanded it, but because of his ability to inspire others to further question reality and push the boundaries of science.  </a:t>
            </a:r>
          </a:p>
          <a:p>
            <a:r>
              <a:rPr lang="en-US" sz="1600" dirty="0">
                <a:solidFill>
                  <a:schemeClr val="tx1"/>
                </a:solidFill>
              </a:rPr>
              <a:t>	</a:t>
            </a:r>
          </a:p>
          <a:p>
            <a:r>
              <a:rPr lang="en-US" sz="2400" b="1" dirty="0">
                <a:solidFill>
                  <a:schemeClr val="tx1"/>
                </a:solidFill>
              </a:rPr>
              <a:t>“The leader is one who, out of the clutter, brings simplicity… Out of discord, harmony… and out of difficulty, opportunity.” (Einstein, n.d.) </a:t>
            </a:r>
          </a:p>
        </p:txBody>
      </p:sp>
      <p:sp>
        <p:nvSpPr>
          <p:cNvPr id="29" name="Rounded Rectangle 24">
            <a:extLst>
              <a:ext uri="{FF2B5EF4-FFF2-40B4-BE49-F238E27FC236}">
                <a16:creationId xmlns:a16="http://schemas.microsoft.com/office/drawing/2014/main" id="{99D42360-07B7-4563-B4CE-66AA68074D3C}"/>
              </a:ext>
            </a:extLst>
          </p:cNvPr>
          <p:cNvSpPr/>
          <p:nvPr/>
        </p:nvSpPr>
        <p:spPr>
          <a:xfrm>
            <a:off x="22102713" y="12206165"/>
            <a:ext cx="10109201" cy="1195007"/>
          </a:xfrm>
          <a:prstGeom prst="rect">
            <a:avLst/>
          </a:prstGeom>
          <a:solidFill>
            <a:schemeClr val="tx1">
              <a:lumMod val="75000"/>
              <a:lumOff val="25000"/>
            </a:schemeClr>
          </a:solidFill>
          <a:ln>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4">
                    <a:lumMod val="75000"/>
                  </a:schemeClr>
                </a:solidFill>
                <a:latin typeface="Benton Sans" panose="02000504020000020004" pitchFamily="2" charset="77"/>
              </a:rPr>
              <a:t>Key Takeaway</a:t>
            </a:r>
          </a:p>
        </p:txBody>
      </p:sp>
      <p:sp>
        <p:nvSpPr>
          <p:cNvPr id="34" name="TextBox 33">
            <a:extLst>
              <a:ext uri="{FF2B5EF4-FFF2-40B4-BE49-F238E27FC236}">
                <a16:creationId xmlns:a16="http://schemas.microsoft.com/office/drawing/2014/main" id="{147A8D4F-CFDC-4EFF-8212-DDFEAD87671E}"/>
              </a:ext>
            </a:extLst>
          </p:cNvPr>
          <p:cNvSpPr txBox="1"/>
          <p:nvPr/>
        </p:nvSpPr>
        <p:spPr>
          <a:xfrm>
            <a:off x="44447648" y="32652316"/>
            <a:ext cx="2964647" cy="8875563"/>
          </a:xfrm>
          <a:prstGeom prst="rect">
            <a:avLst/>
          </a:prstGeom>
          <a:noFill/>
        </p:spPr>
        <p:txBody>
          <a:bodyPr wrap="square">
            <a:spAutoFit/>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Daft, R. (2011). </a:t>
            </a:r>
            <a:r>
              <a:rPr lang="en-US" sz="1100" i="1" dirty="0">
                <a:effectLst/>
                <a:latin typeface="Calibri" panose="020F0502020204030204" pitchFamily="34" charset="0"/>
                <a:ea typeface="Calibri" panose="020F0502020204030204" pitchFamily="34" charset="0"/>
                <a:cs typeface="Calibri" panose="020F0502020204030204" pitchFamily="34" charset="0"/>
              </a:rPr>
              <a:t>The Leadership Experience, Sixth Edition</a:t>
            </a:r>
          </a:p>
          <a:p>
            <a:pPr>
              <a:lnSpc>
                <a:spcPct val="107000"/>
              </a:lnSpc>
              <a:spcAft>
                <a:spcPts val="800"/>
              </a:spcAft>
            </a:pPr>
            <a:r>
              <a:rPr lang="en-US" sz="1100" dirty="0">
                <a:latin typeface="Calibri" panose="020F0502020204030204" pitchFamily="34" charset="0"/>
                <a:ea typeface="Calibri" panose="020F0502020204030204" pitchFamily="34" charset="0"/>
                <a:cs typeface="Calibri" panose="020F0502020204030204" pitchFamily="34" charset="0"/>
              </a:rPr>
              <a:t>Duran-Stanton, A., &amp; Masson, A. (2021, May 18). </a:t>
            </a:r>
            <a:r>
              <a:rPr lang="en-US" sz="1100" i="1" dirty="0">
                <a:latin typeface="Calibri" panose="020F0502020204030204" pitchFamily="34" charset="0"/>
                <a:ea typeface="Calibri" panose="020F0502020204030204" pitchFamily="34" charset="0"/>
                <a:cs typeface="Calibri" panose="020F0502020204030204" pitchFamily="34" charset="0"/>
              </a:rPr>
              <a:t>Lessons in Followership: Good Leaders Aren’t Always Out Front</a:t>
            </a:r>
            <a:r>
              <a:rPr lang="en-US" sz="1100" dirty="0">
                <a:latin typeface="Calibri" panose="020F0502020204030204" pitchFamily="34" charset="0"/>
                <a:ea typeface="Calibri" panose="020F0502020204030204" pitchFamily="34" charset="0"/>
                <a:cs typeface="Calibri" panose="020F0502020204030204" pitchFamily="34" charset="0"/>
              </a:rPr>
              <a:t>. AUSA. https://www.ausa.org/articles/lessons-followership-good-leaders-arent-always-out-front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Calibri" panose="020F0502020204030204" pitchFamily="34" charset="0"/>
              </a:rPr>
              <a:t>Greenleaf, R. K. (2008). What is Servant Leadership? </a:t>
            </a:r>
            <a:r>
              <a:rPr lang="en-US" sz="1100" i="1" dirty="0">
                <a:latin typeface="Calibri" panose="020F0502020204030204" pitchFamily="34" charset="0"/>
                <a:ea typeface="Calibri" panose="020F0502020204030204" pitchFamily="34" charset="0"/>
                <a:cs typeface="Calibri" panose="020F0502020204030204" pitchFamily="34" charset="0"/>
              </a:rPr>
              <a:t>Greenleaf Center for Servant Leadership</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a:latin typeface="Calibri" panose="020F0502020204030204" pitchFamily="34" charset="0"/>
                <a:ea typeface="Calibri" panose="020F0502020204030204" pitchFamily="34" charset="0"/>
                <a:cs typeface="Calibri" panose="020F0502020204030204" pitchFamily="34" charset="0"/>
                <a:hlinkClick r:id="rId3"/>
              </a:rPr>
              <a:t>https://www.greenleaf.org/what-is-servant-leadership/</a:t>
            </a:r>
            <a:endParaRPr lang="en-US" sz="1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Kranz, G. (2000). </a:t>
            </a:r>
            <a:r>
              <a:rPr lang="en-US" sz="1100" i="1" dirty="0">
                <a:effectLst/>
                <a:latin typeface="Calibri" panose="020F0502020204030204" pitchFamily="34" charset="0"/>
                <a:ea typeface="Calibri" panose="020F0502020204030204" pitchFamily="34" charset="0"/>
                <a:cs typeface="Calibri" panose="020F0502020204030204" pitchFamily="34" charset="0"/>
              </a:rPr>
              <a:t>Failure Is Not an Option: Mission Control From Mercury to Apollo 13 and Beyond</a:t>
            </a:r>
            <a:r>
              <a:rPr lang="en-US" sz="1100" dirty="0">
                <a:effectLst/>
                <a:latin typeface="Calibri" panose="020F0502020204030204" pitchFamily="34" charset="0"/>
                <a:ea typeface="Calibri" panose="020F0502020204030204" pitchFamily="34" charset="0"/>
                <a:cs typeface="Calibri" panose="020F0502020204030204" pitchFamily="34" charset="0"/>
              </a:rPr>
              <a:t>. Simon and Schuster.</a:t>
            </a: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Martin, K. D., &amp; Cullen, J. B. (2006). Continuities and Extensions of Ethical Climate Theory: A Meta-Analytic Review. </a:t>
            </a:r>
            <a:r>
              <a:rPr lang="en-US" sz="1100" i="1" dirty="0">
                <a:effectLst/>
                <a:latin typeface="Calibri" panose="020F0502020204030204" pitchFamily="34" charset="0"/>
                <a:ea typeface="Calibri" panose="020F0502020204030204" pitchFamily="34" charset="0"/>
                <a:cs typeface="Calibri" panose="020F0502020204030204" pitchFamily="34" charset="0"/>
              </a:rPr>
              <a:t>Journal of Business Ethics</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i="1" dirty="0">
                <a:effectLst/>
                <a:latin typeface="Calibri" panose="020F0502020204030204" pitchFamily="34" charset="0"/>
                <a:ea typeface="Calibri" panose="020F0502020204030204" pitchFamily="34" charset="0"/>
                <a:cs typeface="Calibri" panose="020F0502020204030204" pitchFamily="34" charset="0"/>
              </a:rPr>
              <a:t>69</a:t>
            </a:r>
            <a:r>
              <a:rPr lang="en-US" sz="1100" dirty="0">
                <a:effectLst/>
                <a:latin typeface="Calibri" panose="020F0502020204030204" pitchFamily="34" charset="0"/>
                <a:ea typeface="Calibri" panose="020F0502020204030204" pitchFamily="34" charset="0"/>
                <a:cs typeface="Calibri" panose="020F0502020204030204" pitchFamily="34" charset="0"/>
              </a:rPr>
              <a:t>(2), 175–194. </a:t>
            </a:r>
            <a:r>
              <a:rPr lang="en-US" sz="1100" dirty="0">
                <a:effectLst/>
                <a:latin typeface="Calibri" panose="020F0502020204030204" pitchFamily="34" charset="0"/>
                <a:ea typeface="Calibri" panose="020F0502020204030204" pitchFamily="34" charset="0"/>
                <a:cs typeface="Calibri" panose="020F0502020204030204" pitchFamily="34" charset="0"/>
                <a:hlinkClick r:id="rId4"/>
              </a:rPr>
              <a:t>https://doi.org/10.1007/s10551-006-9084-7</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NASA. (n.d.). </a:t>
            </a:r>
            <a:r>
              <a:rPr lang="en-US" sz="1100" i="1" dirty="0">
                <a:effectLst/>
                <a:latin typeface="Calibri" panose="020F0502020204030204" pitchFamily="34" charset="0"/>
                <a:ea typeface="Calibri" panose="020F0502020204030204" pitchFamily="34" charset="0"/>
                <a:cs typeface="Calibri" panose="020F0502020204030204" pitchFamily="34" charset="0"/>
              </a:rPr>
              <a:t>Gene-Kranz-Bio</a:t>
            </a:r>
            <a:r>
              <a:rPr lang="en-US" sz="1100" dirty="0">
                <a:effectLst/>
                <a:latin typeface="Calibri" panose="020F0502020204030204" pitchFamily="34" charset="0"/>
                <a:ea typeface="Calibri" panose="020F0502020204030204" pitchFamily="34" charset="0"/>
                <a:cs typeface="Calibri" panose="020F0502020204030204" pitchFamily="34" charset="0"/>
              </a:rPr>
              <a:t>. Retrieved January 14, 2022, from https://www.nasa.gov/sites/default/files/files/Gene-Kranz-Bio.pdf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alibri" panose="020F0502020204030204" pitchFamily="34" charset="0"/>
                <a:ea typeface="Calibri" panose="020F0502020204030204" pitchFamily="34" charset="0"/>
                <a:cs typeface="Calibri" panose="020F0502020204030204" pitchFamily="34" charset="0"/>
              </a:rPr>
              <a:t>Purdue University Global. (2020). </a:t>
            </a:r>
            <a:r>
              <a:rPr lang="en-US" sz="1100" i="1" dirty="0">
                <a:latin typeface="Calibri" panose="020F0502020204030204" pitchFamily="34" charset="0"/>
                <a:ea typeface="Calibri" panose="020F0502020204030204" pitchFamily="34" charset="0"/>
                <a:cs typeface="Calibri" panose="020F0502020204030204" pitchFamily="34" charset="0"/>
              </a:rPr>
              <a:t>What Is Servant Leadership?</a:t>
            </a:r>
            <a:r>
              <a:rPr lang="en-US" sz="1100" dirty="0">
                <a:latin typeface="Calibri" panose="020F0502020204030204" pitchFamily="34" charset="0"/>
                <a:ea typeface="Calibri" panose="020F0502020204030204" pitchFamily="34" charset="0"/>
                <a:cs typeface="Calibri" panose="020F0502020204030204" pitchFamily="34" charset="0"/>
              </a:rPr>
              <a:t> Purdue Global. </a:t>
            </a:r>
            <a:r>
              <a:rPr lang="en-US" sz="1100" dirty="0">
                <a:latin typeface="Calibri" panose="020F0502020204030204" pitchFamily="34" charset="0"/>
                <a:ea typeface="Calibri" panose="020F0502020204030204" pitchFamily="34" charset="0"/>
                <a:cs typeface="Calibri" panose="020F0502020204030204" pitchFamily="34" charset="0"/>
                <a:hlinkClick r:id="rId5"/>
              </a:rPr>
              <a:t>https://www.purdueglobal.edu/blog/business/what-is-servant-leadership/</a:t>
            </a:r>
            <a:endParaRPr lang="en-US" sz="1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100" dirty="0" err="1">
                <a:latin typeface="Calibri" panose="020F0502020204030204" pitchFamily="34" charset="0"/>
                <a:ea typeface="Calibri" panose="020F0502020204030204" pitchFamily="34" charset="0"/>
                <a:cs typeface="Calibri" panose="020F0502020204030204" pitchFamily="34" charset="0"/>
              </a:rPr>
              <a:t>Teresi</a:t>
            </a:r>
            <a:r>
              <a:rPr lang="en-US" sz="1100" dirty="0">
                <a:latin typeface="Calibri" panose="020F0502020204030204" pitchFamily="34" charset="0"/>
                <a:ea typeface="Calibri" panose="020F0502020204030204" pitchFamily="34" charset="0"/>
                <a:cs typeface="Calibri" panose="020F0502020204030204" pitchFamily="34" charset="0"/>
              </a:rPr>
              <a:t>, M., </a:t>
            </a:r>
            <a:r>
              <a:rPr lang="en-US" sz="1100" dirty="0" err="1">
                <a:latin typeface="Calibri" panose="020F0502020204030204" pitchFamily="34" charset="0"/>
                <a:ea typeface="Calibri" panose="020F0502020204030204" pitchFamily="34" charset="0"/>
                <a:cs typeface="Calibri" panose="020F0502020204030204" pitchFamily="34" charset="0"/>
              </a:rPr>
              <a:t>Pietroni</a:t>
            </a:r>
            <a:r>
              <a:rPr lang="en-US" sz="1100" dirty="0">
                <a:latin typeface="Calibri" panose="020F0502020204030204" pitchFamily="34" charset="0"/>
                <a:ea typeface="Calibri" panose="020F0502020204030204" pitchFamily="34" charset="0"/>
                <a:cs typeface="Calibri" panose="020F0502020204030204" pitchFamily="34" charset="0"/>
              </a:rPr>
              <a:t>, D. D., </a:t>
            </a:r>
            <a:r>
              <a:rPr lang="en-US" sz="1100" dirty="0" err="1">
                <a:latin typeface="Calibri" panose="020F0502020204030204" pitchFamily="34" charset="0"/>
                <a:ea typeface="Calibri" panose="020F0502020204030204" pitchFamily="34" charset="0"/>
                <a:cs typeface="Calibri" panose="020F0502020204030204" pitchFamily="34" charset="0"/>
              </a:rPr>
              <a:t>Barattucci</a:t>
            </a:r>
            <a:r>
              <a:rPr lang="en-US" sz="1100" dirty="0">
                <a:latin typeface="Calibri" panose="020F0502020204030204" pitchFamily="34" charset="0"/>
                <a:ea typeface="Calibri" panose="020F0502020204030204" pitchFamily="34" charset="0"/>
                <a:cs typeface="Calibri" panose="020F0502020204030204" pitchFamily="34" charset="0"/>
              </a:rPr>
              <a:t>, M., </a:t>
            </a:r>
            <a:r>
              <a:rPr lang="en-US" sz="1100" dirty="0" err="1">
                <a:latin typeface="Calibri" panose="020F0502020204030204" pitchFamily="34" charset="0"/>
                <a:ea typeface="Calibri" panose="020F0502020204030204" pitchFamily="34" charset="0"/>
                <a:cs typeface="Calibri" panose="020F0502020204030204" pitchFamily="34" charset="0"/>
              </a:rPr>
              <a:t>Giannella</a:t>
            </a:r>
            <a:r>
              <a:rPr lang="en-US" sz="1100" dirty="0">
                <a:latin typeface="Calibri" panose="020F0502020204030204" pitchFamily="34" charset="0"/>
                <a:ea typeface="Calibri" panose="020F0502020204030204" pitchFamily="34" charset="0"/>
                <a:cs typeface="Calibri" panose="020F0502020204030204" pitchFamily="34" charset="0"/>
              </a:rPr>
              <a:t>, V. A., &amp; Pagliaro, S. (2019). Ethical Climate(s), Organizational Identification, and Employees’ Behavior. </a:t>
            </a:r>
            <a:r>
              <a:rPr lang="en-US" sz="1100" i="1" dirty="0">
                <a:latin typeface="Calibri" panose="020F0502020204030204" pitchFamily="34" charset="0"/>
                <a:ea typeface="Calibri" panose="020F0502020204030204" pitchFamily="34" charset="0"/>
                <a:cs typeface="Calibri" panose="020F0502020204030204" pitchFamily="34" charset="0"/>
              </a:rPr>
              <a:t>Frontiers in Psychology</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i="1" dirty="0">
                <a:latin typeface="Calibri" panose="020F0502020204030204" pitchFamily="34" charset="0"/>
                <a:ea typeface="Calibri" panose="020F0502020204030204" pitchFamily="34" charset="0"/>
                <a:cs typeface="Calibri" panose="020F0502020204030204" pitchFamily="34" charset="0"/>
              </a:rPr>
              <a:t>10</a:t>
            </a:r>
            <a:r>
              <a:rPr lang="en-US" sz="1100" dirty="0">
                <a:latin typeface="Calibri" panose="020F0502020204030204" pitchFamily="34" charset="0"/>
                <a:ea typeface="Calibri" panose="020F0502020204030204" pitchFamily="34" charset="0"/>
                <a:cs typeface="Calibri" panose="020F0502020204030204" pitchFamily="34" charset="0"/>
              </a:rPr>
              <a:t>, 1356. </a:t>
            </a:r>
            <a:r>
              <a:rPr lang="en-US" sz="1100" dirty="0">
                <a:latin typeface="Calibri" panose="020F0502020204030204" pitchFamily="34" charset="0"/>
                <a:ea typeface="Calibri" panose="020F0502020204030204" pitchFamily="34" charset="0"/>
                <a:cs typeface="Calibri" panose="020F0502020204030204" pitchFamily="34" charset="0"/>
                <a:hlinkClick r:id="rId6"/>
              </a:rPr>
              <a:t>https://doi.org/10.3389/fpsyg.2019.01356</a:t>
            </a:r>
            <a:endParaRPr lang="en-US" sz="1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81B05216-5E4E-AD97-0110-4715B1BF355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964105" y="4319703"/>
            <a:ext cx="5143269" cy="5143269"/>
          </a:xfrm>
          <a:prstGeom prst="rect">
            <a:avLst/>
          </a:prstGeom>
          <a:noFill/>
          <a:ln>
            <a:noFill/>
          </a:ln>
        </p:spPr>
      </p:pic>
      <p:pic>
        <p:nvPicPr>
          <p:cNvPr id="1026" name="Picture 2" descr="Was Albert Einstein really a bad student who failed math? - The Washington  Post">
            <a:extLst>
              <a:ext uri="{FF2B5EF4-FFF2-40B4-BE49-F238E27FC236}">
                <a16:creationId xmlns:a16="http://schemas.microsoft.com/office/drawing/2014/main" id="{E50B4BBA-5691-D7C0-3287-6A66E98621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64800" y="7726041"/>
            <a:ext cx="3232717" cy="38634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lbert Einstein Photos for Sale">
            <a:extLst>
              <a:ext uri="{FF2B5EF4-FFF2-40B4-BE49-F238E27FC236}">
                <a16:creationId xmlns:a16="http://schemas.microsoft.com/office/drawing/2014/main" id="{5444ABE7-A5AF-75AA-0EEC-80212073AF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97516" y="7726041"/>
            <a:ext cx="5111695" cy="38634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C8B4CFB-AE31-8C76-8182-2C2D20E390A6}"/>
              </a:ext>
            </a:extLst>
          </p:cNvPr>
          <p:cNvPicPr>
            <a:picLocks noChangeAspect="1"/>
          </p:cNvPicPr>
          <p:nvPr/>
        </p:nvPicPr>
        <p:blipFill>
          <a:blip r:embed="rId10"/>
          <a:stretch>
            <a:fillRect/>
          </a:stretch>
        </p:blipFill>
        <p:spPr>
          <a:xfrm>
            <a:off x="6077994" y="10980066"/>
            <a:ext cx="4650351" cy="2961079"/>
          </a:xfrm>
          <a:prstGeom prst="rect">
            <a:avLst/>
          </a:prstGeom>
        </p:spPr>
      </p:pic>
      <p:sp>
        <p:nvSpPr>
          <p:cNvPr id="14" name="Rectangle 3">
            <a:extLst>
              <a:ext uri="{FF2B5EF4-FFF2-40B4-BE49-F238E27FC236}">
                <a16:creationId xmlns:a16="http://schemas.microsoft.com/office/drawing/2014/main" id="{791745C0-0E72-AB8D-228B-F963DF6C9D48}"/>
              </a:ext>
            </a:extLst>
          </p:cNvPr>
          <p:cNvSpPr>
            <a:spLocks noChangeArrowheads="1"/>
          </p:cNvSpPr>
          <p:nvPr/>
        </p:nvSpPr>
        <p:spPr bwMode="auto">
          <a:xfrm rot="10800000" flipV="1">
            <a:off x="834668" y="15773400"/>
            <a:ext cx="10058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the Big Five Model </a:t>
            </a:r>
            <a:r>
              <a:rPr lang="en-US" altLang="en-US" sz="1400" dirty="0">
                <a:ea typeface="Calibri" panose="020F0502020204030204" pitchFamily="34" charset="0"/>
                <a:cs typeface="Times New Roman" panose="02020603050405020304" pitchFamily="18" charset="0"/>
              </a:rPr>
              <a:t>was </a:t>
            </a: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developed in 1990 by J.M </a:t>
            </a:r>
            <a:r>
              <a:rPr kumimoji="0" lang="en-US" altLang="en-US" sz="14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Digman</a:t>
            </a: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(Wikipedia, 2023). The Big Five Model is described as “</a:t>
            </a:r>
            <a:r>
              <a:rPr kumimoji="0" lang="en-US" altLang="en-US" sz="1400" b="0" i="0" u="none" strike="noStrike" cap="none" normalizeH="0" baseline="0" dirty="0">
                <a:ln>
                  <a:noFill/>
                </a:ln>
                <a:solidFill>
                  <a:srgbClr val="2A2A2A"/>
                </a:solidFill>
                <a:effectLst/>
                <a:ea typeface="Calibri" panose="020F0502020204030204" pitchFamily="34" charset="0"/>
                <a:cs typeface="Arial" panose="020B0604020202020204" pitchFamily="34" charset="0"/>
              </a:rPr>
              <a:t>a five-factor model used to evaluate, what researchers believe to be, the five core traits of personality. These traits are extraversion, agreeableness, conscientiousness, neuroticism and openness to experience.” (</a:t>
            </a:r>
            <a:r>
              <a:rPr kumimoji="0" lang="en-US" altLang="en-US" sz="1400" b="0" i="0" u="none" strike="noStrike" cap="none" normalizeH="0" baseline="0" dirty="0" err="1">
                <a:ln>
                  <a:noFill/>
                </a:ln>
                <a:solidFill>
                  <a:srgbClr val="2A2A2A"/>
                </a:solidFill>
                <a:effectLst/>
                <a:ea typeface="Calibri" panose="020F0502020204030204" pitchFamily="34" charset="0"/>
                <a:cs typeface="Arial" panose="020B0604020202020204" pitchFamily="34" charset="0"/>
              </a:rPr>
              <a:t>EduBirdie</a:t>
            </a:r>
            <a:r>
              <a:rPr kumimoji="0" lang="en-US" altLang="en-US" sz="1400" b="0" i="0" u="none" strike="noStrike" cap="none" normalizeH="0" baseline="0" dirty="0">
                <a:ln>
                  <a:noFill/>
                </a:ln>
                <a:solidFill>
                  <a:srgbClr val="2A2A2A"/>
                </a:solidFill>
                <a:effectLst/>
                <a:ea typeface="Calibri" panose="020F0502020204030204" pitchFamily="34" charset="0"/>
                <a:cs typeface="Arial" panose="020B0604020202020204" pitchFamily="34" charset="0"/>
              </a:rPr>
              <a:t>, 2022) </a:t>
            </a:r>
            <a:endParaRPr kumimoji="0" lang="en-US" altLang="en-US" sz="1400" b="0" i="0" u="none" strike="noStrike" cap="none" normalizeH="0" baseline="0" dirty="0">
              <a:ln>
                <a:noFill/>
              </a:ln>
              <a:solidFill>
                <a:schemeClr val="tx1"/>
              </a:solidFill>
              <a:effectLst/>
            </a:endParaRPr>
          </a:p>
        </p:txBody>
      </p:sp>
      <p:sp>
        <p:nvSpPr>
          <p:cNvPr id="15" name="TextBox 14">
            <a:extLst>
              <a:ext uri="{FF2B5EF4-FFF2-40B4-BE49-F238E27FC236}">
                <a16:creationId xmlns:a16="http://schemas.microsoft.com/office/drawing/2014/main" id="{7A199682-BE67-AFB2-9F2F-CB6D49C9B620}"/>
              </a:ext>
            </a:extLst>
          </p:cNvPr>
          <p:cNvSpPr txBox="1"/>
          <p:nvPr/>
        </p:nvSpPr>
        <p:spPr>
          <a:xfrm>
            <a:off x="798407" y="11215523"/>
            <a:ext cx="5279587" cy="1004186"/>
          </a:xfrm>
          <a:prstGeom prst="rect">
            <a:avLst/>
          </a:prstGeom>
          <a:noFill/>
        </p:spPr>
        <p:txBody>
          <a:bodyPr wrap="square" rtlCol="0">
            <a:spAutoFit/>
          </a:bodyPr>
          <a:lstStyle/>
          <a:p>
            <a:pPr marL="0" marR="0">
              <a:lnSpc>
                <a:spcPct val="107000"/>
              </a:lnSpc>
              <a:spcBef>
                <a:spcPts val="0"/>
              </a:spcBef>
              <a:spcAft>
                <a:spcPts val="800"/>
              </a:spcAft>
              <a:tabLst>
                <a:tab pos="457200" algn="l"/>
              </a:tabLs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Traits are the personal characteristics that define a leader. In understanding the entire leadership scope of a figure, one must analyze their character traits to develop an understanding of how and why a leader acts as they do.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496FAC77-99E7-23B4-97C6-E35AF48592E9}"/>
              </a:ext>
            </a:extLst>
          </p:cNvPr>
          <p:cNvSpPr txBox="1"/>
          <p:nvPr/>
        </p:nvSpPr>
        <p:spPr>
          <a:xfrm>
            <a:off x="793034" y="12356243"/>
            <a:ext cx="5390240" cy="1695721"/>
          </a:xfrm>
          <a:prstGeom prst="rect">
            <a:avLst/>
          </a:prstGeom>
          <a:noFill/>
        </p:spPr>
        <p:txBody>
          <a:bodyPr wrap="square" rtlCol="0">
            <a:spAutoFit/>
          </a:bodyPr>
          <a:lstStyle/>
          <a:p>
            <a:pPr marL="0" marR="0">
              <a:lnSpc>
                <a:spcPct val="107000"/>
              </a:lnSpc>
              <a:spcBef>
                <a:spcPts val="0"/>
              </a:spcBef>
              <a:spcAft>
                <a:spcPts val="800"/>
              </a:spcAft>
              <a:tabLst>
                <a:tab pos="457200" algn="l"/>
              </a:tabLst>
            </a:pPr>
            <a:r>
              <a:rPr lang="en-US" sz="1400" dirty="0">
                <a:solidFill>
                  <a:schemeClr val="tx1"/>
                </a:solidFill>
                <a:ea typeface="Calibri" panose="020F0502020204030204" pitchFamily="34" charset="0"/>
                <a:cs typeface="Times New Roman" panose="02020603050405020304" pitchFamily="18" charset="0"/>
              </a:rPr>
              <a:t>One of the most important traits Einstein possessed as a leader that (Daft, 2018) emphasizes was his ability to be optimistic. He once stated “Learn from yesterday, live for today, hope for tomorrow. The important thing is not to stop questioning”  (Einstein, n.d.). Einstein’s constant focus on the opportunities in theoretical physics instead of the issues helped guide him to some of the most influential insights physics has encountered. Another key leadership trait Einstein radiated can be</a:t>
            </a:r>
          </a:p>
        </p:txBody>
      </p:sp>
      <p:sp>
        <p:nvSpPr>
          <p:cNvPr id="20" name="Rectangle 4">
            <a:extLst>
              <a:ext uri="{FF2B5EF4-FFF2-40B4-BE49-F238E27FC236}">
                <a16:creationId xmlns:a16="http://schemas.microsoft.com/office/drawing/2014/main" id="{A4994210-7814-33D5-3511-BE5AD9EC2384}"/>
              </a:ext>
            </a:extLst>
          </p:cNvPr>
          <p:cNvSpPr>
            <a:spLocks noChangeArrowheads="1"/>
          </p:cNvSpPr>
          <p:nvPr/>
        </p:nvSpPr>
        <p:spPr bwMode="auto">
          <a:xfrm>
            <a:off x="22295566" y="18115983"/>
            <a:ext cx="98298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Aritonang</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 (2022, September 22). </a:t>
            </a:r>
            <a:r>
              <a:rPr kumimoji="0" lang="en-US" altLang="en-US"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51 Famous Einstein Quotes About Love, Life, and Religion</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a:t>
            </a:r>
            <a:r>
              <a:rPr kumimoji="0" lang="en-US" altLang="en-US"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Holidappy</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1"/>
              </a:rPr>
              <a:t>https://holidappy.com/quotes/Top-101-Famous-Albert-Einstein-Quotes-51-Einstein-Quotes-about-Love-Life-Success-Knowledge-God-and-Religion</a:t>
            </a:r>
            <a:endPar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t>-</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Daft, R. L. (2018). </a:t>
            </a:r>
            <a:r>
              <a:rPr kumimoji="0" lang="en-US" altLang="en-US"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Leadership Experience .</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Cengage.</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EduBirdie</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(2022, February 27). </a:t>
            </a:r>
            <a:r>
              <a:rPr kumimoji="0" lang="en-US" altLang="en-US"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Personality of Albert Einstein Applying the Big Five Model</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a:t>
            </a:r>
            <a:r>
              <a:rPr kumimoji="0" lang="en-US" altLang="en-US"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EduBirdie</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2"/>
              </a:rPr>
              <a:t>https://edubirdie.com/examples/the-personality-of-albert-einstein-applying-the-big-five-model/#citation-block</a:t>
            </a:r>
            <a:endPar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t>- </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Einstein, A. (n.d.). </a:t>
            </a:r>
            <a:r>
              <a:rPr kumimoji="0" lang="en-US" altLang="en-US"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Albert Einstein Quotes</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Brainy Quote: </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3"/>
              </a:rPr>
              <a:t>https://www.brainyquote.com/authors/albert-einstein-quotes</a:t>
            </a:r>
            <a:endPar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t>- </a:t>
            </a:r>
            <a:r>
              <a:rPr kumimoji="0" lang="en-US" altLang="en-US"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Farnam</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Street. (2023). </a:t>
            </a:r>
            <a:r>
              <a:rPr kumimoji="0" lang="en-US" altLang="en-US"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Thought Experiment: How Einstein Solved Difficult Problems</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a:t>
            </a:r>
            <a:r>
              <a:rPr kumimoji="0" lang="en-US" altLang="en-US"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Farnam</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Street: </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4"/>
              </a:rPr>
              <a:t>https://fs.blog/thought-experiment/</a:t>
            </a:r>
            <a:endPar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Greggersen</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 (2023). </a:t>
            </a:r>
            <a:r>
              <a:rPr kumimoji="0" lang="en-US" altLang="en-US"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Albert Einstein Developed the Theory of General Relativity</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Britannica: https://www.britannica.com/story/making-the-anthropocene-official</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Henry, T. (2020). </a:t>
            </a:r>
            <a:r>
              <a:rPr kumimoji="0" lang="en-US" altLang="en-US"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Motivation Code.</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Pruvio</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Press .</a:t>
            </a:r>
            <a:endParaRPr kumimoji="0" lang="en-US" altLang="en-US" sz="1000" b="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Kaku, M. (2023, January 11). </a:t>
            </a:r>
            <a:r>
              <a:rPr kumimoji="0" lang="en-US" altLang="en-US" sz="1000" b="0" i="1"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Alber</a:t>
            </a:r>
            <a:r>
              <a:rPr kumimoji="0" lang="en-US" altLang="en-US"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Einstein</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Britannica: </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5"/>
              </a:rPr>
              <a:t>https://www.britannica.com/biography/Albert-Einstein</a:t>
            </a:r>
            <a:endPar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Lipscombe, T. (2019, August 2). </a:t>
            </a:r>
            <a:r>
              <a:rPr kumimoji="0" lang="en-US" altLang="en-US"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Einstein Feared a Nazi Atom Bomb—But Immigrants Made Sure the U.S. Got There First</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Time.com: </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6"/>
              </a:rPr>
              <a:t>https://time.com/5641891/einstein-szilard-letter/</a:t>
            </a:r>
            <a:endPar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Quote Investigator. (2013, April 6). </a:t>
            </a:r>
            <a:r>
              <a:rPr kumimoji="0" lang="en-US" altLang="en-US"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Everybody is a Genius. But If You Judge a Fish by Its Ability to Climb a Tree, It Will Live Its Whole Life Believing that It is Stupid</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Quote Investigator: </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7"/>
              </a:rPr>
              <a:t>https://quoteinvestigator.com/2013/04/06/fish-climb/#r+5880+1+2</a:t>
            </a:r>
            <a:endPar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Rutherford, W. (2023). </a:t>
            </a:r>
            <a:r>
              <a:rPr kumimoji="0" lang="en-US" altLang="en-US"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Albert Einstein on Leadership Coaching</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The Executive Suite: theexecutivesuite.com/blog/albert-</a:t>
            </a:r>
            <a:r>
              <a:rPr kumimoji="0" lang="en-US" altLang="en-US"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einstein</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-on-leadership-coaching/</a:t>
            </a:r>
            <a:endParaRPr kumimoji="0" lang="en-US" altLang="en-US" sz="1000" b="0"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Specktor</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 (2018, March 14). </a:t>
            </a:r>
            <a:r>
              <a:rPr kumimoji="0" lang="en-US" altLang="en-US"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Stephen Hawking Transformed Humanity's View of the Universe</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Live Science: </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8"/>
              </a:rPr>
              <a:t>https://www.livescience.com/62017-stephen-hawking-legacy.html</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Travis, N. (2018). </a:t>
            </a:r>
            <a:r>
              <a:rPr kumimoji="0" lang="en-US" altLang="en-US"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Challenge Culture.</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Public Affairs.</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-Wikipedia. (2023). </a:t>
            </a:r>
            <a:r>
              <a:rPr kumimoji="0" lang="en-US" altLang="en-US" sz="10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Big Five personality traits</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from Wikipedia: </a:t>
            </a:r>
            <a:r>
              <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9"/>
              </a:rPr>
              <a:t>https://en.wikipedia.org/wiki/Big_Five_personality_traits</a:t>
            </a:r>
            <a:endPar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14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Timeline&#10;&#10;Description automatically generated with medium confidence">
            <a:extLst>
              <a:ext uri="{FF2B5EF4-FFF2-40B4-BE49-F238E27FC236}">
                <a16:creationId xmlns:a16="http://schemas.microsoft.com/office/drawing/2014/main" id="{55E204E7-78F3-2D63-7F0A-415410BD3132}"/>
              </a:ext>
            </a:extLst>
          </p:cNvPr>
          <p:cNvPicPr>
            <a:picLocks noChangeAspect="1"/>
          </p:cNvPicPr>
          <p:nvPr/>
        </p:nvPicPr>
        <p:blipFill rotWithShape="1">
          <a:blip r:embed="rId2">
            <a:alphaModFix amt="35000"/>
          </a:blip>
          <a:srcRect b="144"/>
          <a:stretch/>
        </p:blipFill>
        <p:spPr>
          <a:xfrm>
            <a:off x="-4095" y="-12032"/>
            <a:ext cx="32918380" cy="21941498"/>
          </a:xfrm>
          <a:prstGeom prst="rect">
            <a:avLst/>
          </a:prstGeom>
          <a:ln w="28575">
            <a:solidFill>
              <a:srgbClr val="782F40"/>
            </a:solidFill>
          </a:ln>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114" y="0"/>
            <a:ext cx="32910171" cy="21945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imeline&#10;&#10;Description automatically generated with medium confidence">
            <a:extLst>
              <a:ext uri="{FF2B5EF4-FFF2-40B4-BE49-F238E27FC236}">
                <a16:creationId xmlns:a16="http://schemas.microsoft.com/office/drawing/2014/main" id="{56EE6392-D4E0-C4D0-1B19-7E7D4FF31DC4}"/>
              </a:ext>
            </a:extLst>
          </p:cNvPr>
          <p:cNvPicPr>
            <a:picLocks noChangeAspect="1"/>
          </p:cNvPicPr>
          <p:nvPr/>
        </p:nvPicPr>
        <p:blipFill rotWithShape="1">
          <a:blip r:embed="rId2"/>
          <a:srcRect b="144"/>
          <a:stretch/>
        </p:blipFill>
        <p:spPr>
          <a:xfrm>
            <a:off x="20" y="4102"/>
            <a:ext cx="32918380" cy="21941498"/>
          </a:xfrm>
          <a:prstGeom prst="rect">
            <a:avLst/>
          </a:prstGeom>
          <a:ln w="76200">
            <a:solidFill>
              <a:srgbClr val="782F40"/>
            </a:solidFill>
          </a:ln>
        </p:spPr>
      </p:pic>
    </p:spTree>
    <p:extLst>
      <p:ext uri="{BB962C8B-B14F-4D97-AF65-F5344CB8AC3E}">
        <p14:creationId xmlns:p14="http://schemas.microsoft.com/office/powerpoint/2010/main" val="4027146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meline&#10;&#10;Description automatically generated with medium confidence">
            <a:extLst>
              <a:ext uri="{FF2B5EF4-FFF2-40B4-BE49-F238E27FC236}">
                <a16:creationId xmlns:a16="http://schemas.microsoft.com/office/drawing/2014/main" id="{55E204E7-78F3-2D63-7F0A-415410BD3132}"/>
              </a:ext>
            </a:extLst>
          </p:cNvPr>
          <p:cNvPicPr>
            <a:picLocks noChangeAspect="1"/>
          </p:cNvPicPr>
          <p:nvPr/>
        </p:nvPicPr>
        <p:blipFill rotWithShape="1">
          <a:blip r:embed="rId2">
            <a:alphaModFix amt="35000"/>
          </a:blip>
          <a:srcRect b="144"/>
          <a:stretch/>
        </p:blipFill>
        <p:spPr>
          <a:xfrm>
            <a:off x="-4095" y="-12032"/>
            <a:ext cx="32918380" cy="21941498"/>
          </a:xfrm>
          <a:prstGeom prst="rect">
            <a:avLst/>
          </a:prstGeom>
          <a:ln w="28575">
            <a:solidFill>
              <a:srgbClr val="782F40"/>
            </a:solidFill>
          </a:ln>
        </p:spPr>
      </p:pic>
      <p:pic>
        <p:nvPicPr>
          <p:cNvPr id="5" name="Picture 4" descr="Timeline&#10;&#10;Description automatically generated with medium confidence">
            <a:extLst>
              <a:ext uri="{FF2B5EF4-FFF2-40B4-BE49-F238E27FC236}">
                <a16:creationId xmlns:a16="http://schemas.microsoft.com/office/drawing/2014/main" id="{56EE6392-D4E0-C4D0-1B19-7E7D4FF31DC4}"/>
              </a:ext>
            </a:extLst>
          </p:cNvPr>
          <p:cNvPicPr>
            <a:picLocks noChangeAspect="1"/>
          </p:cNvPicPr>
          <p:nvPr/>
        </p:nvPicPr>
        <p:blipFill rotWithShape="1">
          <a:blip r:embed="rId2"/>
          <a:srcRect l="2163" t="21187" r="66889" b="58623"/>
          <a:stretch/>
        </p:blipFill>
        <p:spPr>
          <a:xfrm>
            <a:off x="762000" y="4648200"/>
            <a:ext cx="13182600" cy="5740810"/>
          </a:xfrm>
          <a:prstGeom prst="rect">
            <a:avLst/>
          </a:prstGeom>
          <a:ln w="76200">
            <a:solidFill>
              <a:srgbClr val="782F40"/>
            </a:solidFill>
          </a:ln>
        </p:spPr>
      </p:pic>
    </p:spTree>
    <p:extLst>
      <p:ext uri="{BB962C8B-B14F-4D97-AF65-F5344CB8AC3E}">
        <p14:creationId xmlns:p14="http://schemas.microsoft.com/office/powerpoint/2010/main" val="7845616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meline&#10;&#10;Description automatically generated with medium confidence">
            <a:extLst>
              <a:ext uri="{FF2B5EF4-FFF2-40B4-BE49-F238E27FC236}">
                <a16:creationId xmlns:a16="http://schemas.microsoft.com/office/drawing/2014/main" id="{55E204E7-78F3-2D63-7F0A-415410BD3132}"/>
              </a:ext>
            </a:extLst>
          </p:cNvPr>
          <p:cNvPicPr>
            <a:picLocks noChangeAspect="1"/>
          </p:cNvPicPr>
          <p:nvPr/>
        </p:nvPicPr>
        <p:blipFill rotWithShape="1">
          <a:blip r:embed="rId2">
            <a:alphaModFix amt="35000"/>
          </a:blip>
          <a:srcRect b="144"/>
          <a:stretch/>
        </p:blipFill>
        <p:spPr>
          <a:xfrm>
            <a:off x="-4095" y="-12032"/>
            <a:ext cx="32918380" cy="21941498"/>
          </a:xfrm>
          <a:prstGeom prst="rect">
            <a:avLst/>
          </a:prstGeom>
          <a:ln w="28575">
            <a:solidFill>
              <a:srgbClr val="782F40"/>
            </a:solidFill>
          </a:ln>
        </p:spPr>
      </p:pic>
      <p:pic>
        <p:nvPicPr>
          <p:cNvPr id="5" name="Picture 4" descr="Timeline&#10;&#10;Description automatically generated with medium confidence">
            <a:extLst>
              <a:ext uri="{FF2B5EF4-FFF2-40B4-BE49-F238E27FC236}">
                <a16:creationId xmlns:a16="http://schemas.microsoft.com/office/drawing/2014/main" id="{56EE6392-D4E0-C4D0-1B19-7E7D4FF31DC4}"/>
              </a:ext>
            </a:extLst>
          </p:cNvPr>
          <p:cNvPicPr>
            <a:picLocks noChangeAspect="1"/>
          </p:cNvPicPr>
          <p:nvPr/>
        </p:nvPicPr>
        <p:blipFill rotWithShape="1">
          <a:blip r:embed="rId2"/>
          <a:srcRect l="67130" t="20788" r="1852" b="45574"/>
          <a:stretch/>
        </p:blipFill>
        <p:spPr>
          <a:xfrm>
            <a:off x="22098000" y="4572000"/>
            <a:ext cx="10210800" cy="7391400"/>
          </a:xfrm>
          <a:prstGeom prst="rect">
            <a:avLst/>
          </a:prstGeom>
          <a:ln w="76200">
            <a:solidFill>
              <a:srgbClr val="782F40"/>
            </a:solidFill>
          </a:ln>
        </p:spPr>
      </p:pic>
    </p:spTree>
    <p:extLst>
      <p:ext uri="{BB962C8B-B14F-4D97-AF65-F5344CB8AC3E}">
        <p14:creationId xmlns:p14="http://schemas.microsoft.com/office/powerpoint/2010/main" val="4065474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meline&#10;&#10;Description automatically generated with medium confidence">
            <a:extLst>
              <a:ext uri="{FF2B5EF4-FFF2-40B4-BE49-F238E27FC236}">
                <a16:creationId xmlns:a16="http://schemas.microsoft.com/office/drawing/2014/main" id="{55E204E7-78F3-2D63-7F0A-415410BD3132}"/>
              </a:ext>
            </a:extLst>
          </p:cNvPr>
          <p:cNvPicPr>
            <a:picLocks noChangeAspect="1"/>
          </p:cNvPicPr>
          <p:nvPr/>
        </p:nvPicPr>
        <p:blipFill rotWithShape="1">
          <a:blip r:embed="rId2">
            <a:alphaModFix amt="35000"/>
          </a:blip>
          <a:srcRect b="144"/>
          <a:stretch/>
        </p:blipFill>
        <p:spPr>
          <a:xfrm>
            <a:off x="-4095" y="-12032"/>
            <a:ext cx="32918380" cy="21941498"/>
          </a:xfrm>
          <a:prstGeom prst="rect">
            <a:avLst/>
          </a:prstGeom>
          <a:ln w="28575">
            <a:solidFill>
              <a:srgbClr val="782F40"/>
            </a:solidFill>
          </a:ln>
        </p:spPr>
      </p:pic>
      <p:pic>
        <p:nvPicPr>
          <p:cNvPr id="5" name="Picture 4" descr="Timeline&#10;&#10;Description automatically generated with medium confidence">
            <a:extLst>
              <a:ext uri="{FF2B5EF4-FFF2-40B4-BE49-F238E27FC236}">
                <a16:creationId xmlns:a16="http://schemas.microsoft.com/office/drawing/2014/main" id="{56EE6392-D4E0-C4D0-1B19-7E7D4FF31DC4}"/>
              </a:ext>
            </a:extLst>
          </p:cNvPr>
          <p:cNvPicPr>
            <a:picLocks noChangeAspect="1"/>
          </p:cNvPicPr>
          <p:nvPr/>
        </p:nvPicPr>
        <p:blipFill rotWithShape="1">
          <a:blip r:embed="rId2"/>
          <a:srcRect l="1908" t="43454" r="66796" b="512"/>
          <a:stretch/>
        </p:blipFill>
        <p:spPr>
          <a:xfrm>
            <a:off x="20" y="7010400"/>
            <a:ext cx="12496780" cy="14935200"/>
          </a:xfrm>
          <a:prstGeom prst="rect">
            <a:avLst/>
          </a:prstGeom>
          <a:ln w="76200">
            <a:solidFill>
              <a:srgbClr val="782F40"/>
            </a:solidFill>
          </a:ln>
        </p:spPr>
      </p:pic>
    </p:spTree>
    <p:extLst>
      <p:ext uri="{BB962C8B-B14F-4D97-AF65-F5344CB8AC3E}">
        <p14:creationId xmlns:p14="http://schemas.microsoft.com/office/powerpoint/2010/main" val="5049075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meline&#10;&#10;Description automatically generated with medium confidence">
            <a:extLst>
              <a:ext uri="{FF2B5EF4-FFF2-40B4-BE49-F238E27FC236}">
                <a16:creationId xmlns:a16="http://schemas.microsoft.com/office/drawing/2014/main" id="{55E204E7-78F3-2D63-7F0A-415410BD3132}"/>
              </a:ext>
            </a:extLst>
          </p:cNvPr>
          <p:cNvPicPr>
            <a:picLocks noChangeAspect="1"/>
          </p:cNvPicPr>
          <p:nvPr/>
        </p:nvPicPr>
        <p:blipFill rotWithShape="1">
          <a:blip r:embed="rId2">
            <a:alphaModFix amt="35000"/>
          </a:blip>
          <a:srcRect b="144"/>
          <a:stretch/>
        </p:blipFill>
        <p:spPr>
          <a:xfrm>
            <a:off x="-4095" y="-12032"/>
            <a:ext cx="32918380" cy="21941498"/>
          </a:xfrm>
          <a:prstGeom prst="rect">
            <a:avLst/>
          </a:prstGeom>
          <a:ln w="28575">
            <a:solidFill>
              <a:srgbClr val="782F40"/>
            </a:solidFill>
          </a:ln>
        </p:spPr>
      </p:pic>
      <p:pic>
        <p:nvPicPr>
          <p:cNvPr id="5" name="Picture 4" descr="Timeline&#10;&#10;Description automatically generated with medium confidence">
            <a:extLst>
              <a:ext uri="{FF2B5EF4-FFF2-40B4-BE49-F238E27FC236}">
                <a16:creationId xmlns:a16="http://schemas.microsoft.com/office/drawing/2014/main" id="{56EE6392-D4E0-C4D0-1B19-7E7D4FF31DC4}"/>
              </a:ext>
            </a:extLst>
          </p:cNvPr>
          <p:cNvPicPr>
            <a:picLocks noChangeAspect="1"/>
          </p:cNvPicPr>
          <p:nvPr/>
        </p:nvPicPr>
        <p:blipFill rotWithShape="1">
          <a:blip r:embed="rId2"/>
          <a:srcRect l="34028" t="43330" r="33796" b="2571"/>
          <a:stretch/>
        </p:blipFill>
        <p:spPr>
          <a:xfrm>
            <a:off x="9635636" y="6124074"/>
            <a:ext cx="13647127" cy="15316200"/>
          </a:xfrm>
          <a:prstGeom prst="rect">
            <a:avLst/>
          </a:prstGeom>
          <a:ln w="76200">
            <a:solidFill>
              <a:srgbClr val="782F40"/>
            </a:solidFill>
          </a:ln>
        </p:spPr>
      </p:pic>
    </p:spTree>
    <p:extLst>
      <p:ext uri="{BB962C8B-B14F-4D97-AF65-F5344CB8AC3E}">
        <p14:creationId xmlns:p14="http://schemas.microsoft.com/office/powerpoint/2010/main" val="27874872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meline&#10;&#10;Description automatically generated with medium confidence">
            <a:extLst>
              <a:ext uri="{FF2B5EF4-FFF2-40B4-BE49-F238E27FC236}">
                <a16:creationId xmlns:a16="http://schemas.microsoft.com/office/drawing/2014/main" id="{55E204E7-78F3-2D63-7F0A-415410BD3132}"/>
              </a:ext>
            </a:extLst>
          </p:cNvPr>
          <p:cNvPicPr>
            <a:picLocks noChangeAspect="1"/>
          </p:cNvPicPr>
          <p:nvPr/>
        </p:nvPicPr>
        <p:blipFill rotWithShape="1">
          <a:blip r:embed="rId2">
            <a:alphaModFix amt="35000"/>
          </a:blip>
          <a:srcRect b="144"/>
          <a:stretch/>
        </p:blipFill>
        <p:spPr>
          <a:xfrm>
            <a:off x="-4095" y="-12032"/>
            <a:ext cx="32918380" cy="21941498"/>
          </a:xfrm>
          <a:prstGeom prst="rect">
            <a:avLst/>
          </a:prstGeom>
          <a:ln w="28575">
            <a:solidFill>
              <a:srgbClr val="782F40"/>
            </a:solidFill>
          </a:ln>
        </p:spPr>
      </p:pic>
      <p:pic>
        <p:nvPicPr>
          <p:cNvPr id="5" name="Picture 4" descr="Timeline&#10;&#10;Description automatically generated with medium confidence">
            <a:extLst>
              <a:ext uri="{FF2B5EF4-FFF2-40B4-BE49-F238E27FC236}">
                <a16:creationId xmlns:a16="http://schemas.microsoft.com/office/drawing/2014/main" id="{56EE6392-D4E0-C4D0-1B19-7E7D4FF31DC4}"/>
              </a:ext>
            </a:extLst>
          </p:cNvPr>
          <p:cNvPicPr>
            <a:picLocks noChangeAspect="1"/>
          </p:cNvPicPr>
          <p:nvPr/>
        </p:nvPicPr>
        <p:blipFill rotWithShape="1">
          <a:blip r:embed="rId2"/>
          <a:srcRect l="66667" t="55120" r="1388" b="21992"/>
          <a:stretch/>
        </p:blipFill>
        <p:spPr>
          <a:xfrm>
            <a:off x="19077709" y="10744200"/>
            <a:ext cx="13383491" cy="6400800"/>
          </a:xfrm>
          <a:prstGeom prst="rect">
            <a:avLst/>
          </a:prstGeom>
          <a:ln w="76200">
            <a:solidFill>
              <a:srgbClr val="782F40"/>
            </a:solidFill>
          </a:ln>
        </p:spPr>
      </p:pic>
    </p:spTree>
    <p:extLst>
      <p:ext uri="{BB962C8B-B14F-4D97-AF65-F5344CB8AC3E}">
        <p14:creationId xmlns:p14="http://schemas.microsoft.com/office/powerpoint/2010/main" val="24552204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meline&#10;&#10;Description automatically generated with medium confidence">
            <a:extLst>
              <a:ext uri="{FF2B5EF4-FFF2-40B4-BE49-F238E27FC236}">
                <a16:creationId xmlns:a16="http://schemas.microsoft.com/office/drawing/2014/main" id="{55E204E7-78F3-2D63-7F0A-415410BD3132}"/>
              </a:ext>
            </a:extLst>
          </p:cNvPr>
          <p:cNvPicPr>
            <a:picLocks noChangeAspect="1"/>
          </p:cNvPicPr>
          <p:nvPr/>
        </p:nvPicPr>
        <p:blipFill rotWithShape="1">
          <a:blip r:embed="rId2">
            <a:alphaModFix amt="35000"/>
          </a:blip>
          <a:srcRect b="144"/>
          <a:stretch/>
        </p:blipFill>
        <p:spPr>
          <a:xfrm>
            <a:off x="-4095" y="-12032"/>
            <a:ext cx="32918380" cy="21941498"/>
          </a:xfrm>
          <a:prstGeom prst="rect">
            <a:avLst/>
          </a:prstGeom>
          <a:ln w="28575">
            <a:solidFill>
              <a:srgbClr val="782F40"/>
            </a:solidFill>
          </a:ln>
        </p:spPr>
      </p:pic>
      <p:pic>
        <p:nvPicPr>
          <p:cNvPr id="5" name="Picture 4" descr="Timeline&#10;&#10;Description automatically generated with medium confidence">
            <a:extLst>
              <a:ext uri="{FF2B5EF4-FFF2-40B4-BE49-F238E27FC236}">
                <a16:creationId xmlns:a16="http://schemas.microsoft.com/office/drawing/2014/main" id="{56EE6392-D4E0-C4D0-1B19-7E7D4FF31DC4}"/>
              </a:ext>
            </a:extLst>
          </p:cNvPr>
          <p:cNvPicPr>
            <a:picLocks noChangeAspect="1"/>
          </p:cNvPicPr>
          <p:nvPr/>
        </p:nvPicPr>
        <p:blipFill rotWithShape="1">
          <a:blip r:embed="rId2"/>
          <a:srcRect b="144"/>
          <a:stretch/>
        </p:blipFill>
        <p:spPr>
          <a:xfrm>
            <a:off x="20" y="4102"/>
            <a:ext cx="32918380" cy="21941498"/>
          </a:xfrm>
          <a:prstGeom prst="rect">
            <a:avLst/>
          </a:prstGeom>
          <a:ln w="76200">
            <a:solidFill>
              <a:srgbClr val="782F40"/>
            </a:solidFill>
          </a:ln>
        </p:spPr>
      </p:pic>
    </p:spTree>
    <p:extLst>
      <p:ext uri="{BB962C8B-B14F-4D97-AF65-F5344CB8AC3E}">
        <p14:creationId xmlns:p14="http://schemas.microsoft.com/office/powerpoint/2010/main" val="22140222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2666</TotalTime>
  <Words>2456</Words>
  <Application>Microsoft Office PowerPoint</Application>
  <PresentationFormat>Custom</PresentationFormat>
  <Paragraphs>116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Benton Sans</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Towne</dc:creator>
  <cp:lastModifiedBy>Mika Peter Kuschnitzky</cp:lastModifiedBy>
  <cp:revision>14</cp:revision>
  <cp:lastPrinted>2020-02-13T23:31:38Z</cp:lastPrinted>
  <dcterms:created xsi:type="dcterms:W3CDTF">2020-02-13T23:22:33Z</dcterms:created>
  <dcterms:modified xsi:type="dcterms:W3CDTF">2023-03-06T02:32:32Z</dcterms:modified>
</cp:coreProperties>
</file>