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6"/>
    <p:restoredTop sz="96327"/>
  </p:normalViewPr>
  <p:slideViewPr>
    <p:cSldViewPr snapToObjects="1">
      <p:cViewPr>
        <p:scale>
          <a:sx n="73" d="100"/>
          <a:sy n="73" d="100"/>
        </p:scale>
        <p:origin x="-2872" y="-508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3/1/23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4376055" y="800362"/>
            <a:ext cx="24166286" cy="3016210"/>
          </a:xfrm>
          <a:prstGeom prst="rect">
            <a:avLst/>
          </a:prstGeom>
          <a:noFill/>
        </p:spPr>
        <p:txBody>
          <a:bodyPr wrap="square" rtlCol="0">
            <a:spAutoFit/>
          </a:bodyPr>
          <a:lstStyle/>
          <a:p>
            <a:pPr algn="ctr"/>
            <a:r>
              <a:rPr lang="en-US" sz="9000" b="1" dirty="0">
                <a:latin typeface="Garamond" panose="02020404030301010803" pitchFamily="18" charset="0"/>
              </a:rPr>
              <a:t>Ruth Ginsburg: Leading Through Trailblazing</a:t>
            </a:r>
          </a:p>
          <a:p>
            <a:pPr algn="ctr"/>
            <a:r>
              <a:rPr lang="en-US" sz="5500" dirty="0">
                <a:latin typeface="Garamond" panose="02020404030301010803" pitchFamily="18" charset="0"/>
              </a:rPr>
              <a:t>Saralyn Jenkins</a:t>
            </a:r>
          </a:p>
          <a:p>
            <a:pPr algn="ctr"/>
            <a:r>
              <a:rPr lang="en-US" sz="4500" dirty="0">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670268" y="9682678"/>
            <a:ext cx="9813792" cy="11747382"/>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latin typeface="Garamond" panose="02020404030301010803" pitchFamily="18" charset="0"/>
            </a:endParaRPr>
          </a:p>
          <a:p>
            <a:pPr marL="457200" indent="-457200">
              <a:buFont typeface="Arial" panose="020B0604020202020204" pitchFamily="34" charset="0"/>
              <a:buChar char="•"/>
            </a:pPr>
            <a:endParaRPr lang="en-US" sz="2000" dirty="0">
              <a:solidFill>
                <a:schemeClr val="tx1"/>
              </a:solidFill>
              <a:latin typeface="Garamond" panose="02020404030301010803" pitchFamily="18" charset="0"/>
            </a:endParaRPr>
          </a:p>
          <a:p>
            <a:pPr marL="457200" indent="-457200">
              <a:buFont typeface="Arial" panose="020B0604020202020204" pitchFamily="34" charset="0"/>
              <a:buChar char="•"/>
            </a:pPr>
            <a:r>
              <a:rPr lang="en-US" sz="2000" b="1" dirty="0">
                <a:solidFill>
                  <a:schemeClr val="tx1"/>
                </a:solidFill>
                <a:latin typeface="Garamond" panose="02020404030301010803" pitchFamily="18" charset="0"/>
              </a:rPr>
              <a:t>Achiever</a:t>
            </a:r>
            <a:r>
              <a:rPr lang="en-US" sz="2000" dirty="0">
                <a:solidFill>
                  <a:schemeClr val="tx1"/>
                </a:solidFill>
                <a:latin typeface="Garamond" panose="02020404030301010803" pitchFamily="18" charset="0"/>
              </a:rPr>
              <a:t>: one who is motivated to persevere through challenges, overcoming obstacles to reach a goal </a:t>
            </a:r>
            <a:r>
              <a:rPr lang="en-US" sz="2000" kern="0" dirty="0">
                <a:solidFill>
                  <a:schemeClr val="tx1"/>
                </a:solidFill>
                <a:effectLst/>
                <a:latin typeface="Garamond" panose="02020404030301010803" pitchFamily="18" charset="0"/>
                <a:ea typeface="Times New Roman" panose="02020603050405020304" pitchFamily="18" charset="0"/>
              </a:rPr>
              <a:t>(Henry, Penner, Hall, &amp; Miller, 2020)</a:t>
            </a:r>
            <a:endParaRPr lang="en-US" sz="2000" dirty="0">
              <a:solidFill>
                <a:schemeClr val="tx1"/>
              </a:solidFill>
              <a:latin typeface="Garamond" panose="02020404030301010803" pitchFamily="18" charset="0"/>
            </a:endParaRPr>
          </a:p>
          <a:p>
            <a:pPr marL="914400" lvl="1" indent="-457200">
              <a:buFont typeface="Arial" panose="020B0604020202020204" pitchFamily="34" charset="0"/>
              <a:buChar char="•"/>
            </a:pPr>
            <a:r>
              <a:rPr lang="en-US" sz="2000" dirty="0">
                <a:solidFill>
                  <a:schemeClr val="tx1"/>
                </a:solidFill>
                <a:latin typeface="Garamond" panose="02020404030301010803" pitchFamily="18" charset="0"/>
              </a:rPr>
              <a:t>Ginsburg persevered through the discrimination she faced as a Jewish mother, being 1 of 9 women in a class of 500 at Harvard Law</a:t>
            </a:r>
          </a:p>
          <a:p>
            <a:pPr marL="914400" lvl="1" indent="-457200">
              <a:buFont typeface="Arial" panose="020B0604020202020204" pitchFamily="34" charset="0"/>
              <a:buChar char="•"/>
            </a:pPr>
            <a:r>
              <a:rPr lang="en-US" sz="2000" dirty="0">
                <a:solidFill>
                  <a:schemeClr val="tx1"/>
                </a:solidFill>
                <a:latin typeface="Garamond" panose="02020404030301010803" pitchFamily="18" charset="0"/>
              </a:rPr>
              <a:t>When her husband got cancer during her first year of law school, she helped him finish his own law studies while keeping her top rank in her own class</a:t>
            </a:r>
          </a:p>
          <a:p>
            <a:pPr marL="914400" lvl="1" indent="-457200">
              <a:buFont typeface="Arial" panose="020B0604020202020204" pitchFamily="34" charset="0"/>
              <a:buChar char="•"/>
            </a:pPr>
            <a:r>
              <a:rPr lang="en-US" sz="2000" dirty="0">
                <a:solidFill>
                  <a:schemeClr val="tx1"/>
                </a:solidFill>
                <a:latin typeface="Garamond" panose="02020404030301010803" pitchFamily="18" charset="0"/>
              </a:rPr>
              <a:t>Skilled at realizing obstacles in her path to success, she would frame the male in a case as the plaintiff in order to fight for equality among men and women</a:t>
            </a:r>
          </a:p>
          <a:p>
            <a:pPr marL="914400" lvl="1" indent="-457200">
              <a:buFont typeface="Arial" panose="020B0604020202020204" pitchFamily="34" charset="0"/>
              <a:buChar char="•"/>
            </a:pPr>
            <a:endParaRPr lang="en-US" sz="2000" dirty="0">
              <a:solidFill>
                <a:schemeClr val="tx1"/>
              </a:solidFill>
              <a:latin typeface="Garamond" panose="02020404030301010803" pitchFamily="18" charset="0"/>
            </a:endParaRPr>
          </a:p>
          <a:p>
            <a:pPr lvl="1"/>
            <a:r>
              <a:rPr lang="en-US" sz="2000" u="sng" dirty="0">
                <a:solidFill>
                  <a:schemeClr val="tx1"/>
                </a:solidFill>
                <a:latin typeface="Garamond" panose="02020404030301010803" pitchFamily="18" charset="0"/>
              </a:rPr>
              <a:t>Duren v. Missouri</a:t>
            </a:r>
          </a:p>
          <a:p>
            <a:pPr lvl="1"/>
            <a:r>
              <a:rPr lang="en-US" sz="2000" dirty="0">
                <a:solidFill>
                  <a:schemeClr val="tx1"/>
                </a:solidFill>
                <a:latin typeface="Garamond" panose="02020404030301010803" pitchFamily="18" charset="0"/>
              </a:rPr>
              <a:t>Billy Duren was being convicted of murder when he </a:t>
            </a:r>
          </a:p>
          <a:p>
            <a:pPr lvl="1"/>
            <a:r>
              <a:rPr lang="en-US" sz="2000" dirty="0">
                <a:solidFill>
                  <a:schemeClr val="tx1"/>
                </a:solidFill>
                <a:latin typeface="Garamond" panose="02020404030301010803" pitchFamily="18" charset="0"/>
              </a:rPr>
              <a:t>faced an all-male jury, chosen from a panel of 53 </a:t>
            </a:r>
          </a:p>
          <a:p>
            <a:pPr lvl="1"/>
            <a:r>
              <a:rPr lang="en-US" sz="2000" dirty="0">
                <a:solidFill>
                  <a:schemeClr val="tx1"/>
                </a:solidFill>
                <a:latin typeface="Garamond" panose="02020404030301010803" pitchFamily="18" charset="0"/>
              </a:rPr>
              <a:t>where only 5 of which were women. </a:t>
            </a:r>
            <a:r>
              <a:rPr lang="en-US" sz="2000" dirty="0">
                <a:solidFill>
                  <a:schemeClr val="tx1"/>
                </a:solidFill>
                <a:effectLst/>
                <a:latin typeface="Garamond" panose="02020404030301010803" pitchFamily="18" charset="0"/>
                <a:ea typeface="Times New Roman" panose="02020603050405020304" pitchFamily="18" charset="0"/>
              </a:rPr>
              <a:t>Ginsburg </a:t>
            </a:r>
          </a:p>
          <a:p>
            <a:pPr lvl="1"/>
            <a:r>
              <a:rPr lang="en-US" sz="2000" dirty="0">
                <a:solidFill>
                  <a:schemeClr val="tx1"/>
                </a:solidFill>
                <a:effectLst/>
                <a:latin typeface="Garamond" panose="02020404030301010803" pitchFamily="18" charset="0"/>
                <a:ea typeface="Times New Roman" panose="02020603050405020304" pitchFamily="18" charset="0"/>
              </a:rPr>
              <a:t>stated during the trial that her “argument addresses the </a:t>
            </a:r>
          </a:p>
          <a:p>
            <a:pPr lvl="1"/>
            <a:r>
              <a:rPr lang="en-US" sz="2000" dirty="0">
                <a:solidFill>
                  <a:schemeClr val="tx1"/>
                </a:solidFill>
                <a:effectLst/>
                <a:latin typeface="Garamond" panose="02020404030301010803" pitchFamily="18" charset="0"/>
                <a:ea typeface="Times New Roman" panose="02020603050405020304" pitchFamily="18" charset="0"/>
              </a:rPr>
              <a:t>citizen’s duty tied to a defendant’s fair cross section right </a:t>
            </a:r>
          </a:p>
          <a:p>
            <a:pPr lvl="1"/>
            <a:r>
              <a:rPr lang="en-US" sz="2000" dirty="0">
                <a:solidFill>
                  <a:schemeClr val="tx1"/>
                </a:solidFill>
                <a:effectLst/>
                <a:latin typeface="Garamond" panose="02020404030301010803" pitchFamily="18" charset="0"/>
                <a:ea typeface="Times New Roman" panose="02020603050405020304" pitchFamily="18" charset="0"/>
              </a:rPr>
              <a:t>and the complete absence of justification for exempting </a:t>
            </a:r>
          </a:p>
          <a:p>
            <a:pPr lvl="1"/>
            <a:r>
              <a:rPr lang="en-US" sz="2000" dirty="0">
                <a:solidFill>
                  <a:schemeClr val="tx1"/>
                </a:solidFill>
                <a:effectLst/>
                <a:latin typeface="Garamond" panose="02020404030301010803" pitchFamily="18" charset="0"/>
                <a:ea typeface="Times New Roman" panose="02020603050405020304" pitchFamily="18" charset="0"/>
              </a:rPr>
              <a:t>any woman” (Dreeben, 2022).  At the end of the case, </a:t>
            </a:r>
          </a:p>
          <a:p>
            <a:pPr lvl="1"/>
            <a:r>
              <a:rPr lang="en-US" sz="2000" dirty="0">
                <a:solidFill>
                  <a:schemeClr val="tx1"/>
                </a:solidFill>
                <a:effectLst/>
                <a:latin typeface="Garamond" panose="02020404030301010803" pitchFamily="18" charset="0"/>
                <a:ea typeface="Times New Roman" panose="02020603050405020304" pitchFamily="18" charset="0"/>
              </a:rPr>
              <a:t>the Supreme Court announced a plan to analyze fair cross </a:t>
            </a:r>
          </a:p>
          <a:p>
            <a:pPr lvl="1"/>
            <a:r>
              <a:rPr lang="en-US" sz="2000" dirty="0">
                <a:solidFill>
                  <a:schemeClr val="tx1"/>
                </a:solidFill>
                <a:effectLst/>
                <a:latin typeface="Garamond" panose="02020404030301010803" pitchFamily="18" charset="0"/>
                <a:ea typeface="Times New Roman" panose="02020603050405020304" pitchFamily="18" charset="0"/>
              </a:rPr>
              <a:t>section claims at a later date, which would eventually </a:t>
            </a:r>
          </a:p>
          <a:p>
            <a:pPr lvl="1"/>
            <a:r>
              <a:rPr lang="en-US" sz="2000" dirty="0">
                <a:solidFill>
                  <a:schemeClr val="tx1"/>
                </a:solidFill>
                <a:effectLst/>
                <a:latin typeface="Garamond" panose="02020404030301010803" pitchFamily="18" charset="0"/>
                <a:ea typeface="Times New Roman" panose="02020603050405020304" pitchFamily="18" charset="0"/>
              </a:rPr>
              <a:t>result in the placement of women on the jury today.  </a:t>
            </a:r>
          </a:p>
          <a:p>
            <a:pPr lvl="1"/>
            <a:endParaRPr lang="en-US" sz="2000" dirty="0">
              <a:solidFill>
                <a:schemeClr val="tx1"/>
              </a:solidFill>
              <a:latin typeface="Garamond" panose="02020404030301010803" pitchFamily="18" charset="0"/>
            </a:endParaRPr>
          </a:p>
          <a:p>
            <a:pPr marL="457200" indent="-457200">
              <a:buFont typeface="Arial" panose="020B0604020202020204" pitchFamily="34" charset="0"/>
              <a:buChar char="•"/>
            </a:pPr>
            <a:r>
              <a:rPr lang="en-US" sz="2000" b="1" dirty="0">
                <a:solidFill>
                  <a:schemeClr val="tx1"/>
                </a:solidFill>
                <a:latin typeface="Garamond" panose="02020404030301010803" pitchFamily="18" charset="0"/>
              </a:rPr>
              <a:t>Optimizer</a:t>
            </a:r>
            <a:r>
              <a:rPr lang="en-US" sz="2000" dirty="0">
                <a:solidFill>
                  <a:schemeClr val="tx1"/>
                </a:solidFill>
                <a:latin typeface="Garamond" panose="02020404030301010803" pitchFamily="18" charset="0"/>
              </a:rPr>
              <a:t>: they “want systems and information to be organized, focused on getting it right from the beginning rather than fixing it later” </a:t>
            </a:r>
            <a:r>
              <a:rPr lang="en-US" sz="2000" kern="0" dirty="0">
                <a:solidFill>
                  <a:schemeClr val="tx1"/>
                </a:solidFill>
                <a:effectLst/>
                <a:latin typeface="Garamond" panose="02020404030301010803" pitchFamily="18" charset="0"/>
                <a:ea typeface="Times New Roman" panose="02020603050405020304" pitchFamily="18" charset="0"/>
              </a:rPr>
              <a:t>(Henry, Penner, Hall, &amp; Miller, 2020)</a:t>
            </a:r>
            <a:endParaRPr lang="en-US" sz="2000" dirty="0">
              <a:solidFill>
                <a:schemeClr val="tx1"/>
              </a:solidFill>
              <a:latin typeface="Garamond" panose="02020404030301010803" pitchFamily="18" charset="0"/>
            </a:endParaRPr>
          </a:p>
          <a:p>
            <a:pPr marL="914400" lvl="1" indent="-457200">
              <a:buFont typeface="Arial" panose="020B0604020202020204" pitchFamily="34" charset="0"/>
              <a:buChar char="•"/>
            </a:pPr>
            <a:r>
              <a:rPr lang="en-US" sz="2000" dirty="0">
                <a:solidFill>
                  <a:schemeClr val="tx1"/>
                </a:solidFill>
                <a:latin typeface="Garamond" panose="02020404030301010803" pitchFamily="18" charset="0"/>
              </a:rPr>
              <a:t>Ginsburg was extremely organized in the way that she presented cases, not only knowing the ins and outs of the case but the facts behind it</a:t>
            </a:r>
          </a:p>
          <a:p>
            <a:pPr marL="914400" lvl="1" indent="-457200">
              <a:buFont typeface="Arial" panose="020B0604020202020204" pitchFamily="34" charset="0"/>
              <a:buChar char="•"/>
            </a:pPr>
            <a:r>
              <a:rPr lang="en-US" sz="2000" dirty="0">
                <a:solidFill>
                  <a:schemeClr val="tx1"/>
                </a:solidFill>
                <a:latin typeface="Garamond" panose="02020404030301010803" pitchFamily="18" charset="0"/>
              </a:rPr>
              <a:t>She meticulously looked over her drafts, believing that every word had meaning, and conciseness was important</a:t>
            </a:r>
          </a:p>
          <a:p>
            <a:pPr marL="914400" lvl="1" indent="-457200">
              <a:buFont typeface="Arial" panose="020B0604020202020204" pitchFamily="34" charset="0"/>
              <a:buChar char="•"/>
            </a:pPr>
            <a:r>
              <a:rPr lang="en-US" sz="2000" dirty="0">
                <a:solidFill>
                  <a:schemeClr val="tx1"/>
                </a:solidFill>
                <a:latin typeface="Garamond" panose="02020404030301010803" pitchFamily="18" charset="0"/>
              </a:rPr>
              <a:t>Optimizers often feel the “need to lay firm foundations for future work,” which Ginsburg did through dissenting against Supreme Court majority rulings that she did not agree with for her points to be considered in the future </a:t>
            </a:r>
            <a:r>
              <a:rPr lang="en-US" sz="2000" kern="0" dirty="0">
                <a:solidFill>
                  <a:schemeClr val="tx1"/>
                </a:solidFill>
                <a:effectLst/>
                <a:latin typeface="Garamond" panose="02020404030301010803" pitchFamily="18" charset="0"/>
                <a:ea typeface="Times New Roman" panose="02020603050405020304" pitchFamily="18" charset="0"/>
              </a:rPr>
              <a:t>(Henry, Penner, Hall, &amp; Miller, 2020)</a:t>
            </a:r>
            <a:endParaRPr lang="en-US" sz="2000" dirty="0">
              <a:solidFill>
                <a:schemeClr val="tx1"/>
              </a:solidFill>
              <a:latin typeface="Garamond" panose="02020404030301010803" pitchFamily="18" charset="0"/>
            </a:endParaRPr>
          </a:p>
          <a:p>
            <a:pPr lvl="1" algn="ctr"/>
            <a:r>
              <a:rPr lang="en-US" sz="2000" i="1" dirty="0">
                <a:solidFill>
                  <a:schemeClr val="tx1"/>
                </a:solidFill>
                <a:latin typeface="Garamond" panose="02020404030301010803" pitchFamily="18" charset="0"/>
              </a:rPr>
              <a:t>“So that’s the dissenter’s hope.  That they are writing not for today, but for tomorrow.” – Ruth Ginsburg </a:t>
            </a:r>
          </a:p>
          <a:p>
            <a:pPr marL="914400" lvl="1" indent="-457200">
              <a:buFont typeface="Arial" panose="020B0604020202020204" pitchFamily="34" charset="0"/>
              <a:buChar char="•"/>
            </a:pPr>
            <a:endParaRPr lang="en-US" sz="2000" dirty="0">
              <a:solidFill>
                <a:schemeClr val="tx1"/>
              </a:solidFill>
              <a:latin typeface="Garamond" panose="02020404030301010803" pitchFamily="18" charset="0"/>
            </a:endParaRPr>
          </a:p>
          <a:p>
            <a:pPr marL="914400" lvl="1" indent="-457200">
              <a:buFont typeface="Arial" panose="020B0604020202020204" pitchFamily="34" charset="0"/>
              <a:buChar char="•"/>
            </a:pPr>
            <a:endParaRPr lang="en-US" sz="2000" dirty="0">
              <a:solidFill>
                <a:schemeClr val="tx1"/>
              </a:solidFill>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22631564" y="4407980"/>
            <a:ext cx="9652636" cy="5638674"/>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500" dirty="0">
              <a:solidFill>
                <a:schemeClr val="tx1"/>
              </a:solidFill>
              <a:latin typeface="Garamond" panose="02020404030301010803" pitchFamily="18" charset="0"/>
            </a:endParaRPr>
          </a:p>
          <a:p>
            <a:endParaRPr lang="en-US" sz="2500" dirty="0">
              <a:solidFill>
                <a:schemeClr val="tx1"/>
              </a:solidFill>
              <a:latin typeface="Garamond" panose="02020404030301010803" pitchFamily="18" charset="0"/>
            </a:endParaRPr>
          </a:p>
          <a:p>
            <a:r>
              <a:rPr lang="en-US" sz="2500" dirty="0">
                <a:solidFill>
                  <a:schemeClr val="tx1"/>
                </a:solidFill>
                <a:latin typeface="Garamond" panose="02020404030301010803" pitchFamily="18" charset="0"/>
              </a:rPr>
              <a:t>Five laws that Ginsburg helped pass in the U.S. to achieve gender equality (Rodriguez, 2020):</a:t>
            </a:r>
          </a:p>
          <a:p>
            <a:pPr marL="514350" indent="-514350">
              <a:buFont typeface="+mj-lt"/>
              <a:buAutoNum type="arabicPeriod"/>
            </a:pPr>
            <a:r>
              <a:rPr lang="en-US" sz="2500" dirty="0">
                <a:solidFill>
                  <a:schemeClr val="tx1"/>
                </a:solidFill>
                <a:latin typeface="Garamond" panose="02020404030301010803" pitchFamily="18" charset="0"/>
              </a:rPr>
              <a:t>Employers cannot discriminate against employees because of gender or reproductive choices</a:t>
            </a:r>
          </a:p>
          <a:p>
            <a:pPr marL="514350" indent="-514350">
              <a:buFont typeface="+mj-lt"/>
              <a:buAutoNum type="arabicPeriod"/>
            </a:pPr>
            <a:endParaRPr lang="en-US" sz="1200" dirty="0">
              <a:solidFill>
                <a:schemeClr val="tx1"/>
              </a:solidFill>
              <a:latin typeface="Garamond" panose="02020404030301010803" pitchFamily="18" charset="0"/>
            </a:endParaRPr>
          </a:p>
          <a:p>
            <a:pPr marL="514350" indent="-514350">
              <a:buFont typeface="+mj-lt"/>
              <a:buAutoNum type="arabicPeriod"/>
            </a:pPr>
            <a:r>
              <a:rPr lang="en-US" sz="2500" dirty="0">
                <a:solidFill>
                  <a:schemeClr val="tx1"/>
                </a:solidFill>
                <a:latin typeface="Garamond" panose="02020404030301010803" pitchFamily="18" charset="0"/>
              </a:rPr>
              <a:t>State-funded schools must admit women</a:t>
            </a:r>
          </a:p>
          <a:p>
            <a:pPr marL="514350" indent="-514350">
              <a:buFont typeface="+mj-lt"/>
              <a:buAutoNum type="arabicPeriod"/>
            </a:pPr>
            <a:endParaRPr lang="en-US" sz="1200" dirty="0">
              <a:solidFill>
                <a:schemeClr val="tx1"/>
              </a:solidFill>
              <a:latin typeface="Garamond" panose="02020404030301010803" pitchFamily="18" charset="0"/>
            </a:endParaRPr>
          </a:p>
          <a:p>
            <a:pPr marL="514350" indent="-514350">
              <a:buFont typeface="+mj-lt"/>
              <a:buAutoNum type="arabicPeriod"/>
            </a:pPr>
            <a:r>
              <a:rPr lang="en-US" sz="2500" dirty="0">
                <a:solidFill>
                  <a:schemeClr val="tx1"/>
                </a:solidFill>
                <a:latin typeface="Garamond" panose="02020404030301010803" pitchFamily="18" charset="0"/>
              </a:rPr>
              <a:t>Women have the right to equal benefits and financial independence</a:t>
            </a:r>
          </a:p>
          <a:p>
            <a:pPr marL="514350" indent="-514350">
              <a:buFont typeface="+mj-lt"/>
              <a:buAutoNum type="arabicPeriod"/>
            </a:pPr>
            <a:endParaRPr lang="en-US" sz="1200" dirty="0">
              <a:solidFill>
                <a:schemeClr val="tx1"/>
              </a:solidFill>
              <a:latin typeface="Garamond" panose="02020404030301010803" pitchFamily="18" charset="0"/>
            </a:endParaRPr>
          </a:p>
          <a:p>
            <a:pPr marL="514350" indent="-514350">
              <a:buFont typeface="+mj-lt"/>
              <a:buAutoNum type="arabicPeriod"/>
            </a:pPr>
            <a:r>
              <a:rPr lang="en-US" sz="2500" dirty="0">
                <a:solidFill>
                  <a:schemeClr val="tx1"/>
                </a:solidFill>
                <a:latin typeface="Garamond" panose="02020404030301010803" pitchFamily="18" charset="0"/>
              </a:rPr>
              <a:t>Men are entitled to the same caregiving and Social Security benefits as women</a:t>
            </a:r>
          </a:p>
          <a:p>
            <a:pPr marL="514350" indent="-514350">
              <a:buFont typeface="+mj-lt"/>
              <a:buAutoNum type="arabicPeriod"/>
            </a:pPr>
            <a:endParaRPr lang="en-US" sz="1200" dirty="0">
              <a:solidFill>
                <a:schemeClr val="tx1"/>
              </a:solidFill>
              <a:latin typeface="Garamond" panose="02020404030301010803" pitchFamily="18" charset="0"/>
            </a:endParaRPr>
          </a:p>
          <a:p>
            <a:pPr marL="514350" indent="-514350">
              <a:buFont typeface="+mj-lt"/>
              <a:buAutoNum type="arabicPeriod"/>
            </a:pPr>
            <a:r>
              <a:rPr lang="en-US" sz="2500" dirty="0">
                <a:solidFill>
                  <a:schemeClr val="tx1"/>
                </a:solidFill>
                <a:latin typeface="Garamond" panose="02020404030301010803" pitchFamily="18" charset="0"/>
              </a:rPr>
              <a:t>Juries must include women</a:t>
            </a:r>
          </a:p>
        </p:txBody>
      </p:sp>
      <p:sp>
        <p:nvSpPr>
          <p:cNvPr id="20" name="Rounded Rectangle 19">
            <a:extLst>
              <a:ext uri="{FF2B5EF4-FFF2-40B4-BE49-F238E27FC236}">
                <a16:creationId xmlns:a16="http://schemas.microsoft.com/office/drawing/2014/main" id="{AE2DF76D-9E58-F94B-9338-69907C0601EE}"/>
              </a:ext>
            </a:extLst>
          </p:cNvPr>
          <p:cNvSpPr/>
          <p:nvPr/>
        </p:nvSpPr>
        <p:spPr>
          <a:xfrm>
            <a:off x="10705886" y="11393550"/>
            <a:ext cx="11728456" cy="10076261"/>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r>
              <a:rPr lang="en-US" sz="1900" dirty="0">
                <a:solidFill>
                  <a:schemeClr val="tx1"/>
                </a:solidFill>
                <a:latin typeface="Garamond" panose="02020404030301010803" pitchFamily="18" charset="0"/>
              </a:rPr>
              <a:t>“In a study of leaders, two-thirds of the difference between average and top-performing leaders was found to be due to emotional competence, with only one-third due to technical skills” (</a:t>
            </a:r>
            <a:r>
              <a:rPr lang="en-US" sz="1900" b="0" i="0" dirty="0" err="1">
                <a:solidFill>
                  <a:schemeClr val="tx1"/>
                </a:solidFill>
                <a:effectLst/>
                <a:latin typeface="Garamond" panose="02020404030301010803" pitchFamily="18" charset="0"/>
              </a:rPr>
              <a:t>Gallupe</a:t>
            </a:r>
            <a:r>
              <a:rPr lang="en-US" sz="1900" b="0" i="0" dirty="0">
                <a:solidFill>
                  <a:schemeClr val="tx1"/>
                </a:solidFill>
                <a:effectLst/>
                <a:latin typeface="Garamond" panose="02020404030301010803" pitchFamily="18" charset="0"/>
              </a:rPr>
              <a:t> et al, 1994).  Emotional intelligence is a large part of effective leaders.  Ginsburg possessed traits of emotional intelligence as defined below from Exhibit 5.7 out of The Leadership Experience textbook (Daft, 2016):</a:t>
            </a: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22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endParaRPr lang="en-US" sz="1900" dirty="0">
              <a:solidFill>
                <a:schemeClr val="tx1"/>
              </a:solidFill>
              <a:latin typeface="Garamond" panose="02020404030301010803" pitchFamily="18" charset="0"/>
            </a:endParaRPr>
          </a:p>
          <a:p>
            <a:pPr marL="285750" indent="-285750">
              <a:buFont typeface="Arial" panose="020B0604020202020204" pitchFamily="34" charset="0"/>
              <a:buChar char="•"/>
            </a:pPr>
            <a:r>
              <a:rPr lang="en-US" sz="1900" dirty="0">
                <a:solidFill>
                  <a:schemeClr val="tx1"/>
                </a:solidFill>
                <a:latin typeface="Garamond" panose="02020404030301010803" pitchFamily="18" charset="0"/>
              </a:rPr>
              <a:t>She was </a:t>
            </a:r>
            <a:r>
              <a:rPr lang="en-US" sz="1900" b="1" dirty="0">
                <a:solidFill>
                  <a:schemeClr val="tx1"/>
                </a:solidFill>
                <a:latin typeface="Garamond" panose="02020404030301010803" pitchFamily="18" charset="0"/>
              </a:rPr>
              <a:t>self-aware</a:t>
            </a:r>
            <a:r>
              <a:rPr lang="en-US" sz="1900" dirty="0">
                <a:solidFill>
                  <a:schemeClr val="tx1"/>
                </a:solidFill>
                <a:latin typeface="Garamond" panose="02020404030301010803" pitchFamily="18" charset="0"/>
              </a:rPr>
              <a:t>, knowing that because of her gender she would be faced with challenges and put in difficult situations specific to females</a:t>
            </a:r>
          </a:p>
          <a:p>
            <a:pPr marL="285750" indent="-285750">
              <a:buFont typeface="Arial" panose="020B0604020202020204" pitchFamily="34" charset="0"/>
              <a:buChar char="•"/>
            </a:pPr>
            <a:r>
              <a:rPr lang="en-US" sz="1900" b="1" dirty="0">
                <a:solidFill>
                  <a:schemeClr val="tx1"/>
                </a:solidFill>
                <a:latin typeface="Garamond" panose="02020404030301010803" pitchFamily="18" charset="0"/>
              </a:rPr>
              <a:t>Self-management</a:t>
            </a:r>
            <a:r>
              <a:rPr lang="en-US" sz="1900" dirty="0">
                <a:solidFill>
                  <a:schemeClr val="tx1"/>
                </a:solidFill>
                <a:latin typeface="Garamond" panose="02020404030301010803" pitchFamily="18" charset="0"/>
              </a:rPr>
              <a:t> allowed her to navigate these challenges while remaining calm and civilized, never letting her emotions take over</a:t>
            </a:r>
          </a:p>
          <a:p>
            <a:pPr marL="285750" indent="-285750">
              <a:buFont typeface="Arial" panose="020B0604020202020204" pitchFamily="34" charset="0"/>
              <a:buChar char="•"/>
            </a:pPr>
            <a:r>
              <a:rPr lang="en-US" sz="1900" dirty="0">
                <a:solidFill>
                  <a:schemeClr val="tx1"/>
                </a:solidFill>
                <a:latin typeface="Garamond" panose="02020404030301010803" pitchFamily="18" charset="0"/>
              </a:rPr>
              <a:t>She was </a:t>
            </a:r>
            <a:r>
              <a:rPr lang="en-US" sz="1900" b="1" dirty="0">
                <a:solidFill>
                  <a:schemeClr val="tx1"/>
                </a:solidFill>
                <a:latin typeface="Garamond" panose="02020404030301010803" pitchFamily="18" charset="0"/>
              </a:rPr>
              <a:t>socially aware </a:t>
            </a:r>
            <a:r>
              <a:rPr lang="en-US" sz="1900" dirty="0">
                <a:solidFill>
                  <a:schemeClr val="tx1"/>
                </a:solidFill>
                <a:latin typeface="Garamond" panose="02020404030301010803" pitchFamily="18" charset="0"/>
              </a:rPr>
              <a:t>of the things going on around her, empathetic towards everyone, not only women</a:t>
            </a:r>
          </a:p>
          <a:p>
            <a:pPr marL="742950" lvl="1" indent="-285750">
              <a:buFont typeface="Arial" panose="020B0604020202020204" pitchFamily="34" charset="0"/>
              <a:buChar char="•"/>
            </a:pPr>
            <a:r>
              <a:rPr lang="en-US" sz="1900" dirty="0">
                <a:solidFill>
                  <a:schemeClr val="tx1"/>
                </a:solidFill>
                <a:latin typeface="Garamond" panose="02020404030301010803" pitchFamily="18" charset="0"/>
              </a:rPr>
              <a:t>While recognizing the constitution for what it was, she believed that it was written for the people of that time and not for the current society </a:t>
            </a:r>
          </a:p>
          <a:p>
            <a:pPr lvl="1" algn="ctr"/>
            <a:r>
              <a:rPr lang="en-US" sz="1900" i="1" kern="0" dirty="0">
                <a:solidFill>
                  <a:schemeClr val="tx1"/>
                </a:solidFill>
                <a:effectLst/>
                <a:latin typeface="Garamond" panose="02020404030301010803" pitchFamily="18" charset="0"/>
                <a:ea typeface="Times New Roman" panose="02020603050405020304" pitchFamily="18" charset="0"/>
              </a:rPr>
              <a:t>“People who were left out at the beginning – slaves, women, men without property, native Americans – were not part of ‘We the people.’ Now all the once left out people are part of our political constituency” – Ruth </a:t>
            </a:r>
            <a:r>
              <a:rPr lang="en-US" sz="1900" i="1" kern="0" dirty="0">
                <a:solidFill>
                  <a:schemeClr val="tx1"/>
                </a:solidFill>
                <a:latin typeface="Garamond" panose="02020404030301010803" pitchFamily="18" charset="0"/>
                <a:ea typeface="Times New Roman" panose="02020603050405020304" pitchFamily="18" charset="0"/>
              </a:rPr>
              <a:t>G</a:t>
            </a:r>
            <a:r>
              <a:rPr lang="en-US" sz="1900" i="1" kern="0" dirty="0">
                <a:solidFill>
                  <a:schemeClr val="tx1"/>
                </a:solidFill>
                <a:effectLst/>
                <a:latin typeface="Garamond" panose="02020404030301010803" pitchFamily="18" charset="0"/>
                <a:ea typeface="Times New Roman" panose="02020603050405020304" pitchFamily="18" charset="0"/>
              </a:rPr>
              <a:t>insburg</a:t>
            </a:r>
            <a:endParaRPr lang="en-US" sz="1900" i="1" dirty="0">
              <a:solidFill>
                <a:schemeClr val="tx1"/>
              </a:solidFill>
              <a:latin typeface="Garamond" panose="02020404030301010803" pitchFamily="18" charset="0"/>
            </a:endParaRPr>
          </a:p>
          <a:p>
            <a:pPr marL="285750" indent="-285750">
              <a:buFont typeface="Arial" panose="020B0604020202020204" pitchFamily="34" charset="0"/>
              <a:buChar char="•"/>
            </a:pPr>
            <a:r>
              <a:rPr lang="en-US" sz="1900" kern="0" dirty="0">
                <a:solidFill>
                  <a:schemeClr val="tx1"/>
                </a:solidFill>
                <a:effectLst/>
                <a:latin typeface="Garamond" panose="02020404030301010803" pitchFamily="18" charset="0"/>
                <a:ea typeface="Times New Roman" panose="02020603050405020304" pitchFamily="18" charset="0"/>
              </a:rPr>
              <a:t>She </a:t>
            </a:r>
            <a:r>
              <a:rPr lang="en-US" sz="1900" b="1" kern="0" dirty="0">
                <a:solidFill>
                  <a:schemeClr val="tx1"/>
                </a:solidFill>
                <a:effectLst/>
                <a:latin typeface="Garamond" panose="02020404030301010803" pitchFamily="18" charset="0"/>
                <a:ea typeface="Times New Roman" panose="02020603050405020304" pitchFamily="18" charset="0"/>
              </a:rPr>
              <a:t>managed relationships effectively</a:t>
            </a:r>
            <a:r>
              <a:rPr lang="en-US" sz="1900" kern="0" dirty="0">
                <a:solidFill>
                  <a:schemeClr val="tx1"/>
                </a:solidFill>
                <a:effectLst/>
                <a:latin typeface="Garamond" panose="02020404030301010803" pitchFamily="18" charset="0"/>
                <a:ea typeface="Times New Roman" panose="02020603050405020304" pitchFamily="18" charset="0"/>
              </a:rPr>
              <a:t>, embracing those who thought differently than her.  She was aware of how her behaviors and words would influence those around her.  “Instead of having to make others wrong, she strived to find common ground and worked forward from there to create ground-breaking legal and social outcomes” (Dr. Warren, 2020)</a:t>
            </a:r>
            <a:endParaRPr lang="en-US" sz="1900" dirty="0">
              <a:solidFill>
                <a:schemeClr val="tx1"/>
              </a:solidFill>
              <a:latin typeface="Garamond" panose="02020404030301010803" pitchFamily="18" charset="0"/>
            </a:endParaRPr>
          </a:p>
        </p:txBody>
      </p:sp>
      <p:sp>
        <p:nvSpPr>
          <p:cNvPr id="23" name="Rounded Rectangle 22">
            <a:extLst>
              <a:ext uri="{FF2B5EF4-FFF2-40B4-BE49-F238E27FC236}">
                <a16:creationId xmlns:a16="http://schemas.microsoft.com/office/drawing/2014/main" id="{69C88FA8-0753-BD4D-A3D1-F108742E4DAC}"/>
              </a:ext>
            </a:extLst>
          </p:cNvPr>
          <p:cNvSpPr/>
          <p:nvPr/>
        </p:nvSpPr>
        <p:spPr>
          <a:xfrm>
            <a:off x="3427815" y="441152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sp>
        <p:nvSpPr>
          <p:cNvPr id="24" name="Rounded Rectangle 23">
            <a:extLst>
              <a:ext uri="{FF2B5EF4-FFF2-40B4-BE49-F238E27FC236}">
                <a16:creationId xmlns:a16="http://schemas.microsoft.com/office/drawing/2014/main" id="{D10AC6E5-F907-3742-BE0C-43E430D5D01F}"/>
              </a:ext>
            </a:extLst>
          </p:cNvPr>
          <p:cNvSpPr/>
          <p:nvPr/>
        </p:nvSpPr>
        <p:spPr>
          <a:xfrm>
            <a:off x="3110463" y="9845561"/>
            <a:ext cx="5206705"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Her Motivation</a:t>
            </a:r>
          </a:p>
        </p:txBody>
      </p:sp>
      <p:sp>
        <p:nvSpPr>
          <p:cNvPr id="26" name="Rounded Rectangle 25">
            <a:extLst>
              <a:ext uri="{FF2B5EF4-FFF2-40B4-BE49-F238E27FC236}">
                <a16:creationId xmlns:a16="http://schemas.microsoft.com/office/drawing/2014/main" id="{D010AE68-B05A-3F44-8362-9EA1E225A25A}"/>
              </a:ext>
            </a:extLst>
          </p:cNvPr>
          <p:cNvSpPr/>
          <p:nvPr/>
        </p:nvSpPr>
        <p:spPr>
          <a:xfrm>
            <a:off x="13320955" y="11535835"/>
            <a:ext cx="6276483"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Her Leadership Traits</a:t>
            </a:r>
          </a:p>
        </p:txBody>
      </p:sp>
      <p:sp>
        <p:nvSpPr>
          <p:cNvPr id="27" name="Rounded Rectangle 26">
            <a:extLst>
              <a:ext uri="{FF2B5EF4-FFF2-40B4-BE49-F238E27FC236}">
                <a16:creationId xmlns:a16="http://schemas.microsoft.com/office/drawing/2014/main" id="{46DD85E0-B9A7-594E-B581-0EAC11DD9AAE}"/>
              </a:ext>
            </a:extLst>
          </p:cNvPr>
          <p:cNvSpPr/>
          <p:nvPr/>
        </p:nvSpPr>
        <p:spPr>
          <a:xfrm>
            <a:off x="24490560" y="4565429"/>
            <a:ext cx="6064726" cy="867855"/>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Major Contributions</a:t>
            </a:r>
          </a:p>
        </p:txBody>
      </p:sp>
      <p:sp>
        <p:nvSpPr>
          <p:cNvPr id="28" name="Rounded Rectangle 27">
            <a:extLst>
              <a:ext uri="{FF2B5EF4-FFF2-40B4-BE49-F238E27FC236}">
                <a16:creationId xmlns:a16="http://schemas.microsoft.com/office/drawing/2014/main" id="{4A869A2D-37A8-AB43-BB41-7A677DDBC28B}"/>
              </a:ext>
            </a:extLst>
          </p:cNvPr>
          <p:cNvSpPr/>
          <p:nvPr/>
        </p:nvSpPr>
        <p:spPr>
          <a:xfrm>
            <a:off x="24906406" y="1718339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sp>
        <p:nvSpPr>
          <p:cNvPr id="32" name="Rectangle 31">
            <a:extLst>
              <a:ext uri="{FF2B5EF4-FFF2-40B4-BE49-F238E27FC236}">
                <a16:creationId xmlns:a16="http://schemas.microsoft.com/office/drawing/2014/main" id="{A2D30AF2-838F-8E41-9442-70B96338018C}"/>
              </a:ext>
            </a:extLst>
          </p:cNvPr>
          <p:cNvSpPr/>
          <p:nvPr/>
        </p:nvSpPr>
        <p:spPr>
          <a:xfrm>
            <a:off x="712831" y="5297584"/>
            <a:ext cx="10058399" cy="4324261"/>
          </a:xfrm>
          <a:prstGeom prst="rect">
            <a:avLst/>
          </a:prstGeom>
        </p:spPr>
        <p:txBody>
          <a:bodyPr wrap="square">
            <a:spAutoFit/>
          </a:bodyPr>
          <a:lstStyle/>
          <a:p>
            <a:pPr marL="0" marR="0">
              <a:spcBef>
                <a:spcPts val="0"/>
              </a:spcBef>
              <a:spcAft>
                <a:spcPts val="0"/>
              </a:spcAft>
            </a:pPr>
            <a:r>
              <a:rPr lang="en-US" sz="2500" kern="100" dirty="0">
                <a:effectLst/>
                <a:latin typeface="Garamond" panose="02020404030301010803" pitchFamily="18" charset="0"/>
                <a:ea typeface="Calibri" panose="020F0502020204030204" pitchFamily="34" charset="0"/>
                <a:cs typeface="Times New Roman" panose="02020603050405020304" pitchFamily="18" charset="0"/>
              </a:rPr>
              <a:t>A trailblazer, leader, mother, and a pioneer for women, that was Ruth Bader Ginsburg.  Ginsburg is most known for her position on the Supreme Court from 1993-2020, gaining more recognition during these years up until her death in 2020.  While she made history by being not only the second woman ever appointed to the Supreme Court, but the first Jewish woman.  While in her time working with the legal system she rocked the boat, challenging court cases and speaking out on topics that male colleagues neglected to address.  Because of her persistence and leadership, she helped pass multiple laws in an effort for gender equality. The purpose of this research is to showcase Justice Ginsburg’s leadership traits, characteristics, and motivation that allowed her to make the impact that she did in the legal system and to people across the nation. </a:t>
            </a:r>
          </a:p>
        </p:txBody>
      </p:sp>
      <p:sp>
        <p:nvSpPr>
          <p:cNvPr id="40" name="Rectangle 39">
            <a:extLst>
              <a:ext uri="{FF2B5EF4-FFF2-40B4-BE49-F238E27FC236}">
                <a16:creationId xmlns:a16="http://schemas.microsoft.com/office/drawing/2014/main" id="{8FC5FA3B-B81A-1D4C-9E6D-07E725A1C95E}"/>
              </a:ext>
            </a:extLst>
          </p:cNvPr>
          <p:cNvSpPr/>
          <p:nvPr/>
        </p:nvSpPr>
        <p:spPr>
          <a:xfrm>
            <a:off x="22696606" y="18166660"/>
            <a:ext cx="10069394" cy="3416320"/>
          </a:xfrm>
          <a:prstGeom prst="rect">
            <a:avLst/>
          </a:prstGeom>
        </p:spPr>
        <p:txBody>
          <a:bodyPr wrap="square">
            <a:spAutoFit/>
          </a:bodyPr>
          <a:lstStyle/>
          <a:p>
            <a:pPr marL="457200" indent="-457200"/>
            <a:r>
              <a:rPr lang="en-US" sz="1200" i="1" dirty="0">
                <a:effectLst/>
                <a:latin typeface="Garamond" panose="02020404030301010803" pitchFamily="18" charset="0"/>
                <a:ea typeface="Times New Roman" panose="02020603050405020304" pitchFamily="18" charset="0"/>
              </a:rPr>
              <a:t>5 inspiring quotes from Justice Ruth Bader Ginsburg’s lecture in Little Rock, Arkansas</a:t>
            </a:r>
            <a:r>
              <a:rPr lang="en-US" sz="1200" dirty="0">
                <a:effectLst/>
                <a:latin typeface="Garamond" panose="02020404030301010803" pitchFamily="18" charset="0"/>
                <a:ea typeface="Times New Roman" panose="02020603050405020304" pitchFamily="18" charset="0"/>
              </a:rPr>
              <a:t>. (2019, September 9). Retrieved from Clinton Foundation: https://</a:t>
            </a:r>
            <a:r>
              <a:rPr lang="en-US" sz="1200" dirty="0" err="1">
                <a:effectLst/>
                <a:latin typeface="Garamond" panose="02020404030301010803" pitchFamily="18" charset="0"/>
                <a:ea typeface="Times New Roman" panose="02020603050405020304" pitchFamily="18" charset="0"/>
              </a:rPr>
              <a:t>stories.clintonfoundation.org</a:t>
            </a:r>
            <a:r>
              <a:rPr lang="en-US" sz="1200" dirty="0">
                <a:effectLst/>
                <a:latin typeface="Garamond" panose="02020404030301010803" pitchFamily="18" charset="0"/>
                <a:ea typeface="Times New Roman" panose="02020603050405020304" pitchFamily="18" charset="0"/>
              </a:rPr>
              <a:t>/five-inspiring-quotes-from-justice-ruth-bader-ginsburgs-lecture-in-little-rock-arkansas-5b034176e485</a:t>
            </a:r>
          </a:p>
          <a:p>
            <a:pPr marL="457200" marR="0" indent="-457200">
              <a:spcBef>
                <a:spcPts val="0"/>
              </a:spcBef>
              <a:spcAft>
                <a:spcPts val="0"/>
              </a:spcAft>
            </a:pPr>
            <a:r>
              <a:rPr lang="en-US" sz="1200" dirty="0">
                <a:effectLst/>
                <a:latin typeface="Garamond" panose="02020404030301010803" pitchFamily="18" charset="0"/>
                <a:ea typeface="Times New Roman" panose="02020603050405020304" pitchFamily="18" charset="0"/>
              </a:rPr>
              <a:t>Biography of Associate Justice Ruth Bader Ginsburg. (n.d.). </a:t>
            </a:r>
            <a:r>
              <a:rPr lang="en-US" sz="1200" i="1" dirty="0">
                <a:effectLst/>
                <a:latin typeface="Garamond" panose="02020404030301010803" pitchFamily="18" charset="0"/>
                <a:ea typeface="Times New Roman" panose="02020603050405020304" pitchFamily="18" charset="0"/>
              </a:rPr>
              <a:t>Supreme Court of the United States.</a:t>
            </a:r>
            <a:r>
              <a:rPr lang="en-US" sz="1200" dirty="0">
                <a:effectLst/>
                <a:latin typeface="Garamond" panose="02020404030301010803" pitchFamily="18" charset="0"/>
                <a:ea typeface="Times New Roman" panose="02020603050405020304" pitchFamily="18" charset="0"/>
              </a:rPr>
              <a:t> Washington, DC, United States of America.</a:t>
            </a:r>
          </a:p>
          <a:p>
            <a:pPr marL="457200" indent="-457200"/>
            <a:r>
              <a:rPr lang="en-US" sz="1200" dirty="0">
                <a:effectLst/>
                <a:latin typeface="Garamond" panose="02020404030301010803" pitchFamily="18" charset="0"/>
                <a:ea typeface="Times New Roman" panose="02020603050405020304" pitchFamily="18" charset="0"/>
              </a:rPr>
              <a:t>Daft, R. L. (2016). </a:t>
            </a:r>
            <a:r>
              <a:rPr lang="en-US" sz="1200" i="1" dirty="0">
                <a:effectLst/>
                <a:latin typeface="Garamond" panose="02020404030301010803" pitchFamily="18" charset="0"/>
                <a:ea typeface="Times New Roman" panose="02020603050405020304" pitchFamily="18" charset="0"/>
              </a:rPr>
              <a:t>The Leadership Experience.</a:t>
            </a:r>
            <a:r>
              <a:rPr lang="en-US" sz="1200" dirty="0">
                <a:effectLst/>
                <a:latin typeface="Garamond" panose="02020404030301010803" pitchFamily="18" charset="0"/>
                <a:ea typeface="Times New Roman" panose="02020603050405020304" pitchFamily="18" charset="0"/>
              </a:rPr>
              <a:t> Cengage Learning.</a:t>
            </a:r>
          </a:p>
          <a:p>
            <a:pPr marL="457200" marR="0" indent="-457200">
              <a:spcBef>
                <a:spcPts val="0"/>
              </a:spcBef>
              <a:spcAft>
                <a:spcPts val="0"/>
              </a:spcAft>
            </a:pPr>
            <a:r>
              <a:rPr lang="en-US" sz="1200" dirty="0">
                <a:effectLst/>
                <a:latin typeface="Garamond" panose="02020404030301010803" pitchFamily="18" charset="0"/>
                <a:ea typeface="Times New Roman" panose="02020603050405020304" pitchFamily="18" charset="0"/>
              </a:rPr>
              <a:t>Dr. Warren, C. (2020, September 28). </a:t>
            </a:r>
            <a:r>
              <a:rPr lang="en-US" sz="1200" i="1" dirty="0">
                <a:effectLst/>
                <a:latin typeface="Garamond" panose="02020404030301010803" pitchFamily="18" charset="0"/>
                <a:ea typeface="Times New Roman" panose="02020603050405020304" pitchFamily="18" charset="0"/>
              </a:rPr>
              <a:t>Ruth Bader Ginsburg: The Heart of Justice</a:t>
            </a:r>
            <a:r>
              <a:rPr lang="en-US" sz="1200" dirty="0">
                <a:effectLst/>
                <a:latin typeface="Garamond" panose="02020404030301010803" pitchFamily="18" charset="0"/>
                <a:ea typeface="Times New Roman" panose="02020603050405020304" pitchFamily="18" charset="0"/>
              </a:rPr>
              <a:t>. Retrieved from Institute for Health and Human Potential: https://</a:t>
            </a:r>
            <a:r>
              <a:rPr lang="en-US" sz="1200" dirty="0" err="1">
                <a:effectLst/>
                <a:latin typeface="Garamond" panose="02020404030301010803" pitchFamily="18" charset="0"/>
                <a:ea typeface="Times New Roman" panose="02020603050405020304" pitchFamily="18" charset="0"/>
              </a:rPr>
              <a:t>www.ihhp.com</a:t>
            </a:r>
            <a:r>
              <a:rPr lang="en-US" sz="1200" dirty="0">
                <a:effectLst/>
                <a:latin typeface="Garamond" panose="02020404030301010803" pitchFamily="18" charset="0"/>
                <a:ea typeface="Times New Roman" panose="02020603050405020304" pitchFamily="18" charset="0"/>
              </a:rPr>
              <a:t>/blog/2020/09/28/ruth-</a:t>
            </a:r>
            <a:r>
              <a:rPr lang="en-US" sz="1200" dirty="0" err="1">
                <a:effectLst/>
                <a:latin typeface="Garamond" panose="02020404030301010803" pitchFamily="18" charset="0"/>
                <a:ea typeface="Times New Roman" panose="02020603050405020304" pitchFamily="18" charset="0"/>
              </a:rPr>
              <a:t>bader</a:t>
            </a:r>
            <a:r>
              <a:rPr lang="en-US" sz="1200" dirty="0">
                <a:effectLst/>
                <a:latin typeface="Garamond" panose="02020404030301010803" pitchFamily="18" charset="0"/>
                <a:ea typeface="Times New Roman" panose="02020603050405020304" pitchFamily="18" charset="0"/>
              </a:rPr>
              <a:t>-</a:t>
            </a:r>
            <a:r>
              <a:rPr lang="en-US" sz="1200" dirty="0" err="1">
                <a:effectLst/>
                <a:latin typeface="Garamond" panose="02020404030301010803" pitchFamily="18" charset="0"/>
                <a:ea typeface="Times New Roman" panose="02020603050405020304" pitchFamily="18" charset="0"/>
              </a:rPr>
              <a:t>ginsburg</a:t>
            </a:r>
            <a:r>
              <a:rPr lang="en-US" sz="1200" dirty="0">
                <a:effectLst/>
                <a:latin typeface="Garamond" panose="02020404030301010803" pitchFamily="18" charset="0"/>
                <a:ea typeface="Times New Roman" panose="02020603050405020304" pitchFamily="18" charset="0"/>
              </a:rPr>
              <a:t>-the-heart-of-justice/</a:t>
            </a:r>
          </a:p>
          <a:p>
            <a:pPr marL="457200" marR="0" indent="-457200">
              <a:spcBef>
                <a:spcPts val="0"/>
              </a:spcBef>
              <a:spcAft>
                <a:spcPts val="0"/>
              </a:spcAft>
            </a:pPr>
            <a:r>
              <a:rPr lang="en-US" sz="1200" dirty="0">
                <a:effectLst/>
                <a:latin typeface="Garamond" panose="02020404030301010803" pitchFamily="18" charset="0"/>
                <a:ea typeface="Times New Roman" panose="02020603050405020304" pitchFamily="18" charset="0"/>
              </a:rPr>
              <a:t>Dreeben, M. R. (2022, January 14). </a:t>
            </a:r>
            <a:r>
              <a:rPr lang="en-US" sz="1200" i="1" dirty="0">
                <a:effectLst/>
                <a:latin typeface="Garamond" panose="02020404030301010803" pitchFamily="18" charset="0"/>
                <a:ea typeface="Times New Roman" panose="02020603050405020304" pitchFamily="18" charset="0"/>
              </a:rPr>
              <a:t>Defending Duren: Ruth Bader Ginsburg as Criminal Defense Attorney</a:t>
            </a:r>
            <a:r>
              <a:rPr lang="en-US" sz="1200" dirty="0">
                <a:effectLst/>
                <a:latin typeface="Garamond" panose="02020404030301010803" pitchFamily="18" charset="0"/>
                <a:ea typeface="Times New Roman" panose="02020603050405020304" pitchFamily="18" charset="0"/>
              </a:rPr>
              <a:t>. Retrieved from American Bar Association: https://</a:t>
            </a:r>
            <a:r>
              <a:rPr lang="en-US" sz="1200" dirty="0" err="1">
                <a:effectLst/>
                <a:latin typeface="Garamond" panose="02020404030301010803" pitchFamily="18" charset="0"/>
                <a:ea typeface="Times New Roman" panose="02020603050405020304" pitchFamily="18" charset="0"/>
              </a:rPr>
              <a:t>www.americanbar.org</a:t>
            </a:r>
            <a:r>
              <a:rPr lang="en-US" sz="1200" dirty="0">
                <a:effectLst/>
                <a:latin typeface="Garamond" panose="02020404030301010803" pitchFamily="18" charset="0"/>
                <a:ea typeface="Times New Roman" panose="02020603050405020304" pitchFamily="18" charset="0"/>
              </a:rPr>
              <a:t>/groups/</a:t>
            </a:r>
            <a:r>
              <a:rPr lang="en-US" sz="1200" dirty="0" err="1">
                <a:effectLst/>
                <a:latin typeface="Garamond" panose="02020404030301010803" pitchFamily="18" charset="0"/>
                <a:ea typeface="Times New Roman" panose="02020603050405020304" pitchFamily="18" charset="0"/>
              </a:rPr>
              <a:t>criminal_justice</a:t>
            </a:r>
            <a:r>
              <a:rPr lang="en-US" sz="1200" dirty="0">
                <a:effectLst/>
                <a:latin typeface="Garamond" panose="02020404030301010803" pitchFamily="18" charset="0"/>
                <a:ea typeface="Times New Roman" panose="02020603050405020304" pitchFamily="18" charset="0"/>
              </a:rPr>
              <a:t>/publications/criminal-justice-magazine/2022/winter/defending-</a:t>
            </a:r>
            <a:r>
              <a:rPr lang="en-US" sz="1200" dirty="0" err="1">
                <a:effectLst/>
                <a:latin typeface="Garamond" panose="02020404030301010803" pitchFamily="18" charset="0"/>
                <a:ea typeface="Times New Roman" panose="02020603050405020304" pitchFamily="18" charset="0"/>
              </a:rPr>
              <a:t>duren</a:t>
            </a:r>
            <a:r>
              <a:rPr lang="en-US" sz="1200" dirty="0">
                <a:effectLst/>
                <a:latin typeface="Garamond" panose="02020404030301010803" pitchFamily="18" charset="0"/>
                <a:ea typeface="Times New Roman" panose="02020603050405020304" pitchFamily="18" charset="0"/>
              </a:rPr>
              <a:t>-ruth-</a:t>
            </a:r>
            <a:r>
              <a:rPr lang="en-US" sz="1200" dirty="0" err="1">
                <a:effectLst/>
                <a:latin typeface="Garamond" panose="02020404030301010803" pitchFamily="18" charset="0"/>
                <a:ea typeface="Times New Roman" panose="02020603050405020304" pitchFamily="18" charset="0"/>
              </a:rPr>
              <a:t>bader</a:t>
            </a:r>
            <a:r>
              <a:rPr lang="en-US" sz="1200" dirty="0">
                <a:effectLst/>
                <a:latin typeface="Garamond" panose="02020404030301010803" pitchFamily="18" charset="0"/>
                <a:ea typeface="Times New Roman" panose="02020603050405020304" pitchFamily="18" charset="0"/>
              </a:rPr>
              <a:t>-</a:t>
            </a:r>
            <a:r>
              <a:rPr lang="en-US" sz="1200" dirty="0" err="1">
                <a:effectLst/>
                <a:latin typeface="Garamond" panose="02020404030301010803" pitchFamily="18" charset="0"/>
                <a:ea typeface="Times New Roman" panose="02020603050405020304" pitchFamily="18" charset="0"/>
              </a:rPr>
              <a:t>ginsburg</a:t>
            </a:r>
            <a:r>
              <a:rPr lang="en-US" sz="1200" dirty="0">
                <a:effectLst/>
                <a:latin typeface="Garamond" panose="02020404030301010803" pitchFamily="18" charset="0"/>
                <a:ea typeface="Times New Roman" panose="02020603050405020304" pitchFamily="18" charset="0"/>
              </a:rPr>
              <a:t>-criminal-defense-attorney/</a:t>
            </a:r>
          </a:p>
          <a:p>
            <a:pPr marL="457200" indent="-457200"/>
            <a:r>
              <a:rPr lang="en-US" sz="1200" b="0" i="0" dirty="0" err="1">
                <a:effectLst/>
                <a:latin typeface="Garamond" panose="02020404030301010803" pitchFamily="18" charset="0"/>
              </a:rPr>
              <a:t>Gallupe</a:t>
            </a:r>
            <a:r>
              <a:rPr lang="en-US" sz="1200" b="0" i="0" dirty="0">
                <a:effectLst/>
                <a:latin typeface="Garamond" panose="02020404030301010803" pitchFamily="18" charset="0"/>
              </a:rPr>
              <a:t>, R. B., Cooper, W. H., </a:t>
            </a:r>
            <a:r>
              <a:rPr lang="en-US" sz="1200" b="0" i="0" dirty="0" err="1">
                <a:effectLst/>
                <a:latin typeface="Garamond" panose="02020404030301010803" pitchFamily="18" charset="0"/>
              </a:rPr>
              <a:t>Grisé</a:t>
            </a:r>
            <a:r>
              <a:rPr lang="en-US" sz="1200" b="0" i="0" dirty="0">
                <a:effectLst/>
                <a:latin typeface="Garamond" panose="02020404030301010803" pitchFamily="18" charset="0"/>
              </a:rPr>
              <a:t>, M.-L., &amp; </a:t>
            </a:r>
            <a:r>
              <a:rPr lang="en-US" sz="1200" b="0" i="0" dirty="0" err="1">
                <a:effectLst/>
                <a:latin typeface="Garamond" panose="02020404030301010803" pitchFamily="18" charset="0"/>
              </a:rPr>
              <a:t>Bastianutti</a:t>
            </a:r>
            <a:r>
              <a:rPr lang="en-US" sz="1200" b="0" i="0" dirty="0">
                <a:effectLst/>
                <a:latin typeface="Garamond" panose="02020404030301010803" pitchFamily="18" charset="0"/>
              </a:rPr>
              <a:t>, L. M. (1994). Blocking electronic brainstorms. </a:t>
            </a:r>
            <a:r>
              <a:rPr lang="en-US" sz="1200" b="0" i="1" dirty="0">
                <a:effectLst/>
                <a:latin typeface="Garamond" panose="02020404030301010803" pitchFamily="18" charset="0"/>
              </a:rPr>
              <a:t>Journal of Applied Psychology, 79</a:t>
            </a:r>
            <a:r>
              <a:rPr lang="en-US" sz="1200" b="0" i="0" dirty="0">
                <a:effectLst/>
                <a:latin typeface="Garamond" panose="02020404030301010803" pitchFamily="18" charset="0"/>
              </a:rPr>
              <a:t>(1), 77–86. </a:t>
            </a:r>
            <a:r>
              <a:rPr lang="en-US" sz="1200" b="0" i="0" u="none" strike="noStrike" dirty="0">
                <a:effectLst/>
                <a:latin typeface="Garamond" panose="02020404030301010803" pitchFamily="18" charset="0"/>
              </a:rPr>
              <a:t>https://doi.org/10.1037/0021-9010.79.1.77</a:t>
            </a:r>
            <a:r>
              <a:rPr lang="en-US" sz="1200" kern="0" dirty="0">
                <a:effectLst/>
                <a:latin typeface="Garamond" panose="02020404030301010803" pitchFamily="18" charset="0"/>
                <a:ea typeface="Times New Roman" panose="02020603050405020304" pitchFamily="18" charset="0"/>
              </a:rPr>
              <a:t> </a:t>
            </a:r>
            <a:endParaRPr lang="en-US" sz="1200" dirty="0">
              <a:effectLst/>
              <a:latin typeface="Garamond" panose="02020404030301010803" pitchFamily="18" charset="0"/>
              <a:ea typeface="Times New Roman" panose="02020603050405020304" pitchFamily="18" charset="0"/>
            </a:endParaRPr>
          </a:p>
          <a:p>
            <a:pPr marL="457200" indent="-457200"/>
            <a:r>
              <a:rPr lang="en-US" sz="1200" dirty="0">
                <a:effectLst/>
                <a:latin typeface="Garamond" panose="02020404030301010803" pitchFamily="18" charset="0"/>
                <a:ea typeface="Times New Roman" panose="02020603050405020304" pitchFamily="18" charset="0"/>
              </a:rPr>
              <a:t>Henry, T., Penner, R., Hall, T., &amp; Miller, J. (2020). </a:t>
            </a:r>
            <a:r>
              <a:rPr lang="en-US" sz="1200" i="1" dirty="0">
                <a:effectLst/>
                <a:latin typeface="Garamond" panose="02020404030301010803" pitchFamily="18" charset="0"/>
                <a:ea typeface="Times New Roman" panose="02020603050405020304" pitchFamily="18" charset="0"/>
              </a:rPr>
              <a:t>The Motivation Code: Discover the Hidden Forces That Drive Your Best Work.</a:t>
            </a:r>
            <a:r>
              <a:rPr lang="en-US" sz="1200" dirty="0">
                <a:effectLst/>
                <a:latin typeface="Garamond" panose="02020404030301010803" pitchFamily="18" charset="0"/>
                <a:ea typeface="Times New Roman" panose="02020603050405020304" pitchFamily="18" charset="0"/>
              </a:rPr>
              <a:t> Portfolio.</a:t>
            </a:r>
          </a:p>
          <a:p>
            <a:pPr marL="457200" indent="-457200"/>
            <a:r>
              <a:rPr lang="en-US" sz="1200" i="1" dirty="0">
                <a:effectLst/>
                <a:latin typeface="Garamond" panose="02020404030301010803" pitchFamily="18" charset="0"/>
                <a:ea typeface="Times New Roman" panose="02020603050405020304" pitchFamily="18" charset="0"/>
              </a:rPr>
              <a:t>The Legacy of Justice Ruth Bader Ginsburg</a:t>
            </a:r>
            <a:r>
              <a:rPr lang="en-US" sz="1200" dirty="0">
                <a:effectLst/>
                <a:latin typeface="Garamond" panose="02020404030301010803" pitchFamily="18" charset="0"/>
                <a:ea typeface="Times New Roman" panose="02020603050405020304" pitchFamily="18" charset="0"/>
              </a:rPr>
              <a:t>. (n.d.). Retrieved from Connecticut State Department of Children and Families: https://portal.ct.gov/DCF/SPOTLIGHT/2020/Sept-2020/Ruth-Bader-Ginsberg</a:t>
            </a:r>
          </a:p>
          <a:p>
            <a:pPr marL="457200" indent="-457200"/>
            <a:r>
              <a:rPr lang="en-US" sz="1200" dirty="0">
                <a:effectLst/>
                <a:latin typeface="Garamond" panose="02020404030301010803" pitchFamily="18" charset="0"/>
                <a:ea typeface="Times New Roman" panose="02020603050405020304" pitchFamily="18" charset="0"/>
              </a:rPr>
              <a:t>Rodriguez, L. (2020, September 21). 5 Laws Ruth Bader Ginsburg Championed to Support Gender Equality. </a:t>
            </a:r>
            <a:r>
              <a:rPr lang="en-US" sz="1200" i="1" dirty="0">
                <a:effectLst/>
                <a:latin typeface="Garamond" panose="02020404030301010803" pitchFamily="18" charset="0"/>
                <a:ea typeface="Times New Roman" panose="02020603050405020304" pitchFamily="18" charset="0"/>
              </a:rPr>
              <a:t>Global Citizen. </a:t>
            </a:r>
            <a:r>
              <a:rPr lang="en-US" sz="1200" dirty="0">
                <a:effectLst/>
                <a:latin typeface="Garamond" panose="02020404030301010803" pitchFamily="18" charset="0"/>
                <a:ea typeface="Times New Roman" panose="02020603050405020304" pitchFamily="18" charset="0"/>
              </a:rPr>
              <a:t>United States of America.</a:t>
            </a:r>
          </a:p>
          <a:p>
            <a:pPr marL="457200" indent="-457200"/>
            <a:r>
              <a:rPr lang="en-US" sz="1200" dirty="0">
                <a:effectLst/>
                <a:latin typeface="Garamond" panose="02020404030301010803" pitchFamily="18" charset="0"/>
                <a:ea typeface="Times New Roman" panose="02020603050405020304" pitchFamily="18" charset="0"/>
              </a:rPr>
              <a:t>Tribute: The Legacy of Ruth Bader Ginsburg. (n.d.). </a:t>
            </a:r>
            <a:r>
              <a:rPr lang="en-US" sz="1200" i="1" dirty="0">
                <a:effectLst/>
                <a:latin typeface="Garamond" panose="02020404030301010803" pitchFamily="18" charset="0"/>
                <a:ea typeface="Times New Roman" panose="02020603050405020304" pitchFamily="18" charset="0"/>
              </a:rPr>
              <a:t>American Civil Liberties Union.</a:t>
            </a:r>
            <a:endParaRPr lang="en-US" sz="1200" dirty="0">
              <a:effectLst/>
              <a:latin typeface="Garamond" panose="02020404030301010803" pitchFamily="18" charset="0"/>
              <a:ea typeface="Times New Roman" panose="02020603050405020304" pitchFamily="18" charset="0"/>
            </a:endParaRPr>
          </a:p>
          <a:p>
            <a:pPr marL="457200" indent="-457200"/>
            <a:r>
              <a:rPr kumimoji="0" lang="en-US" altLang="en-US" sz="1200" b="0" i="0" u="none" strike="noStrike" cap="none" normalizeH="0" baseline="0" dirty="0" err="1">
                <a:ln>
                  <a:noFill/>
                </a:ln>
                <a:effectLst/>
                <a:latin typeface="Garamond" panose="02020404030301010803" pitchFamily="18" charset="0"/>
                <a:ea typeface="Calibri" panose="020F0502020204030204" pitchFamily="34" charset="0"/>
                <a:cs typeface="Times New Roman" panose="02020603050405020304" pitchFamily="18" charset="0"/>
              </a:rPr>
              <a:t>Vagianos</a:t>
            </a:r>
            <a:r>
              <a:rPr kumimoji="0" lang="en-US" altLang="en-US" sz="1200" b="0" i="0" u="none" strike="noStrike" cap="none" normalizeH="0" baseline="0" dirty="0">
                <a:ln>
                  <a:noFill/>
                </a:ln>
                <a:effectLst/>
                <a:latin typeface="Garamond" panose="02020404030301010803" pitchFamily="18" charset="0"/>
                <a:ea typeface="Calibri" panose="020F0502020204030204" pitchFamily="34" charset="0"/>
                <a:cs typeface="Times New Roman" panose="02020603050405020304" pitchFamily="18" charset="0"/>
              </a:rPr>
              <a:t>, A. (2015, June 2). </a:t>
            </a:r>
            <a:r>
              <a:rPr kumimoji="0" lang="en-US" altLang="en-US" sz="1200" b="0" i="1" u="none" strike="noStrike" cap="none" normalizeH="0" baseline="0" dirty="0">
                <a:ln>
                  <a:noFill/>
                </a:ln>
                <a:effectLst/>
                <a:latin typeface="Garamond" panose="02020404030301010803" pitchFamily="18" charset="0"/>
                <a:ea typeface="Calibri" panose="020F0502020204030204" pitchFamily="34" charset="0"/>
                <a:cs typeface="Times New Roman" panose="02020603050405020304" pitchFamily="18" charset="0"/>
              </a:rPr>
              <a:t>Ruth Bader Ginsburg Tells Young Women: 'Fight For The Things You Care About'</a:t>
            </a:r>
            <a:r>
              <a:rPr kumimoji="0" lang="en-US" altLang="en-US" sz="1200" b="0" i="0" u="none" strike="noStrike" cap="none" normalizeH="0" baseline="0" dirty="0">
                <a:ln>
                  <a:noFill/>
                </a:ln>
                <a:effectLst/>
                <a:latin typeface="Garamond" panose="02020404030301010803" pitchFamily="18" charset="0"/>
                <a:ea typeface="Calibri" panose="020F0502020204030204" pitchFamily="34" charset="0"/>
                <a:cs typeface="Times New Roman" panose="02020603050405020304" pitchFamily="18" charset="0"/>
              </a:rPr>
              <a:t>. Retrieved from Harvard Radcliffe Institute: https://</a:t>
            </a:r>
            <a:r>
              <a:rPr kumimoji="0" lang="en-US" altLang="en-US" sz="1200" b="0" i="0" u="none" strike="noStrike" cap="none" normalizeH="0" baseline="0" dirty="0" err="1">
                <a:ln>
                  <a:noFill/>
                </a:ln>
                <a:effectLst/>
                <a:latin typeface="Garamond" panose="02020404030301010803" pitchFamily="18" charset="0"/>
                <a:ea typeface="Calibri" panose="020F0502020204030204" pitchFamily="34" charset="0"/>
                <a:cs typeface="Times New Roman" panose="02020603050405020304" pitchFamily="18" charset="0"/>
              </a:rPr>
              <a:t>www.radcliffe.harvard.edu</a:t>
            </a:r>
            <a:r>
              <a:rPr kumimoji="0" lang="en-US" altLang="en-US" sz="1200" b="0" i="0" u="none" strike="noStrike" cap="none" normalizeH="0" baseline="0" dirty="0">
                <a:ln>
                  <a:noFill/>
                </a:ln>
                <a:effectLst/>
                <a:latin typeface="Garamond" panose="02020404030301010803" pitchFamily="18" charset="0"/>
                <a:ea typeface="Calibri" panose="020F0502020204030204" pitchFamily="34" charset="0"/>
                <a:cs typeface="Times New Roman" panose="02020603050405020304" pitchFamily="18" charset="0"/>
              </a:rPr>
              <a:t>/news-and-ideas/ruth-bader-ginsburg-tells-young-women-fight-for-the-things-you-care-about</a:t>
            </a:r>
            <a:endParaRPr lang="en-US" dirty="0">
              <a:latin typeface="Garamond" panose="02020404030301010803" pitchFamily="18" charset="0"/>
            </a:endParaRPr>
          </a:p>
        </p:txBody>
      </p:sp>
      <p:pic>
        <p:nvPicPr>
          <p:cNvPr id="4" name="Picture 3" descr="A person sitting in a chair&#10;&#10;Description automatically generated">
            <a:extLst>
              <a:ext uri="{FF2B5EF4-FFF2-40B4-BE49-F238E27FC236}">
                <a16:creationId xmlns:a16="http://schemas.microsoft.com/office/drawing/2014/main" id="{087548FA-2312-5EA4-6727-318717D7480A}"/>
              </a:ext>
            </a:extLst>
          </p:cNvPr>
          <p:cNvPicPr>
            <a:picLocks noChangeAspect="1"/>
          </p:cNvPicPr>
          <p:nvPr/>
        </p:nvPicPr>
        <p:blipFill rotWithShape="1">
          <a:blip r:embed="rId3"/>
          <a:srcRect t="-1" b="19543"/>
          <a:stretch/>
        </p:blipFill>
        <p:spPr>
          <a:xfrm>
            <a:off x="13542775" y="5289457"/>
            <a:ext cx="5832844" cy="5866247"/>
          </a:xfrm>
          <a:prstGeom prst="rect">
            <a:avLst/>
          </a:prstGeom>
        </p:spPr>
      </p:pic>
      <p:sp>
        <p:nvSpPr>
          <p:cNvPr id="7" name="TextBox 6">
            <a:extLst>
              <a:ext uri="{FF2B5EF4-FFF2-40B4-BE49-F238E27FC236}">
                <a16:creationId xmlns:a16="http://schemas.microsoft.com/office/drawing/2014/main" id="{B655D133-0CFE-F92F-6D81-BC76B98DC0CF}"/>
              </a:ext>
            </a:extLst>
          </p:cNvPr>
          <p:cNvSpPr txBox="1"/>
          <p:nvPr/>
        </p:nvSpPr>
        <p:spPr>
          <a:xfrm>
            <a:off x="10968452" y="4228995"/>
            <a:ext cx="10874710" cy="1077218"/>
          </a:xfrm>
          <a:prstGeom prst="rect">
            <a:avLst/>
          </a:prstGeom>
          <a:noFill/>
        </p:spPr>
        <p:txBody>
          <a:bodyPr wrap="square" rtlCol="0">
            <a:spAutoFit/>
          </a:bodyPr>
          <a:lstStyle/>
          <a:p>
            <a:pPr algn="ctr"/>
            <a:r>
              <a:rPr lang="en-US" sz="3200" i="1" dirty="0">
                <a:latin typeface="Garamond" panose="02020404030301010803" pitchFamily="18" charset="0"/>
              </a:rPr>
              <a:t>”Fight for the things that you care about, but do it in a way that will lead others to join you.” - Ruth Bader Ginsburg</a:t>
            </a:r>
          </a:p>
        </p:txBody>
      </p:sp>
      <p:pic>
        <p:nvPicPr>
          <p:cNvPr id="13" name="Picture 12" descr="A person sitting at a table&#10;&#10;Description automatically generated with medium confidence">
            <a:extLst>
              <a:ext uri="{FF2B5EF4-FFF2-40B4-BE49-F238E27FC236}">
                <a16:creationId xmlns:a16="http://schemas.microsoft.com/office/drawing/2014/main" id="{E918D569-9355-7F07-E6EE-FB80FF53F8BD}"/>
              </a:ext>
            </a:extLst>
          </p:cNvPr>
          <p:cNvPicPr>
            <a:picLocks noChangeAspect="1"/>
          </p:cNvPicPr>
          <p:nvPr/>
        </p:nvPicPr>
        <p:blipFill>
          <a:blip r:embed="rId4"/>
          <a:stretch>
            <a:fillRect/>
          </a:stretch>
        </p:blipFill>
        <p:spPr>
          <a:xfrm>
            <a:off x="7586328" y="13386600"/>
            <a:ext cx="2427570" cy="3784597"/>
          </a:xfrm>
          <a:prstGeom prst="rect">
            <a:avLst/>
          </a:prstGeom>
        </p:spPr>
      </p:pic>
      <p:pic>
        <p:nvPicPr>
          <p:cNvPr id="15" name="Picture 14">
            <a:extLst>
              <a:ext uri="{FF2B5EF4-FFF2-40B4-BE49-F238E27FC236}">
                <a16:creationId xmlns:a16="http://schemas.microsoft.com/office/drawing/2014/main" id="{4075CB62-ACC5-B9C2-EDA7-106B3588F180}"/>
              </a:ext>
            </a:extLst>
          </p:cNvPr>
          <p:cNvPicPr>
            <a:picLocks noChangeAspect="1"/>
          </p:cNvPicPr>
          <p:nvPr/>
        </p:nvPicPr>
        <p:blipFill rotWithShape="1">
          <a:blip r:embed="rId5"/>
          <a:srcRect l="10939" t="32126" r="9902" b="31566"/>
          <a:stretch/>
        </p:blipFill>
        <p:spPr>
          <a:xfrm>
            <a:off x="13288183" y="13691085"/>
            <a:ext cx="6339735" cy="3763101"/>
          </a:xfrm>
          <a:prstGeom prst="rect">
            <a:avLst/>
          </a:prstGeom>
        </p:spPr>
      </p:pic>
      <p:sp>
        <p:nvSpPr>
          <p:cNvPr id="22" name="Rounded Rectangle 21">
            <a:extLst>
              <a:ext uri="{FF2B5EF4-FFF2-40B4-BE49-F238E27FC236}">
                <a16:creationId xmlns:a16="http://schemas.microsoft.com/office/drawing/2014/main" id="{0F8DC72A-493D-49FF-F6DC-C253E3EA51AD}"/>
              </a:ext>
            </a:extLst>
          </p:cNvPr>
          <p:cNvSpPr/>
          <p:nvPr/>
        </p:nvSpPr>
        <p:spPr>
          <a:xfrm>
            <a:off x="22696606" y="10263633"/>
            <a:ext cx="9652636" cy="6734632"/>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kern="0" dirty="0">
              <a:latin typeface="Times New Roman" panose="02020603050405020304" pitchFamily="18" charset="0"/>
              <a:ea typeface="Times New Roman" panose="02020603050405020304" pitchFamily="18" charset="0"/>
            </a:endParaRPr>
          </a:p>
          <a:p>
            <a:endParaRPr lang="en-US" sz="1000" kern="0" dirty="0">
              <a:latin typeface="Times New Roman" panose="02020603050405020304" pitchFamily="18" charset="0"/>
              <a:ea typeface="Times New Roman" panose="02020603050405020304" pitchFamily="18" charset="0"/>
            </a:endParaRPr>
          </a:p>
          <a:p>
            <a:endParaRPr lang="en-US" sz="2000" kern="0" dirty="0">
              <a:effectLst/>
              <a:latin typeface="Times New Roman" panose="02020603050405020304" pitchFamily="18" charset="0"/>
              <a:ea typeface="Times New Roman" panose="02020603050405020304" pitchFamily="18" charset="0"/>
            </a:endParaRPr>
          </a:p>
          <a:p>
            <a:r>
              <a:rPr lang="en-US" sz="2000" kern="0" dirty="0">
                <a:solidFill>
                  <a:schemeClr val="tx1"/>
                </a:solidFill>
                <a:effectLst/>
                <a:latin typeface="Garamond" panose="02020404030301010803" pitchFamily="18" charset="0"/>
                <a:ea typeface="Times New Roman" panose="02020603050405020304" pitchFamily="18" charset="0"/>
              </a:rPr>
              <a:t>Ginsburg had many key leadership characteristics, using them </a:t>
            </a:r>
            <a:r>
              <a:rPr lang="en-US" sz="2000" kern="0" dirty="0">
                <a:solidFill>
                  <a:schemeClr val="tx1"/>
                </a:solidFill>
                <a:latin typeface="Garamond" panose="02020404030301010803" pitchFamily="18" charset="0"/>
                <a:ea typeface="Times New Roman" panose="02020603050405020304" pitchFamily="18" charset="0"/>
              </a:rPr>
              <a:t>to push forward in strides for equality across the United States.  </a:t>
            </a:r>
            <a:r>
              <a:rPr lang="en-US" sz="2000" kern="0" dirty="0">
                <a:solidFill>
                  <a:schemeClr val="tx1"/>
                </a:solidFill>
                <a:effectLst/>
                <a:latin typeface="Garamond" panose="02020404030301010803" pitchFamily="18" charset="0"/>
                <a:ea typeface="Times New Roman" panose="02020603050405020304" pitchFamily="18" charset="0"/>
              </a:rPr>
              <a:t>Despite the discrimination that she encountered throughout her life, she continued to push forward, not letting it affect her negatively. “That’s an example of how something that may seem dreadful, very bad luck, turns out to be the most fortunate thing that ever happened to you,” Ginsburg stated in an interview (5 inspiring quotes </a:t>
            </a:r>
            <a:r>
              <a:rPr lang="en-US" sz="2000" kern="0" dirty="0">
                <a:solidFill>
                  <a:schemeClr val="tx1"/>
                </a:solidFill>
                <a:latin typeface="Garamond" panose="02020404030301010803" pitchFamily="18" charset="0"/>
                <a:ea typeface="Times New Roman" panose="02020603050405020304" pitchFamily="18" charset="0"/>
              </a:rPr>
              <a:t>f</a:t>
            </a:r>
            <a:r>
              <a:rPr lang="en-US" sz="2000" kern="0" dirty="0">
                <a:solidFill>
                  <a:schemeClr val="tx1"/>
                </a:solidFill>
                <a:effectLst/>
                <a:latin typeface="Garamond" panose="02020404030301010803" pitchFamily="18" charset="0"/>
                <a:ea typeface="Times New Roman" panose="02020603050405020304" pitchFamily="18" charset="0"/>
              </a:rPr>
              <a:t>rom Justice Ruth Bader Ginsburg’s lecture in Little Rock, Arkansas, 2019).  Had she not had the experiences that she did, she likely wouldn’t have become a Justice and the U.S. would look vastly different for women. </a:t>
            </a:r>
            <a:endParaRPr lang="en-US" sz="2000" dirty="0">
              <a:solidFill>
                <a:schemeClr val="tx1"/>
              </a:solidFill>
              <a:latin typeface="Garamond" panose="02020404030301010803" pitchFamily="18" charset="0"/>
            </a:endParaRPr>
          </a:p>
        </p:txBody>
      </p:sp>
      <p:sp>
        <p:nvSpPr>
          <p:cNvPr id="30" name="Rounded Rectangle 29">
            <a:extLst>
              <a:ext uri="{FF2B5EF4-FFF2-40B4-BE49-F238E27FC236}">
                <a16:creationId xmlns:a16="http://schemas.microsoft.com/office/drawing/2014/main" id="{D0DE964D-17F0-04AD-A7F0-40A42D8AE9B0}"/>
              </a:ext>
            </a:extLst>
          </p:cNvPr>
          <p:cNvSpPr/>
          <p:nvPr/>
        </p:nvSpPr>
        <p:spPr>
          <a:xfrm>
            <a:off x="25171882" y="10416904"/>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Key Takeaways</a:t>
            </a:r>
          </a:p>
        </p:txBody>
      </p:sp>
      <p:pic>
        <p:nvPicPr>
          <p:cNvPr id="33" name="Picture 32" descr="A picture containing person, indoor, suit, standing&#10;&#10;Description automatically generated">
            <a:extLst>
              <a:ext uri="{FF2B5EF4-FFF2-40B4-BE49-F238E27FC236}">
                <a16:creationId xmlns:a16="http://schemas.microsoft.com/office/drawing/2014/main" id="{43E77751-C042-C654-3512-C1E56EC06606}"/>
              </a:ext>
            </a:extLst>
          </p:cNvPr>
          <p:cNvPicPr>
            <a:picLocks noChangeAspect="1"/>
          </p:cNvPicPr>
          <p:nvPr/>
        </p:nvPicPr>
        <p:blipFill rotWithShape="1">
          <a:blip r:embed="rId6"/>
          <a:srcRect l="6306" t="8874" b="10195"/>
          <a:stretch/>
        </p:blipFill>
        <p:spPr>
          <a:xfrm>
            <a:off x="24945018" y="13851585"/>
            <a:ext cx="5155811" cy="3072915"/>
          </a:xfrm>
          <a:prstGeom prst="rect">
            <a:avLst/>
          </a:prstGeom>
        </p:spPr>
      </p:pic>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5156</TotalTime>
  <Words>1442</Words>
  <Application>Microsoft Macintosh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Benton Sans</vt:lpstr>
      <vt:lpstr>Calibri</vt:lpstr>
      <vt:lpstr>Calibri Light</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Saralyn Jenkins</cp:lastModifiedBy>
  <cp:revision>27</cp:revision>
  <cp:lastPrinted>2020-02-13T23:31:38Z</cp:lastPrinted>
  <dcterms:created xsi:type="dcterms:W3CDTF">2020-02-13T23:22:33Z</dcterms:created>
  <dcterms:modified xsi:type="dcterms:W3CDTF">2023-03-03T22:21:18Z</dcterms:modified>
</cp:coreProperties>
</file>