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32918400" cy="21945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12" userDrawn="1">
          <p15:clr>
            <a:srgbClr val="A4A3A4"/>
          </p15:clr>
        </p15:guide>
        <p15:guide id="2" pos="10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40"/>
    <a:srgbClr val="FFFFFF"/>
    <a:srgbClr val="CEB888"/>
    <a:srgbClr val="F3EDE1"/>
    <a:srgbClr val="E7DC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4386"/>
    <p:restoredTop sz="96327"/>
  </p:normalViewPr>
  <p:slideViewPr>
    <p:cSldViewPr snapToObjects="1">
      <p:cViewPr varScale="1">
        <p:scale>
          <a:sx n="40" d="100"/>
          <a:sy n="40" d="100"/>
        </p:scale>
        <p:origin x="2344" y="248"/>
      </p:cViewPr>
      <p:guideLst>
        <p:guide orient="horz" pos="6912"/>
        <p:guide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0"/>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3073545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803581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3937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90765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19200"/>
            </a:lvl1pPr>
          </a:lstStyle>
          <a:p>
            <a:r>
              <a:rPr lang="en-US"/>
              <a:t>Click to edit Master title style</a:t>
            </a:r>
            <a:endParaRPr lang="en-US" dirty="0"/>
          </a:p>
        </p:txBody>
      </p:sp>
      <p:sp>
        <p:nvSpPr>
          <p:cNvPr id="3" name="Text Placeholder 2"/>
          <p:cNvSpPr>
            <a:spLocks noGrp="1"/>
          </p:cNvSpPr>
          <p:nvPr>
            <p:ph type="body" idx="1"/>
          </p:nvPr>
        </p:nvSpPr>
        <p:spPr>
          <a:xfrm>
            <a:off x="2245997" y="14686287"/>
            <a:ext cx="28392120" cy="4800598"/>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A3F32C-38B0-B548-A78F-520DC007E7DF}" type="datetimeFigureOut">
              <a:rPr lang="en-US" smtClean="0"/>
              <a:t>3/4/23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2514995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A3F32C-38B0-B548-A78F-520DC007E7DF}" type="datetimeFigureOut">
              <a:rPr lang="en-US" smtClean="0"/>
              <a:t>3/4/23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2476067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A3F32C-38B0-B548-A78F-520DC007E7DF}" type="datetimeFigureOut">
              <a:rPr lang="en-US" smtClean="0"/>
              <a:t>3/4/23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4118034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A3F32C-38B0-B548-A78F-520DC007E7DF}" type="datetimeFigureOut">
              <a:rPr lang="en-US" smtClean="0"/>
              <a:t>3/4/23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09757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3F32C-38B0-B548-A78F-520DC007E7DF}" type="datetimeFigureOut">
              <a:rPr lang="en-US" smtClean="0"/>
              <a:t>3/4/23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42735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Content Placeholder 2"/>
          <p:cNvSpPr>
            <a:spLocks noGrp="1"/>
          </p:cNvSpPr>
          <p:nvPr>
            <p:ph idx="1"/>
          </p:nvPr>
        </p:nvSpPr>
        <p:spPr>
          <a:xfrm>
            <a:off x="13994608" y="3159765"/>
            <a:ext cx="16664940" cy="15595600"/>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27A3F32C-38B0-B548-A78F-520DC007E7DF}" type="datetimeFigureOut">
              <a:rPr lang="en-US" smtClean="0"/>
              <a:t>3/4/23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152001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27A3F32C-38B0-B548-A78F-520DC007E7DF}" type="datetimeFigureOut">
              <a:rPr lang="en-US" smtClean="0"/>
              <a:t>3/4/23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3581239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27A3F32C-38B0-B548-A78F-520DC007E7DF}" type="datetimeFigureOut">
              <a:rPr lang="en-US" smtClean="0"/>
              <a:t>3/4/23</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42E1C02B-4381-A949-87F7-00D5CA5C0694}" type="slidenum">
              <a:rPr lang="en-US" smtClean="0"/>
              <a:t>‹#›</a:t>
            </a:fld>
            <a:endParaRPr lang="en-US"/>
          </a:p>
        </p:txBody>
      </p:sp>
    </p:spTree>
    <p:extLst>
      <p:ext uri="{BB962C8B-B14F-4D97-AF65-F5344CB8AC3E}">
        <p14:creationId xmlns:p14="http://schemas.microsoft.com/office/powerpoint/2010/main" val="1996327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corporatecomplianceinsights.com/we-need-more-heroes-6-lessons-in-leadership-from-war-hero-james-doolittle/" TargetMode="External"/><Relationship Id="rId13"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s://www.aetc.af.mil/News/Article-Display/Article/263303/raiders-point-to-leaderships-key-role-in-doolittle-tokyo-raid/" TargetMode="External"/><Relationship Id="rId12"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af.mil/About-Us/Biographies/Display/Article/107225/general-james-harold-doolittle/" TargetMode="External"/><Relationship Id="rId11" Type="http://schemas.openxmlformats.org/officeDocument/2006/relationships/image" Target="../media/image2.jpeg"/><Relationship Id="rId5" Type="http://schemas.openxmlformats.org/officeDocument/2006/relationships/hyperlink" Target="https://www.airandspaceforces.com/article/heroes-and-leaders-jimmy-doolittle/" TargetMode="External"/><Relationship Id="rId10" Type="http://schemas.openxmlformats.org/officeDocument/2006/relationships/hyperlink" Target="https://www.cmohs.org/recipients/james-h-doolittle" TargetMode="External"/><Relationship Id="rId4" Type="http://schemas.openxmlformats.org/officeDocument/2006/relationships/image" Target="../media/image1.emf"/><Relationship Id="rId9" Type="http://schemas.openxmlformats.org/officeDocument/2006/relationships/hyperlink" Target="https://www.history.com/topics/world-war-ii/james-h-doolittle" TargetMode="External"/><Relationship Id="rId1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EB888"/>
            </a:gs>
            <a:gs pos="33000">
              <a:srgbClr val="E7DCC4">
                <a:lumMod val="92000"/>
              </a:srgbClr>
            </a:gs>
            <a:gs pos="100000">
              <a:srgbClr val="FFFFFF"/>
            </a:gs>
          </a:gsLst>
          <a:lin ang="1620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13375-D92E-BA49-AA5F-7C736BBDC852}"/>
              </a:ext>
            </a:extLst>
          </p:cNvPr>
          <p:cNvPicPr>
            <a:picLocks noChangeAspect="1"/>
          </p:cNvPicPr>
          <p:nvPr/>
        </p:nvPicPr>
        <p:blipFill>
          <a:blip r:embed="rId4"/>
          <a:stretch>
            <a:fillRect/>
          </a:stretch>
        </p:blipFill>
        <p:spPr>
          <a:xfrm>
            <a:off x="712832" y="800362"/>
            <a:ext cx="2853327" cy="2853327"/>
          </a:xfrm>
          <a:prstGeom prst="rect">
            <a:avLst/>
          </a:prstGeom>
        </p:spPr>
      </p:pic>
      <p:sp>
        <p:nvSpPr>
          <p:cNvPr id="6" name="TextBox 5">
            <a:extLst>
              <a:ext uri="{FF2B5EF4-FFF2-40B4-BE49-F238E27FC236}">
                <a16:creationId xmlns:a16="http://schemas.microsoft.com/office/drawing/2014/main" id="{87B5B2F4-AC80-4B4A-83D0-F69ECAF1CBF9}"/>
              </a:ext>
            </a:extLst>
          </p:cNvPr>
          <p:cNvSpPr txBox="1"/>
          <p:nvPr/>
        </p:nvSpPr>
        <p:spPr>
          <a:xfrm>
            <a:off x="4376055" y="800362"/>
            <a:ext cx="24166286" cy="3170099"/>
          </a:xfrm>
          <a:prstGeom prst="rect">
            <a:avLst/>
          </a:prstGeom>
          <a:noFill/>
        </p:spPr>
        <p:txBody>
          <a:bodyPr wrap="square" rtlCol="0">
            <a:spAutoFit/>
          </a:bodyPr>
          <a:lstStyle/>
          <a:p>
            <a:pPr algn="ctr"/>
            <a:r>
              <a:rPr lang="en-US" sz="10000" b="1" dirty="0">
                <a:latin typeface="Garamond" panose="02020404030301010803" pitchFamily="18" charset="0"/>
              </a:rPr>
              <a:t>Lead from the Front – Lt. Col. Doolittle</a:t>
            </a:r>
          </a:p>
          <a:p>
            <a:pPr algn="ctr"/>
            <a:r>
              <a:rPr lang="en-US" sz="5500" dirty="0">
                <a:latin typeface="Garamond" panose="02020404030301010803" pitchFamily="18" charset="0"/>
              </a:rPr>
              <a:t>Cecelia Hughey</a:t>
            </a:r>
          </a:p>
          <a:p>
            <a:pPr algn="ctr"/>
            <a:r>
              <a:rPr lang="en-US" sz="4500" dirty="0">
                <a:latin typeface="Garamond" panose="02020404030301010803" pitchFamily="18" charset="0"/>
              </a:rPr>
              <a:t>Florida State University – Tallahassee Campus</a:t>
            </a:r>
          </a:p>
        </p:txBody>
      </p:sp>
      <p:pic>
        <p:nvPicPr>
          <p:cNvPr id="8" name="Picture 7">
            <a:extLst>
              <a:ext uri="{FF2B5EF4-FFF2-40B4-BE49-F238E27FC236}">
                <a16:creationId xmlns:a16="http://schemas.microsoft.com/office/drawing/2014/main" id="{67BC0371-2978-204C-AFD4-DBA6205E3A56}"/>
              </a:ext>
            </a:extLst>
          </p:cNvPr>
          <p:cNvPicPr>
            <a:picLocks noChangeAspect="1"/>
          </p:cNvPicPr>
          <p:nvPr/>
        </p:nvPicPr>
        <p:blipFill>
          <a:blip r:embed="rId4"/>
          <a:stretch>
            <a:fillRect/>
          </a:stretch>
        </p:blipFill>
        <p:spPr>
          <a:xfrm>
            <a:off x="29352238" y="800363"/>
            <a:ext cx="2853327" cy="2853327"/>
          </a:xfrm>
          <a:prstGeom prst="rect">
            <a:avLst/>
          </a:prstGeom>
        </p:spPr>
      </p:pic>
      <p:cxnSp>
        <p:nvCxnSpPr>
          <p:cNvPr id="3" name="Straight Connector 2">
            <a:extLst>
              <a:ext uri="{FF2B5EF4-FFF2-40B4-BE49-F238E27FC236}">
                <a16:creationId xmlns:a16="http://schemas.microsoft.com/office/drawing/2014/main" id="{D0AF5D4E-5C2E-9047-88C1-238DBEC48E8B}"/>
              </a:ext>
            </a:extLst>
          </p:cNvPr>
          <p:cNvCxnSpPr/>
          <p:nvPr/>
        </p:nvCxnSpPr>
        <p:spPr>
          <a:xfrm>
            <a:off x="712831" y="4191000"/>
            <a:ext cx="31492733" cy="0"/>
          </a:xfrm>
          <a:prstGeom prst="line">
            <a:avLst/>
          </a:prstGeom>
          <a:ln w="57150">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79E53-11E7-1546-91C8-110BFEAE91CD}"/>
              </a:ext>
            </a:extLst>
          </p:cNvPr>
          <p:cNvCxnSpPr/>
          <p:nvPr/>
        </p:nvCxnSpPr>
        <p:spPr>
          <a:xfrm>
            <a:off x="712832" y="384973"/>
            <a:ext cx="31492733" cy="0"/>
          </a:xfrm>
          <a:prstGeom prst="line">
            <a:avLst/>
          </a:prstGeom>
          <a:ln w="57150">
            <a:solidFill>
              <a:srgbClr val="782F40"/>
            </a:solidFill>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68ACCF93-840C-E048-BB07-3B7B83391E97}"/>
              </a:ext>
            </a:extLst>
          </p:cNvPr>
          <p:cNvSpPr/>
          <p:nvPr/>
        </p:nvSpPr>
        <p:spPr>
          <a:xfrm>
            <a:off x="681626" y="16497610"/>
            <a:ext cx="10058400" cy="5063013"/>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pPr marL="457200" indent="-457200">
              <a:buFont typeface="Arial" panose="020B0604020202020204" pitchFamily="34" charset="0"/>
              <a:buChar char="•"/>
            </a:pPr>
            <a:r>
              <a:rPr lang="en-US" sz="2800" dirty="0">
                <a:solidFill>
                  <a:schemeClr val="tx1"/>
                </a:solidFill>
                <a:latin typeface="Garamond" panose="02020404030301010803" pitchFamily="18" charset="0"/>
              </a:rPr>
              <a:t>Lead from the front</a:t>
            </a:r>
          </a:p>
          <a:p>
            <a:pPr marL="457200" indent="-457200">
              <a:buFont typeface="Arial" panose="020B0604020202020204" pitchFamily="34" charset="0"/>
              <a:buChar char="•"/>
            </a:pPr>
            <a:r>
              <a:rPr lang="en-US" sz="2800" dirty="0">
                <a:solidFill>
                  <a:schemeClr val="tx1"/>
                </a:solidFill>
                <a:latin typeface="Garamond" panose="02020404030301010803" pitchFamily="18" charset="0"/>
              </a:rPr>
              <a:t>Intellect, courage, and personality</a:t>
            </a:r>
          </a:p>
          <a:p>
            <a:pPr marL="457200" indent="-457200">
              <a:buFont typeface="Arial" panose="020B0604020202020204" pitchFamily="34" charset="0"/>
              <a:buChar char="•"/>
            </a:pPr>
            <a:r>
              <a:rPr lang="en-US" sz="2800" dirty="0">
                <a:solidFill>
                  <a:schemeClr val="tx1"/>
                </a:solidFill>
                <a:latin typeface="Garamond" panose="02020404030301010803" pitchFamily="18" charset="0"/>
              </a:rPr>
              <a:t>Master of the calculated risk</a:t>
            </a:r>
          </a:p>
          <a:p>
            <a:pPr marL="457200" indent="-457200">
              <a:buFont typeface="Arial" panose="020B0604020202020204" pitchFamily="34" charset="0"/>
              <a:buChar char="•"/>
            </a:pPr>
            <a:r>
              <a:rPr lang="en-US" sz="2800" dirty="0">
                <a:solidFill>
                  <a:schemeClr val="tx1"/>
                </a:solidFill>
                <a:latin typeface="Garamond" panose="02020404030301010803" pitchFamily="18" charset="0"/>
              </a:rPr>
              <a:t>Very persuasive</a:t>
            </a:r>
          </a:p>
          <a:p>
            <a:pPr marL="457200" indent="-457200">
              <a:buFont typeface="Arial" panose="020B0604020202020204" pitchFamily="34" charset="0"/>
              <a:buChar char="•"/>
            </a:pPr>
            <a:r>
              <a:rPr lang="en-US" sz="2800" dirty="0">
                <a:solidFill>
                  <a:schemeClr val="tx1"/>
                </a:solidFill>
                <a:latin typeface="Garamond" panose="02020404030301010803" pitchFamily="18" charset="0"/>
              </a:rPr>
              <a:t>Out-of-the-box thinking</a:t>
            </a:r>
          </a:p>
          <a:p>
            <a:pPr marL="457200" indent="-457200">
              <a:buFont typeface="Arial" panose="020B0604020202020204" pitchFamily="34" charset="0"/>
              <a:buChar char="•"/>
            </a:pPr>
            <a:endParaRPr lang="en-US" sz="2800" dirty="0">
              <a:latin typeface="Garamond" panose="02020404030301010803" pitchFamily="18" charset="0"/>
            </a:endParaRPr>
          </a:p>
          <a:p>
            <a:r>
              <a:rPr lang="en-US" sz="2800" dirty="0">
                <a:solidFill>
                  <a:schemeClr val="tx1"/>
                </a:solidFill>
                <a:latin typeface="Garamond" panose="02020404030301010803" pitchFamily="18" charset="0"/>
              </a:rPr>
              <a:t> </a:t>
            </a:r>
            <a:endParaRPr lang="en-US" sz="2800" dirty="0">
              <a:latin typeface="Garamond" panose="02020404030301010803" pitchFamily="18" charset="0"/>
            </a:endParaRPr>
          </a:p>
        </p:txBody>
      </p:sp>
      <p:sp>
        <p:nvSpPr>
          <p:cNvPr id="19" name="Rounded Rectangle 18">
            <a:extLst>
              <a:ext uri="{FF2B5EF4-FFF2-40B4-BE49-F238E27FC236}">
                <a16:creationId xmlns:a16="http://schemas.microsoft.com/office/drawing/2014/main" id="{105F2585-F4D4-144D-AB0C-715D32F02E70}"/>
              </a:ext>
            </a:extLst>
          </p:cNvPr>
          <p:cNvSpPr/>
          <p:nvPr/>
        </p:nvSpPr>
        <p:spPr>
          <a:xfrm>
            <a:off x="22273059" y="4573352"/>
            <a:ext cx="10058400" cy="8955609"/>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400" dirty="0">
              <a:solidFill>
                <a:schemeClr val="tx1"/>
              </a:solidFill>
              <a:latin typeface="Garamond" panose="02020404030301010803" pitchFamily="18" charset="0"/>
            </a:endParaRPr>
          </a:p>
          <a:p>
            <a:endParaRPr lang="en-US" sz="2400" dirty="0">
              <a:solidFill>
                <a:schemeClr val="tx1"/>
              </a:solidFill>
              <a:latin typeface="Garamond" panose="02020404030301010803" pitchFamily="18" charset="0"/>
            </a:endParaRPr>
          </a:p>
          <a:p>
            <a:endParaRPr lang="en-US" sz="2400" dirty="0">
              <a:solidFill>
                <a:schemeClr val="tx1"/>
              </a:solidFill>
              <a:latin typeface="Garamond" panose="02020404030301010803" pitchFamily="18" charset="0"/>
            </a:endParaRPr>
          </a:p>
          <a:p>
            <a:r>
              <a:rPr lang="en-US" sz="2400" dirty="0">
                <a:solidFill>
                  <a:schemeClr val="tx1"/>
                </a:solidFill>
                <a:effectLst/>
                <a:latin typeface="Garamond" panose="02020404030301010803" pitchFamily="18" charset="0"/>
                <a:ea typeface="DengXian" panose="02010600030101010101" pitchFamily="2" charset="-122"/>
              </a:rPr>
              <a:t>All the men know it’s a highly secret, dangerous, critical, and impossible mission, but when Doolittle expressed the significant impact of WWII, he did not lose a man. Most of the raiders are inexperienced and recently graduated from training. However, when they heard James Doolittle lead the operation, nobody feared for their lives, even though everyone knew the mission was probably a one-way ticket. “Most of the guys and I volunteered because Jimmy Doolittle asked us to. (Doolittle) had a reputation as a legendary flier, and when I heard he was leading the effort, I wanted to go,” said retired Lt. Col. Robert Hite after a ceremony to commemorate the 65</a:t>
            </a:r>
            <a:r>
              <a:rPr lang="en-US" sz="2400" baseline="30000" dirty="0">
                <a:solidFill>
                  <a:schemeClr val="tx1"/>
                </a:solidFill>
                <a:effectLst/>
                <a:latin typeface="Garamond" panose="02020404030301010803" pitchFamily="18" charset="0"/>
                <a:ea typeface="DengXian" panose="02010600030101010101" pitchFamily="2" charset="-122"/>
              </a:rPr>
              <a:t>th</a:t>
            </a:r>
            <a:r>
              <a:rPr lang="en-US" sz="2400" dirty="0">
                <a:solidFill>
                  <a:schemeClr val="tx1"/>
                </a:solidFill>
                <a:effectLst/>
                <a:latin typeface="Garamond" panose="02020404030301010803" pitchFamily="18" charset="0"/>
                <a:ea typeface="DengXian" panose="02010600030101010101" pitchFamily="2" charset="-122"/>
              </a:rPr>
              <a:t> anniversary of the Doolittle Tokyo Raid</a:t>
            </a:r>
            <a:r>
              <a:rPr lang="en-US" sz="2400" dirty="0">
                <a:solidFill>
                  <a:schemeClr val="tx1"/>
                </a:solidFill>
                <a:latin typeface="Garamond" panose="02020404030301010803" pitchFamily="18" charset="0"/>
                <a:ea typeface="DengXian" panose="02010600030101010101" pitchFamily="2" charset="-122"/>
              </a:rPr>
              <a:t>. </a:t>
            </a:r>
            <a:r>
              <a:rPr lang="en-US" sz="2400" dirty="0">
                <a:solidFill>
                  <a:schemeClr val="tx1"/>
                </a:solidFill>
                <a:effectLst/>
                <a:latin typeface="Garamond" panose="02020404030301010803" pitchFamily="18" charset="0"/>
                <a:ea typeface="DengXian" panose="02010600030101010101" pitchFamily="2" charset="-122"/>
              </a:rPr>
              <a:t>A military historian described Doolittle as having “integrity, morality, understanding, accepting responsibility for your actions and providing encouragement and praise when necessary”. </a:t>
            </a:r>
            <a:r>
              <a:rPr lang="en-US" sz="2400" dirty="0">
                <a:solidFill>
                  <a:schemeClr val="tx1"/>
                </a:solidFill>
                <a:effectLst/>
                <a:latin typeface="Garamond" panose="02020404030301010803" pitchFamily="18" charset="0"/>
                <a:ea typeface="DengXian" panose="02010600030101010101" pitchFamily="2" charset="-122"/>
                <a:cs typeface="Times New Roman" panose="02020603050405020304" pitchFamily="18" charset="0"/>
              </a:rPr>
              <a:t>Lt. Col. Jimmy Doolittle presented a great character of “working with a make an impact person” during the Doolittle Raid mission, which had a significant impact during WWII. </a:t>
            </a:r>
            <a:r>
              <a:rPr lang="en-US" sz="2400" dirty="0">
                <a:solidFill>
                  <a:schemeClr val="tx1"/>
                </a:solidFill>
                <a:effectLst/>
                <a:latin typeface="Garamond" panose="02020404030301010803" pitchFamily="18" charset="0"/>
                <a:ea typeface="DengXian" panose="02010600030101010101" pitchFamily="2" charset="-122"/>
              </a:rPr>
              <a:t>Before the mission, all the 80 raiders did not know anything about the mission. They only knew the mission was extremely dangerous, was not until they board the USS Hornet, Doolittle told the raiders about the mission. Before the took off, due to the early takeoff and hours ahead of their schedule, nobody felt scared rather all focused on the objectives and the job they had to do. </a:t>
            </a:r>
            <a:endParaRPr lang="en-US" sz="2400" dirty="0">
              <a:solidFill>
                <a:schemeClr val="tx1"/>
              </a:solidFill>
              <a:latin typeface="Garamond" panose="02020404030301010803" pitchFamily="18" charset="0"/>
            </a:endParaRPr>
          </a:p>
        </p:txBody>
      </p:sp>
      <p:sp>
        <p:nvSpPr>
          <p:cNvPr id="20" name="Rounded Rectangle 19">
            <a:extLst>
              <a:ext uri="{FF2B5EF4-FFF2-40B4-BE49-F238E27FC236}">
                <a16:creationId xmlns:a16="http://schemas.microsoft.com/office/drawing/2014/main" id="{AE2DF76D-9E58-F94B-9338-69907C0601EE}"/>
              </a:ext>
            </a:extLst>
          </p:cNvPr>
          <p:cNvSpPr/>
          <p:nvPr/>
        </p:nvSpPr>
        <p:spPr>
          <a:xfrm>
            <a:off x="11689116" y="11383095"/>
            <a:ext cx="10058400" cy="10177529"/>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latin typeface="Garamond" panose="02020404030301010803" pitchFamily="18" charset="0"/>
            </a:endParaRPr>
          </a:p>
          <a:p>
            <a:endParaRPr lang="en-US" dirty="0">
              <a:solidFill>
                <a:schemeClr val="tx1"/>
              </a:solidFill>
              <a:latin typeface="Garamond" panose="02020404030301010803" pitchFamily="18" charset="0"/>
            </a:endParaRPr>
          </a:p>
          <a:p>
            <a:endParaRPr lang="en-US" dirty="0">
              <a:solidFill>
                <a:schemeClr val="tx1"/>
              </a:solidFill>
              <a:latin typeface="Garamond" panose="02020404030301010803" pitchFamily="18" charset="0"/>
            </a:endParaRPr>
          </a:p>
          <a:p>
            <a:endParaRPr lang="en-US" dirty="0">
              <a:solidFill>
                <a:schemeClr val="tx1"/>
              </a:solidFill>
              <a:latin typeface="Garamond" panose="02020404030301010803" pitchFamily="18" charset="0"/>
            </a:endParaRPr>
          </a:p>
          <a:p>
            <a:pPr marL="285750" indent="-285750">
              <a:buFont typeface="Arial" panose="020B0604020202020204" pitchFamily="34" charset="0"/>
              <a:buChar char="•"/>
            </a:pPr>
            <a:r>
              <a:rPr lang="en-US" sz="3200" dirty="0">
                <a:solidFill>
                  <a:schemeClr val="tx1"/>
                </a:solidFill>
                <a:latin typeface="Garamond" panose="02020404030301010803" pitchFamily="18" charset="0"/>
              </a:rPr>
              <a:t>Put egos and fear aside</a:t>
            </a:r>
          </a:p>
          <a:p>
            <a:pPr marL="285750" indent="-285750">
              <a:buFont typeface="Arial" panose="020B0604020202020204" pitchFamily="34" charset="0"/>
              <a:buChar char="•"/>
            </a:pPr>
            <a:r>
              <a:rPr lang="en-US" sz="3200" dirty="0">
                <a:solidFill>
                  <a:schemeClr val="tx1"/>
                </a:solidFill>
                <a:latin typeface="Garamond" panose="02020404030301010803" pitchFamily="18" charset="0"/>
              </a:rPr>
              <a:t>Boldness and risk-taking are critical to achieving greatness</a:t>
            </a:r>
          </a:p>
          <a:p>
            <a:pPr marL="285750" indent="-285750">
              <a:buFont typeface="Arial" panose="020B0604020202020204" pitchFamily="34" charset="0"/>
              <a:buChar char="•"/>
            </a:pPr>
            <a:r>
              <a:rPr lang="en-US" sz="3200" dirty="0">
                <a:solidFill>
                  <a:schemeClr val="tx1"/>
                </a:solidFill>
                <a:latin typeface="Garamond" panose="02020404030301010803" pitchFamily="18" charset="0"/>
              </a:rPr>
              <a:t>Role model to the teams</a:t>
            </a:r>
          </a:p>
          <a:p>
            <a:pPr marL="285750" indent="-285750">
              <a:buFont typeface="Arial" panose="020B0604020202020204" pitchFamily="34" charset="0"/>
              <a:buChar char="•"/>
            </a:pPr>
            <a:r>
              <a:rPr lang="en-US" sz="3200" dirty="0">
                <a:solidFill>
                  <a:schemeClr val="tx1"/>
                </a:solidFill>
                <a:latin typeface="Garamond" panose="02020404030301010803" pitchFamily="18" charset="0"/>
              </a:rPr>
              <a:t>Rely on the skills of their team members</a:t>
            </a:r>
          </a:p>
          <a:p>
            <a:pPr marL="285750" indent="-285750">
              <a:buFont typeface="Arial" panose="020B0604020202020204" pitchFamily="34" charset="0"/>
              <a:buChar char="•"/>
            </a:pPr>
            <a:r>
              <a:rPr lang="en-US" sz="3200" dirty="0">
                <a:solidFill>
                  <a:schemeClr val="tx1"/>
                </a:solidFill>
                <a:latin typeface="Garamond" panose="02020404030301010803" pitchFamily="18" charset="0"/>
              </a:rPr>
              <a:t>Respond favorably to unwelcome changes</a:t>
            </a:r>
          </a:p>
          <a:p>
            <a:pPr marL="285750" indent="-285750">
              <a:buFont typeface="Arial" panose="020B0604020202020204" pitchFamily="34" charset="0"/>
              <a:buChar char="•"/>
            </a:pPr>
            <a:r>
              <a:rPr lang="en-US" sz="3200" dirty="0">
                <a:solidFill>
                  <a:schemeClr val="tx1"/>
                </a:solidFill>
                <a:latin typeface="Garamond" panose="02020404030301010803" pitchFamily="18" charset="0"/>
              </a:rPr>
              <a:t>Do not micromanage</a:t>
            </a:r>
          </a:p>
          <a:p>
            <a:pPr marL="285750" indent="-285750">
              <a:buFont typeface="Arial" panose="020B0604020202020204" pitchFamily="34" charset="0"/>
              <a:buChar char="•"/>
            </a:pPr>
            <a:endParaRPr lang="en-US" sz="3200" dirty="0">
              <a:solidFill>
                <a:schemeClr val="tx1"/>
              </a:solidFill>
              <a:latin typeface="Garamond" panose="02020404030301010803" pitchFamily="18" charset="0"/>
            </a:endParaRPr>
          </a:p>
          <a:p>
            <a:pPr marL="285750" indent="-285750">
              <a:buFont typeface="Arial" panose="020B0604020202020204" pitchFamily="34" charset="0"/>
              <a:buChar char="•"/>
            </a:pPr>
            <a:endParaRPr lang="en-US" sz="3200" dirty="0">
              <a:latin typeface="Garamond" panose="02020404030301010803" pitchFamily="18" charset="0"/>
            </a:endParaRPr>
          </a:p>
        </p:txBody>
      </p:sp>
      <p:sp>
        <p:nvSpPr>
          <p:cNvPr id="23" name="Rounded Rectangle 22">
            <a:extLst>
              <a:ext uri="{FF2B5EF4-FFF2-40B4-BE49-F238E27FC236}">
                <a16:creationId xmlns:a16="http://schemas.microsoft.com/office/drawing/2014/main" id="{69C88FA8-0753-BD4D-A3D1-F108742E4DAC}"/>
              </a:ext>
            </a:extLst>
          </p:cNvPr>
          <p:cNvSpPr/>
          <p:nvPr/>
        </p:nvSpPr>
        <p:spPr>
          <a:xfrm>
            <a:off x="3528213" y="4998898"/>
            <a:ext cx="45720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Abstract</a:t>
            </a:r>
          </a:p>
        </p:txBody>
      </p:sp>
      <p:sp>
        <p:nvSpPr>
          <p:cNvPr id="25" name="Rounded Rectangle 24">
            <a:extLst>
              <a:ext uri="{FF2B5EF4-FFF2-40B4-BE49-F238E27FC236}">
                <a16:creationId xmlns:a16="http://schemas.microsoft.com/office/drawing/2014/main" id="{51379547-A170-7740-89D0-76C2146A7F28}"/>
              </a:ext>
            </a:extLst>
          </p:cNvPr>
          <p:cNvSpPr/>
          <p:nvPr/>
        </p:nvSpPr>
        <p:spPr>
          <a:xfrm>
            <a:off x="3528213" y="16821566"/>
            <a:ext cx="45720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Leadership</a:t>
            </a:r>
          </a:p>
        </p:txBody>
      </p:sp>
      <p:sp>
        <p:nvSpPr>
          <p:cNvPr id="26" name="Rounded Rectangle 25">
            <a:extLst>
              <a:ext uri="{FF2B5EF4-FFF2-40B4-BE49-F238E27FC236}">
                <a16:creationId xmlns:a16="http://schemas.microsoft.com/office/drawing/2014/main" id="{D010AE68-B05A-3F44-8362-9EA1E225A25A}"/>
              </a:ext>
            </a:extLst>
          </p:cNvPr>
          <p:cNvSpPr/>
          <p:nvPr/>
        </p:nvSpPr>
        <p:spPr>
          <a:xfrm>
            <a:off x="14391278" y="11833837"/>
            <a:ext cx="45720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Characteristic</a:t>
            </a:r>
          </a:p>
        </p:txBody>
      </p:sp>
      <p:sp>
        <p:nvSpPr>
          <p:cNvPr id="27" name="Rounded Rectangle 26">
            <a:extLst>
              <a:ext uri="{FF2B5EF4-FFF2-40B4-BE49-F238E27FC236}">
                <a16:creationId xmlns:a16="http://schemas.microsoft.com/office/drawing/2014/main" id="{46DD85E0-B9A7-594E-B581-0EAC11DD9AAE}"/>
              </a:ext>
            </a:extLst>
          </p:cNvPr>
          <p:cNvSpPr/>
          <p:nvPr/>
        </p:nvSpPr>
        <p:spPr>
          <a:xfrm>
            <a:off x="24796274" y="5100789"/>
            <a:ext cx="45720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Discussion</a:t>
            </a:r>
          </a:p>
        </p:txBody>
      </p:sp>
      <p:sp>
        <p:nvSpPr>
          <p:cNvPr id="28" name="Rounded Rectangle 27">
            <a:extLst>
              <a:ext uri="{FF2B5EF4-FFF2-40B4-BE49-F238E27FC236}">
                <a16:creationId xmlns:a16="http://schemas.microsoft.com/office/drawing/2014/main" id="{4A869A2D-37A8-AB43-BB41-7A677DDBC28B}"/>
              </a:ext>
            </a:extLst>
          </p:cNvPr>
          <p:cNvSpPr/>
          <p:nvPr/>
        </p:nvSpPr>
        <p:spPr>
          <a:xfrm>
            <a:off x="24796274" y="14875326"/>
            <a:ext cx="45720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References</a:t>
            </a:r>
          </a:p>
        </p:txBody>
      </p:sp>
      <p:sp>
        <p:nvSpPr>
          <p:cNvPr id="32" name="Rectangle 31">
            <a:extLst>
              <a:ext uri="{FF2B5EF4-FFF2-40B4-BE49-F238E27FC236}">
                <a16:creationId xmlns:a16="http://schemas.microsoft.com/office/drawing/2014/main" id="{A2D30AF2-838F-8E41-9442-70B96338018C}"/>
              </a:ext>
            </a:extLst>
          </p:cNvPr>
          <p:cNvSpPr/>
          <p:nvPr/>
        </p:nvSpPr>
        <p:spPr>
          <a:xfrm>
            <a:off x="1290090" y="6195261"/>
            <a:ext cx="8991600" cy="9753376"/>
          </a:xfrm>
          <a:prstGeom prst="rect">
            <a:avLst/>
          </a:prstGeom>
        </p:spPr>
        <p:txBody>
          <a:bodyPr wrap="square">
            <a:spAutoFit/>
          </a:bodyPr>
          <a:lstStyle/>
          <a:p>
            <a:pPr marL="0" marR="0">
              <a:lnSpc>
                <a:spcPct val="107000"/>
              </a:lnSpc>
              <a:spcBef>
                <a:spcPts val="0"/>
              </a:spcBef>
              <a:spcAft>
                <a:spcPts val="800"/>
              </a:spcAft>
            </a:pPr>
            <a:r>
              <a:rPr lang="en-US" sz="2800" dirty="0">
                <a:effectLst/>
                <a:ea typeface="DengXian" panose="02010600030101010101" pitchFamily="2" charset="-122"/>
              </a:rPr>
              <a:t>We all heard about famous World War II generals such as Dwight D. Eisenhower, Omar Bradley, and more. However, not many people heard the name James H. Doolittle and the Doolittle Raid. After December 7, 1941, Japan attacked Pearl Harbor, Doolittle was appointed to lead the planning of the first aerial raid on the Japanese mainland.</a:t>
            </a:r>
            <a:r>
              <a:rPr lang="en-US" sz="2800" dirty="0">
                <a:effectLst/>
              </a:rPr>
              <a:t> </a:t>
            </a:r>
            <a:r>
              <a:rPr lang="en-US" sz="2800" dirty="0">
                <a:effectLst/>
                <a:ea typeface="DengXian" panose="02010600030101010101" pitchFamily="2" charset="-122"/>
              </a:rPr>
              <a:t>Doolittle led 80 Soldiers and 16 modified B-25s to attack the Japanese homeland. Although the damage was mild, the operation boosted aligns morals and led to a significant turning point in the war. Doolittle’s leadership style put people at ease, invited questions and patiently treated people with respect, and set an example, which leadership characteristics led to the tremendous success of the mission.</a:t>
            </a:r>
            <a:r>
              <a:rPr lang="en-US" sz="2800" dirty="0">
                <a:effectLst/>
              </a:rPr>
              <a:t> </a:t>
            </a:r>
            <a:r>
              <a:rPr lang="en-US" sz="2800" dirty="0">
                <a:effectLst/>
                <a:ea typeface="DengXian" panose="02010600030101010101" pitchFamily="2" charset="-122"/>
              </a:rPr>
              <a:t>After Doolittle led the Great Raids on WWII, he received the Medal of Honor from President Franklin D. Roosevelt at the White House and advanced two ranks to Brigadier General. He also received two Distinguished Service Medals, the Silver Star, Three Distinguished Flying Crosses, Bronze Star, four Air Medals, and decorations from Great Britain, France, Belgium, Poland, China, and Ecuador. The raid is known as the “Doolittle Raid,” and his subordinates are the “Doolittle Raiders”</a:t>
            </a:r>
            <a:r>
              <a:rPr lang="en-US" sz="2800" dirty="0">
                <a:effectLst/>
              </a:rPr>
              <a:t> </a:t>
            </a:r>
            <a:endParaRPr lang="en-US" sz="2800" dirty="0">
              <a:effectLst/>
              <a:ea typeface="Calibri" panose="020F0502020204030204" pitchFamily="34" charset="0"/>
              <a:cs typeface="Times New Roman" panose="02020603050405020304" pitchFamily="18" charset="0"/>
            </a:endParaRPr>
          </a:p>
        </p:txBody>
      </p:sp>
      <p:sp>
        <p:nvSpPr>
          <p:cNvPr id="40" name="Rectangle 39">
            <a:extLst>
              <a:ext uri="{FF2B5EF4-FFF2-40B4-BE49-F238E27FC236}">
                <a16:creationId xmlns:a16="http://schemas.microsoft.com/office/drawing/2014/main" id="{8FC5FA3B-B81A-1D4C-9E6D-07E725A1C95E}"/>
              </a:ext>
            </a:extLst>
          </p:cNvPr>
          <p:cNvSpPr/>
          <p:nvPr/>
        </p:nvSpPr>
        <p:spPr>
          <a:xfrm>
            <a:off x="22806459" y="15966718"/>
            <a:ext cx="8991600" cy="4524315"/>
          </a:xfrm>
          <a:prstGeom prst="rect">
            <a:avLst/>
          </a:prstGeom>
        </p:spPr>
        <p:txBody>
          <a:bodyPr wrap="square">
            <a:spAutoFit/>
          </a:bodyPr>
          <a:lstStyle/>
          <a:p>
            <a:pPr marL="457200" indent="-457200"/>
            <a:r>
              <a:rPr lang="en-US" sz="1800" dirty="0">
                <a:effectLst/>
                <a:latin typeface="Garamond" panose="02020404030301010803" pitchFamily="18" charset="0"/>
                <a:cs typeface="Times New Roman" panose="02020603050405020304" pitchFamily="18" charset="0"/>
              </a:rPr>
              <a:t>Air &amp; Space Forces Magazine. (2021, February 20). </a:t>
            </a:r>
            <a:r>
              <a:rPr lang="en-US" sz="1800" i="1" dirty="0">
                <a:effectLst/>
                <a:latin typeface="Garamond" panose="02020404030301010803" pitchFamily="18" charset="0"/>
                <a:cs typeface="Times New Roman" panose="02020603050405020304" pitchFamily="18" charset="0"/>
              </a:rPr>
              <a:t>Heroes and Leaders: Jimmy Doolittle | Air &amp; Space Forces Magazine</a:t>
            </a:r>
            <a:r>
              <a:rPr lang="en-US" sz="1800" dirty="0">
                <a:effectLst/>
                <a:latin typeface="Garamond" panose="02020404030301010803" pitchFamily="18" charset="0"/>
                <a:cs typeface="Times New Roman" panose="02020603050405020304" pitchFamily="18" charset="0"/>
              </a:rPr>
              <a:t>. </a:t>
            </a:r>
            <a:r>
              <a:rPr lang="en-US" sz="1800" dirty="0">
                <a:effectLst/>
                <a:latin typeface="Garamond" panose="02020404030301010803" pitchFamily="18" charset="0"/>
                <a:cs typeface="Times New Roman" panose="02020603050405020304" pitchFamily="18" charset="0"/>
                <a:hlinkClick r:id="rId5"/>
              </a:rPr>
              <a:t>https://www.airandspaceforces.com/article/heroes-and-leaders-jimmy-doolittle/</a:t>
            </a:r>
            <a:r>
              <a:rPr lang="en-US" sz="1800" dirty="0">
                <a:effectLst/>
                <a:latin typeface="Garamond" panose="02020404030301010803" pitchFamily="18" charset="0"/>
                <a:cs typeface="Times New Roman" panose="02020603050405020304" pitchFamily="18" charset="0"/>
              </a:rPr>
              <a:t> </a:t>
            </a:r>
          </a:p>
          <a:p>
            <a:pPr marL="457200" indent="-457200"/>
            <a:r>
              <a:rPr lang="en-US" sz="1800" dirty="0">
                <a:effectLst/>
                <a:latin typeface="Garamond" panose="02020404030301010803" pitchFamily="18" charset="0"/>
                <a:ea typeface="DengXian" panose="02010600030101010101" pitchFamily="2" charset="-122"/>
                <a:cs typeface="Times New Roman" panose="02020603050405020304" pitchFamily="18" charset="0"/>
              </a:rPr>
              <a:t>Air Force. (n.d.). </a:t>
            </a:r>
            <a:r>
              <a:rPr lang="en-US" sz="1800" i="1" dirty="0">
                <a:effectLst/>
                <a:latin typeface="Garamond" panose="02020404030301010803" pitchFamily="18" charset="0"/>
                <a:ea typeface="DengXian" panose="02010600030101010101" pitchFamily="2" charset="-122"/>
                <a:cs typeface="Times New Roman" panose="02020603050405020304" pitchFamily="18" charset="0"/>
              </a:rPr>
              <a:t>GENERAL JAMES HAROLD DOOLITTLE</a:t>
            </a:r>
            <a:r>
              <a:rPr lang="en-US" sz="1800" dirty="0">
                <a:effectLst/>
                <a:latin typeface="Garamond" panose="02020404030301010803" pitchFamily="18" charset="0"/>
                <a:ea typeface="DengXian" panose="02010600030101010101" pitchFamily="2" charset="-122"/>
                <a:cs typeface="Times New Roman" panose="02020603050405020304" pitchFamily="18" charset="0"/>
              </a:rPr>
              <a:t>. </a:t>
            </a:r>
            <a:r>
              <a:rPr lang="en-US" sz="1800" u="sng" dirty="0">
                <a:solidFill>
                  <a:srgbClr val="0563C1"/>
                </a:solidFill>
                <a:effectLst/>
                <a:latin typeface="Garamond" panose="02020404030301010803" pitchFamily="18" charset="0"/>
                <a:ea typeface="DengXian" panose="02010600030101010101" pitchFamily="2" charset="-122"/>
                <a:cs typeface="Times New Roman" panose="02020603050405020304" pitchFamily="18" charset="0"/>
                <a:hlinkClick r:id="rId6"/>
              </a:rPr>
              <a:t>https://www.af.mil/About-Us/Biographies/Display/Article/107225/general-james-harold-doolittle/</a:t>
            </a:r>
            <a:r>
              <a:rPr lang="en-US" sz="1800" dirty="0">
                <a:effectLst/>
                <a:latin typeface="Garamond" panose="02020404030301010803" pitchFamily="18" charset="0"/>
                <a:ea typeface="DengXian" panose="02010600030101010101" pitchFamily="2" charset="-122"/>
                <a:cs typeface="Times New Roman" panose="02020603050405020304" pitchFamily="18" charset="0"/>
              </a:rPr>
              <a:t> </a:t>
            </a:r>
            <a:endParaRPr lang="en-US" sz="1800" dirty="0">
              <a:effectLst/>
              <a:latin typeface="Garamond" panose="02020404030301010803" pitchFamily="18" charset="0"/>
              <a:cs typeface="Times New Roman" panose="02020603050405020304" pitchFamily="18" charset="0"/>
            </a:endParaRPr>
          </a:p>
          <a:p>
            <a:pPr marL="457200" indent="-457200"/>
            <a:r>
              <a:rPr lang="en-US" sz="1800" dirty="0">
                <a:effectLst/>
                <a:latin typeface="Garamond" panose="02020404030301010803" pitchFamily="18" charset="0"/>
                <a:cs typeface="Times New Roman" panose="02020603050405020304" pitchFamily="18" charset="0"/>
              </a:rPr>
              <a:t>Air Education and Training Command. (2007, April 20). </a:t>
            </a:r>
            <a:r>
              <a:rPr lang="en-US" sz="1800" i="1" dirty="0">
                <a:effectLst/>
                <a:latin typeface="Garamond" panose="02020404030301010803" pitchFamily="18" charset="0"/>
                <a:cs typeface="Times New Roman" panose="02020603050405020304" pitchFamily="18" charset="0"/>
              </a:rPr>
              <a:t>Raiders point to leadership’s key role in Doolittle Tokyo Raid</a:t>
            </a:r>
            <a:r>
              <a:rPr lang="en-US" sz="1800" dirty="0">
                <a:effectLst/>
                <a:latin typeface="Garamond" panose="02020404030301010803" pitchFamily="18" charset="0"/>
                <a:cs typeface="Times New Roman" panose="02020603050405020304" pitchFamily="18" charset="0"/>
              </a:rPr>
              <a:t>. </a:t>
            </a:r>
            <a:r>
              <a:rPr lang="en-US" sz="1800" dirty="0">
                <a:effectLst/>
                <a:latin typeface="Garamond" panose="02020404030301010803" pitchFamily="18" charset="0"/>
                <a:cs typeface="Times New Roman" panose="02020603050405020304" pitchFamily="18" charset="0"/>
                <a:hlinkClick r:id="rId7"/>
              </a:rPr>
              <a:t>https://www.aetc.af.mil/News/Article-Display/Article/263303/raiders-point-to-leaderships-key-role-in-doolittle-tokyo-raid/</a:t>
            </a:r>
            <a:r>
              <a:rPr lang="en-US" sz="1800" dirty="0">
                <a:effectLst/>
                <a:latin typeface="Garamond" panose="02020404030301010803" pitchFamily="18" charset="0"/>
                <a:cs typeface="Times New Roman" panose="02020603050405020304" pitchFamily="18" charset="0"/>
              </a:rPr>
              <a:t> </a:t>
            </a:r>
          </a:p>
          <a:p>
            <a:pPr marL="457200" indent="-457200"/>
            <a:r>
              <a:rPr lang="en-US" sz="1800" dirty="0">
                <a:effectLst/>
                <a:latin typeface="Garamond" panose="02020404030301010803" pitchFamily="18" charset="0"/>
                <a:cs typeface="Times New Roman" panose="02020603050405020304" pitchFamily="18" charset="0"/>
              </a:rPr>
              <a:t>Henman, L. (2019, May 2). </a:t>
            </a:r>
            <a:r>
              <a:rPr lang="en-US" sz="1800" i="1" dirty="0">
                <a:effectLst/>
                <a:latin typeface="Garamond" panose="02020404030301010803" pitchFamily="18" charset="0"/>
                <a:cs typeface="Times New Roman" panose="02020603050405020304" pitchFamily="18" charset="0"/>
              </a:rPr>
              <a:t>We Need More Heroes: 6 Lessons in Leadership from War Hero James Doolittle</a:t>
            </a:r>
            <a:r>
              <a:rPr lang="en-US" sz="1800" dirty="0">
                <a:effectLst/>
                <a:latin typeface="Garamond" panose="02020404030301010803" pitchFamily="18" charset="0"/>
                <a:cs typeface="Times New Roman" panose="02020603050405020304" pitchFamily="18" charset="0"/>
              </a:rPr>
              <a:t>. Corporate Compliance Insights. </a:t>
            </a:r>
            <a:r>
              <a:rPr lang="en-US" sz="1800" dirty="0">
                <a:effectLst/>
                <a:latin typeface="Garamond" panose="02020404030301010803" pitchFamily="18" charset="0"/>
                <a:cs typeface="Times New Roman" panose="02020603050405020304" pitchFamily="18" charset="0"/>
                <a:hlinkClick r:id="rId8"/>
              </a:rPr>
              <a:t>https://www.corporatecomplianceinsights.com/we-need-more-heroes-6-lessons-in-leadership-from-war-hero-james-doolittle/</a:t>
            </a:r>
            <a:r>
              <a:rPr lang="en-US" sz="1800" dirty="0">
                <a:effectLst/>
                <a:latin typeface="Garamond" panose="02020404030301010803" pitchFamily="18" charset="0"/>
                <a:cs typeface="Times New Roman" panose="02020603050405020304" pitchFamily="18" charset="0"/>
              </a:rPr>
              <a:t> </a:t>
            </a:r>
          </a:p>
          <a:p>
            <a:pPr marL="457200" marR="0" indent="-457200">
              <a:spcBef>
                <a:spcPts val="0"/>
              </a:spcBef>
              <a:spcAft>
                <a:spcPts val="0"/>
              </a:spcAft>
            </a:pPr>
            <a:r>
              <a:rPr lang="en-US" sz="1800" dirty="0" err="1">
                <a:effectLst/>
                <a:latin typeface="Garamond" panose="02020404030301010803" pitchFamily="18" charset="0"/>
                <a:ea typeface="Times New Roman" panose="02020603050405020304" pitchFamily="18" charset="0"/>
                <a:cs typeface="Times New Roman" panose="02020603050405020304" pitchFamily="18" charset="0"/>
              </a:rPr>
              <a:t>History.com</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Editors. (2020, July 1).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James H. Doolittle</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HISTORY. </a:t>
            </a:r>
            <a:r>
              <a:rPr lang="en-US" sz="1800" u="sng" dirty="0">
                <a:solidFill>
                  <a:srgbClr val="0563C1"/>
                </a:solidFill>
                <a:effectLst/>
                <a:latin typeface="Garamond" panose="02020404030301010803" pitchFamily="18" charset="0"/>
                <a:ea typeface="Times New Roman" panose="02020603050405020304" pitchFamily="18" charset="0"/>
                <a:cs typeface="Times New Roman" panose="02020603050405020304" pitchFamily="18" charset="0"/>
                <a:hlinkClick r:id="rId9"/>
              </a:rPr>
              <a:t>https://www.history.com/topics/world-war-ii/james-h-doolittle</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a:t>
            </a:r>
          </a:p>
          <a:p>
            <a:pPr marL="457200" marR="0" indent="-457200">
              <a:spcBef>
                <a:spcPts val="0"/>
              </a:spcBef>
              <a:spcAft>
                <a:spcPts val="0"/>
              </a:spcAft>
            </a:pP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James Harold Doolittle</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(n.d.). Congressional Medal of Honor Society. </a:t>
            </a:r>
            <a:r>
              <a:rPr lang="en-US" sz="1800" u="sng" dirty="0">
                <a:solidFill>
                  <a:srgbClr val="0563C1"/>
                </a:solidFill>
                <a:effectLst/>
                <a:latin typeface="Garamond" panose="02020404030301010803" pitchFamily="18" charset="0"/>
                <a:ea typeface="Times New Roman" panose="02020603050405020304" pitchFamily="18" charset="0"/>
                <a:cs typeface="Times New Roman" panose="02020603050405020304" pitchFamily="18" charset="0"/>
                <a:hlinkClick r:id="rId10"/>
              </a:rPr>
              <a:t>https://www.cmohs.org/recipients/james-h-doolittle</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a:t>
            </a:r>
          </a:p>
          <a:p>
            <a:pPr marL="457200" indent="-457200"/>
            <a:endParaRPr lang="en-US" sz="1800" dirty="0">
              <a:effectLst/>
              <a:latin typeface="Garamond" panose="02020404030301010803" pitchFamily="18" charset="0"/>
              <a:cs typeface="Times New Roman" panose="02020603050405020304" pitchFamily="18" charset="0"/>
            </a:endParaRPr>
          </a:p>
        </p:txBody>
      </p:sp>
      <p:sp>
        <p:nvSpPr>
          <p:cNvPr id="30" name="Rounded Rectangle 19">
            <a:extLst>
              <a:ext uri="{FF2B5EF4-FFF2-40B4-BE49-F238E27FC236}">
                <a16:creationId xmlns:a16="http://schemas.microsoft.com/office/drawing/2014/main" id="{8E8C49FE-3890-40F1-BDB0-9CB027F1A51F}"/>
              </a:ext>
            </a:extLst>
          </p:cNvPr>
          <p:cNvSpPr/>
          <p:nvPr/>
        </p:nvSpPr>
        <p:spPr>
          <a:xfrm>
            <a:off x="762000" y="4523509"/>
            <a:ext cx="10058400" cy="11707091"/>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latin typeface="Garamond" panose="02020404030301010803" pitchFamily="18" charset="0"/>
            </a:endParaRPr>
          </a:p>
          <a:p>
            <a:endParaRPr lang="en-US" dirty="0">
              <a:solidFill>
                <a:schemeClr val="tx1"/>
              </a:solidFill>
              <a:latin typeface="Garamond" panose="02020404030301010803" pitchFamily="18" charset="0"/>
            </a:endParaRPr>
          </a:p>
          <a:p>
            <a:endParaRPr lang="en-US" dirty="0">
              <a:solidFill>
                <a:schemeClr val="tx1"/>
              </a:solidFill>
              <a:latin typeface="Garamond" panose="02020404030301010803" pitchFamily="18" charset="0"/>
            </a:endParaRPr>
          </a:p>
          <a:p>
            <a:endParaRPr lang="en-US" dirty="0">
              <a:solidFill>
                <a:schemeClr val="tx1"/>
              </a:solidFill>
              <a:latin typeface="Garamond" panose="02020404030301010803" pitchFamily="18" charset="0"/>
            </a:endParaRPr>
          </a:p>
          <a:p>
            <a:endParaRPr lang="en-US" dirty="0">
              <a:solidFill>
                <a:schemeClr val="tx1"/>
              </a:solidFill>
              <a:latin typeface="Garamond" panose="02020404030301010803" pitchFamily="18" charset="0"/>
            </a:endParaRPr>
          </a:p>
          <a:p>
            <a:endParaRPr lang="en-US" sz="3200" dirty="0">
              <a:solidFill>
                <a:schemeClr val="tx1"/>
              </a:solidFill>
              <a:latin typeface="Garamond" panose="02020404030301010803" pitchFamily="18" charset="0"/>
            </a:endParaRPr>
          </a:p>
          <a:p>
            <a:pPr marL="285750" indent="-285750">
              <a:buFont typeface="Arial" panose="020B0604020202020204" pitchFamily="34" charset="0"/>
              <a:buChar char="•"/>
            </a:pPr>
            <a:endParaRPr lang="en-US" sz="3200" dirty="0">
              <a:latin typeface="Garamond" panose="02020404030301010803" pitchFamily="18" charset="0"/>
            </a:endParaRPr>
          </a:p>
        </p:txBody>
      </p:sp>
      <p:pic>
        <p:nvPicPr>
          <p:cNvPr id="1026" name="Picture 2" descr="TOP 13 QUOTES BY JIMMY DOOLITTLE | A-Z Quotes">
            <a:extLst>
              <a:ext uri="{FF2B5EF4-FFF2-40B4-BE49-F238E27FC236}">
                <a16:creationId xmlns:a16="http://schemas.microsoft.com/office/drawing/2014/main" id="{C6C8AAC3-8481-9345-DC2C-4D2A65A5B1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156006" y="4421203"/>
            <a:ext cx="6606387" cy="66063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membering the Doolittle Raid on Tokyo | News | portlandtribune.com">
            <a:extLst>
              <a:ext uri="{FF2B5EF4-FFF2-40B4-BE49-F238E27FC236}">
                <a16:creationId xmlns:a16="http://schemas.microsoft.com/office/drawing/2014/main" id="{6D5FBCEA-35BF-FBE5-1D53-39294F60C3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98916" y="16706194"/>
            <a:ext cx="5830534" cy="4645844"/>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C7343D6-9DCB-E5C8-60C3-6FC42F60AA73}"/>
              </a:ext>
            </a:extLst>
          </p:cNvPr>
          <p:cNvSpPr/>
          <p:nvPr/>
        </p:nvSpPr>
        <p:spPr>
          <a:xfrm>
            <a:off x="22398955" y="14159776"/>
            <a:ext cx="9806609" cy="7042397"/>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800" dirty="0">
              <a:solidFill>
                <a:schemeClr val="tx1"/>
              </a:solidFill>
              <a:latin typeface="Garamond" panose="02020404030301010803" pitchFamily="18" charset="0"/>
            </a:endParaRPr>
          </a:p>
          <a:p>
            <a:endParaRPr lang="en-US" sz="2800" dirty="0">
              <a:solidFill>
                <a:schemeClr val="tx1"/>
              </a:solidFill>
              <a:latin typeface="Garamond" panose="02020404030301010803" pitchFamily="18" charset="0"/>
            </a:endParaRPr>
          </a:p>
          <a:p>
            <a:endParaRPr lang="en-US" sz="2800" dirty="0">
              <a:solidFill>
                <a:schemeClr val="tx1"/>
              </a:solidFill>
              <a:latin typeface="Garamond" panose="02020404030301010803" pitchFamily="18" charset="0"/>
            </a:endParaRPr>
          </a:p>
        </p:txBody>
      </p:sp>
      <p:pic>
        <p:nvPicPr>
          <p:cNvPr id="2" name="S Ocala Rd.m4a">
            <a:hlinkClick r:id="" action="ppaction://media"/>
            <a:extLst>
              <a:ext uri="{FF2B5EF4-FFF2-40B4-BE49-F238E27FC236}">
                <a16:creationId xmlns:a16="http://schemas.microsoft.com/office/drawing/2014/main" id="{DD224ED6-CDB6-C393-4B2A-C75F668A486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7728090" y="2794478"/>
            <a:ext cx="812800" cy="812800"/>
          </a:xfrm>
          <a:prstGeom prst="rect">
            <a:avLst/>
          </a:prstGeom>
        </p:spPr>
      </p:pic>
      <p:pic>
        <p:nvPicPr>
          <p:cNvPr id="7" name="Picture 6" descr="A person in military uniform in front of a flag&#10;&#10;Description automatically generated with medium confidence">
            <a:extLst>
              <a:ext uri="{FF2B5EF4-FFF2-40B4-BE49-F238E27FC236}">
                <a16:creationId xmlns:a16="http://schemas.microsoft.com/office/drawing/2014/main" id="{43A2D520-D0B0-D6D0-5A2C-64774BF60D96}"/>
              </a:ext>
            </a:extLst>
          </p:cNvPr>
          <p:cNvPicPr>
            <a:picLocks noChangeAspect="1"/>
          </p:cNvPicPr>
          <p:nvPr/>
        </p:nvPicPr>
        <p:blipFill>
          <a:blip r:embed="rId14"/>
          <a:stretch>
            <a:fillRect/>
          </a:stretch>
        </p:blipFill>
        <p:spPr>
          <a:xfrm>
            <a:off x="304800" y="680914"/>
            <a:ext cx="4992828" cy="3328552"/>
          </a:xfrm>
          <a:prstGeom prst="rect">
            <a:avLst/>
          </a:prstGeom>
        </p:spPr>
      </p:pic>
    </p:spTree>
    <p:extLst>
      <p:ext uri="{BB962C8B-B14F-4D97-AF65-F5344CB8AC3E}">
        <p14:creationId xmlns:p14="http://schemas.microsoft.com/office/powerpoint/2010/main" val="41314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3793</TotalTime>
  <Words>791</Words>
  <Application>Microsoft Macintosh PowerPoint</Application>
  <PresentationFormat>Custom</PresentationFormat>
  <Paragraphs>46</Paragraphs>
  <Slides>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Benton Sans</vt:lpstr>
      <vt:lpstr>Arial</vt:lpstr>
      <vt:lpstr>Calibri</vt:lpstr>
      <vt:lpstr>Calibri Light</vt:lpstr>
      <vt:lpstr>Garamond</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Towne</dc:creator>
  <cp:lastModifiedBy>A9951</cp:lastModifiedBy>
  <cp:revision>17</cp:revision>
  <cp:lastPrinted>2020-02-13T23:31:38Z</cp:lastPrinted>
  <dcterms:created xsi:type="dcterms:W3CDTF">2020-02-13T23:22:33Z</dcterms:created>
  <dcterms:modified xsi:type="dcterms:W3CDTF">2023-03-05T02:04:56Z</dcterms:modified>
</cp:coreProperties>
</file>