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32918400" cy="21945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12" userDrawn="1">
          <p15:clr>
            <a:srgbClr val="A4A3A4"/>
          </p15:clr>
        </p15:guide>
        <p15:guide id="2" pos="10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2F40"/>
    <a:srgbClr val="FFFFFF"/>
    <a:srgbClr val="CEB888"/>
    <a:srgbClr val="F3EDE1"/>
    <a:srgbClr val="E7DC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51"/>
    <p:restoredTop sz="96327"/>
  </p:normalViewPr>
  <p:slideViewPr>
    <p:cSldViewPr snapToObjects="1">
      <p:cViewPr varScale="1">
        <p:scale>
          <a:sx n="25" d="100"/>
          <a:sy n="25" d="100"/>
        </p:scale>
        <p:origin x="1243" y="14"/>
      </p:cViewPr>
      <p:guideLst>
        <p:guide orient="horz" pos="6912"/>
        <p:guide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3591562"/>
            <a:ext cx="27980640" cy="7640320"/>
          </a:xfrm>
        </p:spPr>
        <p:txBody>
          <a:bodyPr anchor="b"/>
          <a:lstStyle>
            <a:lvl1pPr algn="ctr">
              <a:defRPr sz="19200"/>
            </a:lvl1pPr>
          </a:lstStyle>
          <a:p>
            <a:r>
              <a:rPr lang="en-US"/>
              <a:t>Click to edit Master title style</a:t>
            </a:r>
            <a:endParaRPr lang="en-US" dirty="0"/>
          </a:p>
        </p:txBody>
      </p:sp>
      <p:sp>
        <p:nvSpPr>
          <p:cNvPr id="3" name="Subtitle 2"/>
          <p:cNvSpPr>
            <a:spLocks noGrp="1"/>
          </p:cNvSpPr>
          <p:nvPr>
            <p:ph type="subTitle" idx="1"/>
          </p:nvPr>
        </p:nvSpPr>
        <p:spPr>
          <a:xfrm>
            <a:off x="4114800" y="11526522"/>
            <a:ext cx="24688800" cy="5298438"/>
          </a:xfrm>
        </p:spPr>
        <p:txBody>
          <a:bodyPr/>
          <a:lstStyle>
            <a:lvl1pPr marL="0" indent="0" algn="ctr">
              <a:buNone/>
              <a:defRPr sz="7680"/>
            </a:lvl1pPr>
            <a:lvl2pPr marL="1463040" indent="0" algn="ctr">
              <a:buNone/>
              <a:defRPr sz="6400"/>
            </a:lvl2pPr>
            <a:lvl3pPr marL="2926080" indent="0" algn="ctr">
              <a:buNone/>
              <a:defRPr sz="5760"/>
            </a:lvl3pPr>
            <a:lvl4pPr marL="4389120" indent="0" algn="ctr">
              <a:buNone/>
              <a:defRPr sz="5120"/>
            </a:lvl4pPr>
            <a:lvl5pPr marL="5852160" indent="0" algn="ctr">
              <a:buNone/>
              <a:defRPr sz="5120"/>
            </a:lvl5pPr>
            <a:lvl6pPr marL="7315200" indent="0" algn="ctr">
              <a:buNone/>
              <a:defRPr sz="5120"/>
            </a:lvl6pPr>
            <a:lvl7pPr marL="8778240" indent="0" algn="ctr">
              <a:buNone/>
              <a:defRPr sz="5120"/>
            </a:lvl7pPr>
            <a:lvl8pPr marL="10241280" indent="0" algn="ctr">
              <a:buNone/>
              <a:defRPr sz="5120"/>
            </a:lvl8pPr>
            <a:lvl9pPr marL="11704320" indent="0" algn="ctr">
              <a:buNone/>
              <a:defRPr sz="51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3073545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803581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1168400"/>
            <a:ext cx="7098030" cy="1859788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63142" y="1168400"/>
            <a:ext cx="20882610" cy="1859788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393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907657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5471167"/>
            <a:ext cx="28392120" cy="9128758"/>
          </a:xfrm>
        </p:spPr>
        <p:txBody>
          <a:bodyPr anchor="b"/>
          <a:lstStyle>
            <a:lvl1pPr>
              <a:defRPr sz="19200"/>
            </a:lvl1pPr>
          </a:lstStyle>
          <a:p>
            <a:r>
              <a:rPr lang="en-US"/>
              <a:t>Click to edit Master title style</a:t>
            </a:r>
            <a:endParaRPr lang="en-US" dirty="0"/>
          </a:p>
        </p:txBody>
      </p:sp>
      <p:sp>
        <p:nvSpPr>
          <p:cNvPr id="3" name="Text Placeholder 2"/>
          <p:cNvSpPr>
            <a:spLocks noGrp="1"/>
          </p:cNvSpPr>
          <p:nvPr>
            <p:ph type="body" idx="1"/>
          </p:nvPr>
        </p:nvSpPr>
        <p:spPr>
          <a:xfrm>
            <a:off x="2245997" y="14686287"/>
            <a:ext cx="28392120" cy="4800598"/>
          </a:xfrm>
        </p:spPr>
        <p:txBody>
          <a:bodyPr/>
          <a:lstStyle>
            <a:lvl1pPr marL="0" indent="0">
              <a:buNone/>
              <a:defRPr sz="7680">
                <a:solidFill>
                  <a:schemeClr val="tx1"/>
                </a:solidFill>
              </a:defRPr>
            </a:lvl1pPr>
            <a:lvl2pPr marL="1463040" indent="0">
              <a:buNone/>
              <a:defRPr sz="6400">
                <a:solidFill>
                  <a:schemeClr val="tx1">
                    <a:tint val="75000"/>
                  </a:schemeClr>
                </a:solidFill>
              </a:defRPr>
            </a:lvl2pPr>
            <a:lvl3pPr marL="2926080" indent="0">
              <a:buNone/>
              <a:defRPr sz="5760">
                <a:solidFill>
                  <a:schemeClr val="tx1">
                    <a:tint val="75000"/>
                  </a:schemeClr>
                </a:solidFill>
              </a:defRPr>
            </a:lvl3pPr>
            <a:lvl4pPr marL="4389120" indent="0">
              <a:buNone/>
              <a:defRPr sz="5120">
                <a:solidFill>
                  <a:schemeClr val="tx1">
                    <a:tint val="75000"/>
                  </a:schemeClr>
                </a:solidFill>
              </a:defRPr>
            </a:lvl4pPr>
            <a:lvl5pPr marL="5852160" indent="0">
              <a:buNone/>
              <a:defRPr sz="5120">
                <a:solidFill>
                  <a:schemeClr val="tx1">
                    <a:tint val="75000"/>
                  </a:schemeClr>
                </a:solidFill>
              </a:defRPr>
            </a:lvl5pPr>
            <a:lvl6pPr marL="7315200" indent="0">
              <a:buNone/>
              <a:defRPr sz="5120">
                <a:solidFill>
                  <a:schemeClr val="tx1">
                    <a:tint val="75000"/>
                  </a:schemeClr>
                </a:solidFill>
              </a:defRPr>
            </a:lvl6pPr>
            <a:lvl7pPr marL="8778240" indent="0">
              <a:buNone/>
              <a:defRPr sz="5120">
                <a:solidFill>
                  <a:schemeClr val="tx1">
                    <a:tint val="75000"/>
                  </a:schemeClr>
                </a:solidFill>
              </a:defRPr>
            </a:lvl7pPr>
            <a:lvl8pPr marL="10241280" indent="0">
              <a:buNone/>
              <a:defRPr sz="5120">
                <a:solidFill>
                  <a:schemeClr val="tx1">
                    <a:tint val="75000"/>
                  </a:schemeClr>
                </a:solidFill>
              </a:defRPr>
            </a:lvl8pPr>
            <a:lvl9pPr marL="11704320" indent="0">
              <a:buNone/>
              <a:defRPr sz="51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A3F32C-38B0-B548-A78F-520DC007E7DF}"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2514995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63140" y="5842000"/>
            <a:ext cx="13990320" cy="139242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664940" y="5842000"/>
            <a:ext cx="13990320" cy="139242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A3F32C-38B0-B548-A78F-520DC007E7DF}" type="datetimeFigureOut">
              <a:rPr lang="en-US" smtClean="0"/>
              <a:t>3/5/2023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2476067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168405"/>
            <a:ext cx="28392120" cy="42418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67431" y="5379722"/>
            <a:ext cx="13926024"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4" name="Content Placeholder 3"/>
          <p:cNvSpPr>
            <a:spLocks noGrp="1"/>
          </p:cNvSpPr>
          <p:nvPr>
            <p:ph sz="half" idx="2"/>
          </p:nvPr>
        </p:nvSpPr>
        <p:spPr>
          <a:xfrm>
            <a:off x="2267431" y="8016240"/>
            <a:ext cx="13926024" cy="11790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664942" y="5379722"/>
            <a:ext cx="13994608"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6" name="Content Placeholder 5"/>
          <p:cNvSpPr>
            <a:spLocks noGrp="1"/>
          </p:cNvSpPr>
          <p:nvPr>
            <p:ph sz="quarter" idx="4"/>
          </p:nvPr>
        </p:nvSpPr>
        <p:spPr>
          <a:xfrm>
            <a:off x="16664942" y="8016240"/>
            <a:ext cx="13994608" cy="11790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7A3F32C-38B0-B548-A78F-520DC007E7DF}" type="datetimeFigureOut">
              <a:rPr lang="en-US" smtClean="0"/>
              <a:t>3/5/2023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4118034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7A3F32C-38B0-B548-A78F-520DC007E7DF}" type="datetimeFigureOut">
              <a:rPr lang="en-US" smtClean="0"/>
              <a:t>3/5/2023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097575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A3F32C-38B0-B548-A78F-520DC007E7DF}" type="datetimeFigureOut">
              <a:rPr lang="en-US" smtClean="0"/>
              <a:t>3/5/2023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427353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a:t>Click to edit Master title style</a:t>
            </a:r>
            <a:endParaRPr lang="en-US" dirty="0"/>
          </a:p>
        </p:txBody>
      </p:sp>
      <p:sp>
        <p:nvSpPr>
          <p:cNvPr id="3" name="Content Placeholder 2"/>
          <p:cNvSpPr>
            <a:spLocks noGrp="1"/>
          </p:cNvSpPr>
          <p:nvPr>
            <p:ph idx="1"/>
          </p:nvPr>
        </p:nvSpPr>
        <p:spPr>
          <a:xfrm>
            <a:off x="13994608" y="3159765"/>
            <a:ext cx="16664940" cy="15595600"/>
          </a:xfrm>
        </p:spPr>
        <p:txBody>
          <a:bodyPr/>
          <a:lstStyle>
            <a:lvl1pPr>
              <a:defRPr sz="10240"/>
            </a:lvl1pPr>
            <a:lvl2pPr>
              <a:defRPr sz="8960"/>
            </a:lvl2pPr>
            <a:lvl3pPr>
              <a:defRPr sz="7680"/>
            </a:lvl3pPr>
            <a:lvl4pPr>
              <a:defRPr sz="6400"/>
            </a:lvl4pPr>
            <a:lvl5pPr>
              <a:defRPr sz="6400"/>
            </a:lvl5pPr>
            <a:lvl6pPr>
              <a:defRPr sz="6400"/>
            </a:lvl6pPr>
            <a:lvl7pPr>
              <a:defRPr sz="6400"/>
            </a:lvl7pPr>
            <a:lvl8pPr>
              <a:defRPr sz="6400"/>
            </a:lvl8pPr>
            <a:lvl9pPr>
              <a:defRPr sz="6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27A3F32C-38B0-B548-A78F-520DC007E7DF}" type="datetimeFigureOut">
              <a:rPr lang="en-US" smtClean="0"/>
              <a:t>3/5/2023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152001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994608" y="3159765"/>
            <a:ext cx="16664940" cy="15595600"/>
          </a:xfrm>
        </p:spPr>
        <p:txBody>
          <a:bodyPr anchor="t"/>
          <a:lstStyle>
            <a:lvl1pPr marL="0" indent="0">
              <a:buNone/>
              <a:defRPr sz="10240"/>
            </a:lvl1pPr>
            <a:lvl2pPr marL="1463040" indent="0">
              <a:buNone/>
              <a:defRPr sz="8960"/>
            </a:lvl2pPr>
            <a:lvl3pPr marL="2926080" indent="0">
              <a:buNone/>
              <a:defRPr sz="7680"/>
            </a:lvl3pPr>
            <a:lvl4pPr marL="4389120" indent="0">
              <a:buNone/>
              <a:defRPr sz="6400"/>
            </a:lvl4pPr>
            <a:lvl5pPr marL="5852160" indent="0">
              <a:buNone/>
              <a:defRPr sz="6400"/>
            </a:lvl5pPr>
            <a:lvl6pPr marL="7315200" indent="0">
              <a:buNone/>
              <a:defRPr sz="6400"/>
            </a:lvl6pPr>
            <a:lvl7pPr marL="8778240" indent="0">
              <a:buNone/>
              <a:defRPr sz="6400"/>
            </a:lvl7pPr>
            <a:lvl8pPr marL="10241280" indent="0">
              <a:buNone/>
              <a:defRPr sz="6400"/>
            </a:lvl8pPr>
            <a:lvl9pPr marL="11704320" indent="0">
              <a:buNone/>
              <a:defRPr sz="6400"/>
            </a:lvl9pPr>
          </a:lstStyle>
          <a:p>
            <a:r>
              <a:rPr lang="en-US"/>
              <a:t>Click icon to add picture</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27A3F32C-38B0-B548-A78F-520DC007E7DF}" type="datetimeFigureOut">
              <a:rPr lang="en-US" smtClean="0"/>
              <a:t>3/5/2023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3581239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1168405"/>
            <a:ext cx="28392120" cy="42418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63140" y="5842000"/>
            <a:ext cx="28392120" cy="1392428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63140" y="20340325"/>
            <a:ext cx="7406640" cy="1168400"/>
          </a:xfrm>
          <a:prstGeom prst="rect">
            <a:avLst/>
          </a:prstGeom>
        </p:spPr>
        <p:txBody>
          <a:bodyPr vert="horz" lIns="91440" tIns="45720" rIns="91440" bIns="45720" rtlCol="0" anchor="ctr"/>
          <a:lstStyle>
            <a:lvl1pPr algn="l">
              <a:defRPr sz="3840">
                <a:solidFill>
                  <a:schemeClr val="tx1">
                    <a:tint val="75000"/>
                  </a:schemeClr>
                </a:solidFill>
              </a:defRPr>
            </a:lvl1pPr>
          </a:lstStyle>
          <a:p>
            <a:fld id="{27A3F32C-38B0-B548-A78F-520DC007E7DF}" type="datetimeFigureOut">
              <a:rPr lang="en-US" smtClean="0"/>
              <a:t>3/5/2023</a:t>
            </a:fld>
            <a:endParaRPr lang="en-US"/>
          </a:p>
        </p:txBody>
      </p:sp>
      <p:sp>
        <p:nvSpPr>
          <p:cNvPr id="5" name="Footer Placeholder 4"/>
          <p:cNvSpPr>
            <a:spLocks noGrp="1"/>
          </p:cNvSpPr>
          <p:nvPr>
            <p:ph type="ftr" sz="quarter" idx="3"/>
          </p:nvPr>
        </p:nvSpPr>
        <p:spPr>
          <a:xfrm>
            <a:off x="10904220" y="20340325"/>
            <a:ext cx="11109960" cy="1168400"/>
          </a:xfrm>
          <a:prstGeom prst="rect">
            <a:avLst/>
          </a:prstGeom>
        </p:spPr>
        <p:txBody>
          <a:bodyPr vert="horz" lIns="91440" tIns="45720" rIns="91440" bIns="45720" rtlCol="0" anchor="ctr"/>
          <a:lstStyle>
            <a:lvl1pPr algn="ctr">
              <a:defRPr sz="38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48620" y="20340325"/>
            <a:ext cx="7406640" cy="1168400"/>
          </a:xfrm>
          <a:prstGeom prst="rect">
            <a:avLst/>
          </a:prstGeom>
        </p:spPr>
        <p:txBody>
          <a:bodyPr vert="horz" lIns="91440" tIns="45720" rIns="91440" bIns="45720" rtlCol="0" anchor="ctr"/>
          <a:lstStyle>
            <a:lvl1pPr algn="r">
              <a:defRPr sz="3840">
                <a:solidFill>
                  <a:schemeClr val="tx1">
                    <a:tint val="75000"/>
                  </a:schemeClr>
                </a:solidFill>
              </a:defRPr>
            </a:lvl1pPr>
          </a:lstStyle>
          <a:p>
            <a:fld id="{42E1C02B-4381-A949-87F7-00D5CA5C0694}" type="slidenum">
              <a:rPr lang="en-US" smtClean="0"/>
              <a:t>‹#›</a:t>
            </a:fld>
            <a:endParaRPr lang="en-US"/>
          </a:p>
        </p:txBody>
      </p:sp>
    </p:spTree>
    <p:extLst>
      <p:ext uri="{BB962C8B-B14F-4D97-AF65-F5344CB8AC3E}">
        <p14:creationId xmlns:p14="http://schemas.microsoft.com/office/powerpoint/2010/main" val="19963275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926080" rtl="0" eaLnBrk="1" latinLnBrk="0" hangingPunct="1">
        <a:lnSpc>
          <a:spcPct val="90000"/>
        </a:lnSpc>
        <a:spcBef>
          <a:spcPct val="0"/>
        </a:spcBef>
        <a:buNone/>
        <a:defRPr sz="14080" kern="1200">
          <a:solidFill>
            <a:schemeClr val="tx1"/>
          </a:solidFill>
          <a:latin typeface="+mj-lt"/>
          <a:ea typeface="+mj-ea"/>
          <a:cs typeface="+mj-cs"/>
        </a:defRPr>
      </a:lvl1pPr>
    </p:titleStyle>
    <p:bodyStyle>
      <a:lvl1pPr marL="731520" indent="-731520" algn="l" defTabSz="2926080" rtl="0" eaLnBrk="1" latinLnBrk="0" hangingPunct="1">
        <a:lnSpc>
          <a:spcPct val="90000"/>
        </a:lnSpc>
        <a:spcBef>
          <a:spcPts val="3200"/>
        </a:spcBef>
        <a:buFont typeface="Arial" panose="020B0604020202020204" pitchFamily="34" charset="0"/>
        <a:buChar char="•"/>
        <a:defRPr sz="8960" kern="1200">
          <a:solidFill>
            <a:schemeClr val="tx1"/>
          </a:solidFill>
          <a:latin typeface="+mn-lt"/>
          <a:ea typeface="+mn-ea"/>
          <a:cs typeface="+mn-cs"/>
        </a:defRPr>
      </a:lvl1pPr>
      <a:lvl2pPr marL="2194560" indent="-731520" algn="l" defTabSz="2926080" rtl="0" eaLnBrk="1" latinLnBrk="0" hangingPunct="1">
        <a:lnSpc>
          <a:spcPct val="90000"/>
        </a:lnSpc>
        <a:spcBef>
          <a:spcPts val="1600"/>
        </a:spcBef>
        <a:buFont typeface="Arial" panose="020B0604020202020204" pitchFamily="34" charset="0"/>
        <a:buChar char="•"/>
        <a:defRPr sz="7680" kern="1200">
          <a:solidFill>
            <a:schemeClr val="tx1"/>
          </a:solidFill>
          <a:latin typeface="+mn-lt"/>
          <a:ea typeface="+mn-ea"/>
          <a:cs typeface="+mn-cs"/>
        </a:defRPr>
      </a:lvl2pPr>
      <a:lvl3pPr marL="3657600" indent="-731520" algn="l" defTabSz="2926080" rtl="0" eaLnBrk="1" latinLnBrk="0" hangingPunct="1">
        <a:lnSpc>
          <a:spcPct val="90000"/>
        </a:lnSpc>
        <a:spcBef>
          <a:spcPts val="1600"/>
        </a:spcBef>
        <a:buFont typeface="Arial" panose="020B0604020202020204" pitchFamily="34" charset="0"/>
        <a:buChar char="•"/>
        <a:defRPr sz="6400" kern="1200">
          <a:solidFill>
            <a:schemeClr val="tx1"/>
          </a:solidFill>
          <a:latin typeface="+mn-lt"/>
          <a:ea typeface="+mn-ea"/>
          <a:cs typeface="+mn-cs"/>
        </a:defRPr>
      </a:lvl3pPr>
      <a:lvl4pPr marL="51206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4pPr>
      <a:lvl5pPr marL="658368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5pPr>
      <a:lvl6pPr marL="804672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6pPr>
      <a:lvl7pPr marL="950976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7pPr>
      <a:lvl8pPr marL="1097280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8pPr>
      <a:lvl9pPr marL="124358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9pPr>
    </p:bodyStyle>
    <p:otherStyle>
      <a:defPPr>
        <a:defRPr lang="en-US"/>
      </a:defPPr>
      <a:lvl1pPr marL="0" algn="l" defTabSz="2926080" rtl="0" eaLnBrk="1" latinLnBrk="0" hangingPunct="1">
        <a:defRPr sz="5760" kern="1200">
          <a:solidFill>
            <a:schemeClr val="tx1"/>
          </a:solidFill>
          <a:latin typeface="+mn-lt"/>
          <a:ea typeface="+mn-ea"/>
          <a:cs typeface="+mn-cs"/>
        </a:defRPr>
      </a:lvl1pPr>
      <a:lvl2pPr marL="1463040" algn="l" defTabSz="2926080" rtl="0" eaLnBrk="1" latinLnBrk="0" hangingPunct="1">
        <a:defRPr sz="5760" kern="1200">
          <a:solidFill>
            <a:schemeClr val="tx1"/>
          </a:solidFill>
          <a:latin typeface="+mn-lt"/>
          <a:ea typeface="+mn-ea"/>
          <a:cs typeface="+mn-cs"/>
        </a:defRPr>
      </a:lvl2pPr>
      <a:lvl3pPr marL="2926080" algn="l" defTabSz="2926080" rtl="0" eaLnBrk="1" latinLnBrk="0" hangingPunct="1">
        <a:defRPr sz="5760" kern="1200">
          <a:solidFill>
            <a:schemeClr val="tx1"/>
          </a:solidFill>
          <a:latin typeface="+mn-lt"/>
          <a:ea typeface="+mn-ea"/>
          <a:cs typeface="+mn-cs"/>
        </a:defRPr>
      </a:lvl3pPr>
      <a:lvl4pPr marL="4389120" algn="l" defTabSz="2926080" rtl="0" eaLnBrk="1" latinLnBrk="0" hangingPunct="1">
        <a:defRPr sz="5760" kern="1200">
          <a:solidFill>
            <a:schemeClr val="tx1"/>
          </a:solidFill>
          <a:latin typeface="+mn-lt"/>
          <a:ea typeface="+mn-ea"/>
          <a:cs typeface="+mn-cs"/>
        </a:defRPr>
      </a:lvl4pPr>
      <a:lvl5pPr marL="5852160" algn="l" defTabSz="2926080" rtl="0" eaLnBrk="1" latinLnBrk="0" hangingPunct="1">
        <a:defRPr sz="5760" kern="1200">
          <a:solidFill>
            <a:schemeClr val="tx1"/>
          </a:solidFill>
          <a:latin typeface="+mn-lt"/>
          <a:ea typeface="+mn-ea"/>
          <a:cs typeface="+mn-cs"/>
        </a:defRPr>
      </a:lvl5pPr>
      <a:lvl6pPr marL="7315200" algn="l" defTabSz="2926080" rtl="0" eaLnBrk="1" latinLnBrk="0" hangingPunct="1">
        <a:defRPr sz="5760" kern="1200">
          <a:solidFill>
            <a:schemeClr val="tx1"/>
          </a:solidFill>
          <a:latin typeface="+mn-lt"/>
          <a:ea typeface="+mn-ea"/>
          <a:cs typeface="+mn-cs"/>
        </a:defRPr>
      </a:lvl6pPr>
      <a:lvl7pPr marL="8778240" algn="l" defTabSz="2926080" rtl="0" eaLnBrk="1" latinLnBrk="0" hangingPunct="1">
        <a:defRPr sz="5760" kern="1200">
          <a:solidFill>
            <a:schemeClr val="tx1"/>
          </a:solidFill>
          <a:latin typeface="+mn-lt"/>
          <a:ea typeface="+mn-ea"/>
          <a:cs typeface="+mn-cs"/>
        </a:defRPr>
      </a:lvl7pPr>
      <a:lvl8pPr marL="10241280" algn="l" defTabSz="2926080" rtl="0" eaLnBrk="1" latinLnBrk="0" hangingPunct="1">
        <a:defRPr sz="5760" kern="1200">
          <a:solidFill>
            <a:schemeClr val="tx1"/>
          </a:solidFill>
          <a:latin typeface="+mn-lt"/>
          <a:ea typeface="+mn-ea"/>
          <a:cs typeface="+mn-cs"/>
        </a:defRPr>
      </a:lvl8pPr>
      <a:lvl9pPr marL="11704320" algn="l" defTabSz="2926080" rtl="0" eaLnBrk="1" latinLnBrk="0" hangingPunct="1">
        <a:defRPr sz="5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7"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s://nuruinternational.org/blog/leadership/why-is-servant-leadership-important-to-nur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CEB888"/>
            </a:gs>
            <a:gs pos="33000">
              <a:srgbClr val="E7DCC4">
                <a:lumMod val="92000"/>
              </a:srgbClr>
            </a:gs>
            <a:gs pos="100000">
              <a:srgbClr val="FFFFFF"/>
            </a:gs>
          </a:gsLst>
          <a:lin ang="16200000" scaled="0"/>
          <a:tileRect/>
        </a:gradFill>
        <a:effectLst/>
      </p:bgPr>
    </p:bg>
    <p:spTree>
      <p:nvGrpSpPr>
        <p:cNvPr id="1" name=""/>
        <p:cNvGrpSpPr/>
        <p:nvPr/>
      </p:nvGrpSpPr>
      <p:grpSpPr>
        <a:xfrm>
          <a:off x="0" y="0"/>
          <a:ext cx="0" cy="0"/>
          <a:chOff x="0" y="0"/>
          <a:chExt cx="0" cy="0"/>
        </a:xfrm>
      </p:grpSpPr>
      <p:pic>
        <p:nvPicPr>
          <p:cNvPr id="11" name="Picture 10" descr="A person wearing glasses and a suit&#10;&#10;Description automatically generated with medium confidence">
            <a:extLst>
              <a:ext uri="{FF2B5EF4-FFF2-40B4-BE49-F238E27FC236}">
                <a16:creationId xmlns:a16="http://schemas.microsoft.com/office/drawing/2014/main" id="{3907AB01-DDF5-4C88-7A7C-050A3FADD4A0}"/>
              </a:ext>
            </a:extLst>
          </p:cNvPr>
          <p:cNvPicPr>
            <a:picLocks noChangeAspect="1"/>
          </p:cNvPicPr>
          <p:nvPr/>
        </p:nvPicPr>
        <p:blipFill>
          <a:blip r:embed="rId2"/>
          <a:stretch>
            <a:fillRect/>
          </a:stretch>
        </p:blipFill>
        <p:spPr>
          <a:xfrm>
            <a:off x="11442618" y="4171726"/>
            <a:ext cx="9780414" cy="6384437"/>
          </a:xfrm>
          <a:prstGeom prst="roundRect">
            <a:avLst>
              <a:gd name="adj" fmla="val 16667"/>
            </a:avLst>
          </a:prstGeom>
          <a:ln w="38100">
            <a:solidFill>
              <a:schemeClr val="tx1"/>
            </a:solidFill>
          </a:ln>
          <a:effectLst/>
        </p:spPr>
      </p:pic>
      <p:pic>
        <p:nvPicPr>
          <p:cNvPr id="5" name="Picture 4">
            <a:extLst>
              <a:ext uri="{FF2B5EF4-FFF2-40B4-BE49-F238E27FC236}">
                <a16:creationId xmlns:a16="http://schemas.microsoft.com/office/drawing/2014/main" id="{8B513375-D92E-BA49-AA5F-7C736BBDC852}"/>
              </a:ext>
            </a:extLst>
          </p:cNvPr>
          <p:cNvPicPr>
            <a:picLocks noChangeAspect="1"/>
          </p:cNvPicPr>
          <p:nvPr/>
        </p:nvPicPr>
        <p:blipFill>
          <a:blip r:embed="rId3"/>
          <a:stretch>
            <a:fillRect/>
          </a:stretch>
        </p:blipFill>
        <p:spPr>
          <a:xfrm>
            <a:off x="712832" y="800362"/>
            <a:ext cx="2853327" cy="2853327"/>
          </a:xfrm>
          <a:prstGeom prst="rect">
            <a:avLst/>
          </a:prstGeom>
        </p:spPr>
      </p:pic>
      <p:sp>
        <p:nvSpPr>
          <p:cNvPr id="6" name="TextBox 5">
            <a:extLst>
              <a:ext uri="{FF2B5EF4-FFF2-40B4-BE49-F238E27FC236}">
                <a16:creationId xmlns:a16="http://schemas.microsoft.com/office/drawing/2014/main" id="{87B5B2F4-AC80-4B4A-83D0-F69ECAF1CBF9}"/>
              </a:ext>
            </a:extLst>
          </p:cNvPr>
          <p:cNvSpPr txBox="1"/>
          <p:nvPr/>
        </p:nvSpPr>
        <p:spPr>
          <a:xfrm>
            <a:off x="3566160" y="800362"/>
            <a:ext cx="25466040" cy="2631490"/>
          </a:xfrm>
          <a:prstGeom prst="rect">
            <a:avLst/>
          </a:prstGeom>
          <a:noFill/>
        </p:spPr>
        <p:txBody>
          <a:bodyPr wrap="square" rtlCol="0">
            <a:spAutoFit/>
          </a:bodyPr>
          <a:lstStyle/>
          <a:p>
            <a:pPr algn="ctr"/>
            <a:r>
              <a:rPr lang="en-US" sz="7200" b="1" dirty="0">
                <a:latin typeface="Garamond" panose="02020404030301010803" pitchFamily="18" charset="0"/>
              </a:rPr>
              <a:t>Colin Powell: </a:t>
            </a:r>
            <a:r>
              <a:rPr lang="en-US" sz="6600" b="1" dirty="0">
                <a:latin typeface="Garamond" panose="02020404030301010803" pitchFamily="18" charset="0"/>
              </a:rPr>
              <a:t>A Servant for Diversity, Freedom, and Democracy</a:t>
            </a:r>
          </a:p>
          <a:p>
            <a:pPr algn="ctr"/>
            <a:r>
              <a:rPr lang="en-US" sz="4800" dirty="0">
                <a:latin typeface="Garamond" panose="02020404030301010803" pitchFamily="18" charset="0"/>
              </a:rPr>
              <a:t>Mark Holden</a:t>
            </a:r>
          </a:p>
          <a:p>
            <a:pPr algn="ctr"/>
            <a:r>
              <a:rPr lang="en-US" sz="4400" dirty="0">
                <a:latin typeface="Garamond" panose="02020404030301010803" pitchFamily="18" charset="0"/>
              </a:rPr>
              <a:t>EIN-5184 Florida State University Panama City</a:t>
            </a:r>
          </a:p>
        </p:txBody>
      </p:sp>
      <p:pic>
        <p:nvPicPr>
          <p:cNvPr id="8" name="Picture 7">
            <a:extLst>
              <a:ext uri="{FF2B5EF4-FFF2-40B4-BE49-F238E27FC236}">
                <a16:creationId xmlns:a16="http://schemas.microsoft.com/office/drawing/2014/main" id="{67BC0371-2978-204C-AFD4-DBA6205E3A56}"/>
              </a:ext>
            </a:extLst>
          </p:cNvPr>
          <p:cNvPicPr>
            <a:picLocks noChangeAspect="1"/>
          </p:cNvPicPr>
          <p:nvPr/>
        </p:nvPicPr>
        <p:blipFill>
          <a:blip r:embed="rId3"/>
          <a:stretch>
            <a:fillRect/>
          </a:stretch>
        </p:blipFill>
        <p:spPr>
          <a:xfrm>
            <a:off x="29352238" y="800363"/>
            <a:ext cx="2853327" cy="2853327"/>
          </a:xfrm>
          <a:prstGeom prst="rect">
            <a:avLst/>
          </a:prstGeom>
        </p:spPr>
      </p:pic>
      <p:cxnSp>
        <p:nvCxnSpPr>
          <p:cNvPr id="9" name="Straight Connector 8">
            <a:extLst>
              <a:ext uri="{FF2B5EF4-FFF2-40B4-BE49-F238E27FC236}">
                <a16:creationId xmlns:a16="http://schemas.microsoft.com/office/drawing/2014/main" id="{DA379E53-11E7-1546-91C8-110BFEAE91CD}"/>
              </a:ext>
            </a:extLst>
          </p:cNvPr>
          <p:cNvCxnSpPr/>
          <p:nvPr/>
        </p:nvCxnSpPr>
        <p:spPr>
          <a:xfrm>
            <a:off x="712832" y="384973"/>
            <a:ext cx="31492733" cy="0"/>
          </a:xfrm>
          <a:prstGeom prst="line">
            <a:avLst/>
          </a:prstGeom>
          <a:ln w="57150">
            <a:solidFill>
              <a:srgbClr val="782F40"/>
            </a:solidFill>
          </a:ln>
        </p:spPr>
        <p:style>
          <a:lnRef idx="1">
            <a:schemeClr val="accent1"/>
          </a:lnRef>
          <a:fillRef idx="0">
            <a:schemeClr val="accent1"/>
          </a:fillRef>
          <a:effectRef idx="0">
            <a:schemeClr val="accent1"/>
          </a:effectRef>
          <a:fontRef idx="minor">
            <a:schemeClr val="tx1"/>
          </a:fontRef>
        </p:style>
      </p:cxnSp>
      <p:sp>
        <p:nvSpPr>
          <p:cNvPr id="18" name="Rounded Rectangle 17">
            <a:extLst>
              <a:ext uri="{FF2B5EF4-FFF2-40B4-BE49-F238E27FC236}">
                <a16:creationId xmlns:a16="http://schemas.microsoft.com/office/drawing/2014/main" id="{68ACCF93-840C-E048-BB07-3B7B83391E97}"/>
              </a:ext>
            </a:extLst>
          </p:cNvPr>
          <p:cNvSpPr/>
          <p:nvPr/>
        </p:nvSpPr>
        <p:spPr>
          <a:xfrm>
            <a:off x="343444" y="10589452"/>
            <a:ext cx="10635212" cy="10981649"/>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57200" indent="-457200">
              <a:buFont typeface="Arial" panose="020B0604020202020204" pitchFamily="34" charset="0"/>
              <a:buChar char="•"/>
            </a:pPr>
            <a:endParaRPr lang="en-US" sz="2800" dirty="0">
              <a:solidFill>
                <a:schemeClr val="tx1"/>
              </a:solidFill>
              <a:latin typeface="Garamond" panose="02020404030301010803" pitchFamily="18" charset="0"/>
            </a:endParaRPr>
          </a:p>
          <a:p>
            <a:pPr marL="457200" indent="-457200">
              <a:buFont typeface="Arial" panose="020B0604020202020204" pitchFamily="34" charset="0"/>
              <a:buChar char="•"/>
            </a:pPr>
            <a:endParaRPr lang="en-US" sz="2800" dirty="0">
              <a:solidFill>
                <a:schemeClr val="tx1"/>
              </a:solidFill>
              <a:latin typeface="Garamond" panose="02020404030301010803" pitchFamily="18" charset="0"/>
            </a:endParaRPr>
          </a:p>
          <a:p>
            <a:pPr marL="457200" indent="-457200">
              <a:buFont typeface="Arial" panose="020B0604020202020204" pitchFamily="34" charset="0"/>
              <a:buChar char="•"/>
            </a:pPr>
            <a:endParaRPr lang="en-US" sz="2800" dirty="0">
              <a:solidFill>
                <a:schemeClr val="tx1"/>
              </a:solidFill>
              <a:latin typeface="Garamond" panose="02020404030301010803" pitchFamily="18" charset="0"/>
            </a:endParaRPr>
          </a:p>
          <a:p>
            <a:pPr marL="457200" indent="-457200">
              <a:buFont typeface="Arial" panose="020B0604020202020204" pitchFamily="34" charset="0"/>
              <a:buChar char="•"/>
            </a:pPr>
            <a:endParaRPr lang="en-US" sz="2800" dirty="0">
              <a:solidFill>
                <a:schemeClr val="tx1"/>
              </a:solidFill>
              <a:latin typeface="Garamond" panose="02020404030301010803" pitchFamily="18" charset="0"/>
            </a:endParaRPr>
          </a:p>
          <a:p>
            <a:r>
              <a:rPr lang="en-US" sz="2800" dirty="0">
                <a:solidFill>
                  <a:schemeClr val="tx1"/>
                </a:solidFill>
                <a:latin typeface="Garamond" panose="02020404030301010803" pitchFamily="18" charset="0"/>
              </a:rPr>
              <a:t> </a:t>
            </a:r>
            <a:endParaRPr lang="en-US" sz="2800" dirty="0">
              <a:latin typeface="Garamond" panose="02020404030301010803" pitchFamily="18" charset="0"/>
            </a:endParaRPr>
          </a:p>
        </p:txBody>
      </p:sp>
      <p:sp>
        <p:nvSpPr>
          <p:cNvPr id="19" name="Rounded Rectangle 18">
            <a:extLst>
              <a:ext uri="{FF2B5EF4-FFF2-40B4-BE49-F238E27FC236}">
                <a16:creationId xmlns:a16="http://schemas.microsoft.com/office/drawing/2014/main" id="{105F2585-F4D4-144D-AB0C-715D32F02E70}"/>
              </a:ext>
            </a:extLst>
          </p:cNvPr>
          <p:cNvSpPr/>
          <p:nvPr/>
        </p:nvSpPr>
        <p:spPr>
          <a:xfrm>
            <a:off x="21487499" y="11157580"/>
            <a:ext cx="10718065" cy="10413521"/>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endParaRPr lang="en-US" sz="2800" dirty="0">
              <a:solidFill>
                <a:schemeClr val="tx1"/>
              </a:solidFill>
              <a:latin typeface="Garamond" panose="02020404030301010803" pitchFamily="18" charset="0"/>
            </a:endParaRPr>
          </a:p>
          <a:p>
            <a:pPr>
              <a:spcBef>
                <a:spcPts val="600"/>
              </a:spcBef>
              <a:spcAft>
                <a:spcPts val="600"/>
              </a:spcAft>
            </a:pPr>
            <a:r>
              <a:rPr lang="en-US" sz="2300" b="1" dirty="0">
                <a:solidFill>
                  <a:schemeClr val="tx1"/>
                </a:solidFill>
              </a:rPr>
              <a:t>1. It will look better in the morning</a:t>
            </a:r>
            <a:r>
              <a:rPr lang="en-US" sz="2300" dirty="0">
                <a:solidFill>
                  <a:schemeClr val="tx1"/>
                </a:solidFill>
              </a:rPr>
              <a:t>: Maintaining Confidence and Optimism</a:t>
            </a:r>
          </a:p>
          <a:p>
            <a:pPr>
              <a:spcAft>
                <a:spcPts val="600"/>
              </a:spcAft>
            </a:pPr>
            <a:r>
              <a:rPr lang="en-US" sz="2300" b="1" dirty="0">
                <a:solidFill>
                  <a:schemeClr val="tx1"/>
                </a:solidFill>
              </a:rPr>
              <a:t>2. Get Mad, then Get over it</a:t>
            </a:r>
            <a:r>
              <a:rPr lang="en-US" sz="2300" dirty="0">
                <a:solidFill>
                  <a:schemeClr val="tx1"/>
                </a:solidFill>
              </a:rPr>
              <a:t>: Have self-respect and courage to not let your emotions misguide you.</a:t>
            </a:r>
          </a:p>
          <a:p>
            <a:pPr>
              <a:spcAft>
                <a:spcPts val="600"/>
              </a:spcAft>
            </a:pPr>
            <a:r>
              <a:rPr lang="en-US" sz="2300" b="1" dirty="0">
                <a:solidFill>
                  <a:schemeClr val="tx1"/>
                </a:solidFill>
              </a:rPr>
              <a:t>3. Let go of your ego: </a:t>
            </a:r>
            <a:r>
              <a:rPr lang="en-US" sz="2300" dirty="0">
                <a:solidFill>
                  <a:schemeClr val="tx1"/>
                </a:solidFill>
              </a:rPr>
              <a:t>Perfection is impossible. Recognize defeat and maintain self-confidence by keeping your ego in check.</a:t>
            </a:r>
          </a:p>
          <a:p>
            <a:pPr>
              <a:spcAft>
                <a:spcPts val="600"/>
              </a:spcAft>
            </a:pPr>
            <a:r>
              <a:rPr lang="en-US" sz="2300" b="1" dirty="0">
                <a:solidFill>
                  <a:schemeClr val="tx1"/>
                </a:solidFill>
              </a:rPr>
              <a:t>4. It can be done: </a:t>
            </a:r>
            <a:r>
              <a:rPr lang="en-US" sz="2300" dirty="0">
                <a:solidFill>
                  <a:schemeClr val="tx1"/>
                </a:solidFill>
              </a:rPr>
              <a:t>pursue your vision with optimism, passion, and flexibility.</a:t>
            </a:r>
          </a:p>
          <a:p>
            <a:pPr>
              <a:spcAft>
                <a:spcPts val="600"/>
              </a:spcAft>
            </a:pPr>
            <a:r>
              <a:rPr lang="en-US" sz="2300" b="1" dirty="0">
                <a:solidFill>
                  <a:schemeClr val="tx1"/>
                </a:solidFill>
              </a:rPr>
              <a:t>5. Be careful what you choose: </a:t>
            </a:r>
            <a:r>
              <a:rPr lang="en-US" sz="2300" dirty="0">
                <a:solidFill>
                  <a:schemeClr val="tx1"/>
                </a:solidFill>
              </a:rPr>
              <a:t>Accept your choices and learn from them, and from those it affects.</a:t>
            </a:r>
          </a:p>
          <a:p>
            <a:pPr>
              <a:spcAft>
                <a:spcPts val="600"/>
              </a:spcAft>
            </a:pPr>
            <a:r>
              <a:rPr lang="en-US" sz="2300" b="1" dirty="0">
                <a:solidFill>
                  <a:schemeClr val="tx1"/>
                </a:solidFill>
              </a:rPr>
              <a:t>6. Make good decisions: </a:t>
            </a:r>
            <a:r>
              <a:rPr lang="en-US" sz="2300" dirty="0">
                <a:solidFill>
                  <a:schemeClr val="tx1"/>
                </a:solidFill>
              </a:rPr>
              <a:t>trust in yourself, and others but be decisive.</a:t>
            </a:r>
          </a:p>
          <a:p>
            <a:pPr>
              <a:spcAft>
                <a:spcPts val="600"/>
              </a:spcAft>
            </a:pPr>
            <a:r>
              <a:rPr lang="en-US" sz="2300" b="1" dirty="0">
                <a:solidFill>
                  <a:schemeClr val="tx1"/>
                </a:solidFill>
              </a:rPr>
              <a:t>7. Don't let someone else make your decisions: </a:t>
            </a:r>
            <a:r>
              <a:rPr lang="en-US" sz="2300" dirty="0">
                <a:solidFill>
                  <a:schemeClr val="tx1"/>
                </a:solidFill>
              </a:rPr>
              <a:t>take full responsibility for failure and yield total credit for successes.</a:t>
            </a:r>
          </a:p>
          <a:p>
            <a:pPr>
              <a:spcAft>
                <a:spcPts val="600"/>
              </a:spcAft>
            </a:pPr>
            <a:r>
              <a:rPr lang="en-US" sz="2300" b="1" dirty="0">
                <a:solidFill>
                  <a:schemeClr val="tx1"/>
                </a:solidFill>
              </a:rPr>
              <a:t>8. Check the small things: </a:t>
            </a:r>
            <a:r>
              <a:rPr lang="en-US" sz="2300" dirty="0">
                <a:solidFill>
                  <a:schemeClr val="tx1"/>
                </a:solidFill>
              </a:rPr>
              <a:t>maintain perspective by seeing for yourself.</a:t>
            </a:r>
          </a:p>
          <a:p>
            <a:pPr>
              <a:spcAft>
                <a:spcPts val="600"/>
              </a:spcAft>
            </a:pPr>
            <a:r>
              <a:rPr lang="en-US" sz="2300" b="1" dirty="0">
                <a:solidFill>
                  <a:schemeClr val="tx1"/>
                </a:solidFill>
              </a:rPr>
              <a:t>9. Share the credit: </a:t>
            </a:r>
            <a:r>
              <a:rPr lang="en-US" sz="2300" dirty="0">
                <a:solidFill>
                  <a:schemeClr val="tx1"/>
                </a:solidFill>
              </a:rPr>
              <a:t>Provide your people the sense of credit and recognition they need. </a:t>
            </a:r>
          </a:p>
          <a:p>
            <a:pPr>
              <a:spcAft>
                <a:spcPts val="600"/>
              </a:spcAft>
            </a:pPr>
            <a:r>
              <a:rPr lang="en-US" sz="2300" b="1" dirty="0">
                <a:solidFill>
                  <a:schemeClr val="tx1"/>
                </a:solidFill>
              </a:rPr>
              <a:t>10. Remain Calm and Kind: </a:t>
            </a:r>
            <a:r>
              <a:rPr lang="en-US" sz="2300" dirty="0">
                <a:solidFill>
                  <a:schemeClr val="tx1"/>
                </a:solidFill>
              </a:rPr>
              <a:t>Be calm, caring, interested, and consistent to inspire others, build respect, and trust.</a:t>
            </a:r>
          </a:p>
          <a:p>
            <a:pPr>
              <a:spcAft>
                <a:spcPts val="600"/>
              </a:spcAft>
            </a:pPr>
            <a:r>
              <a:rPr lang="en-US" sz="2300" b="1" dirty="0">
                <a:solidFill>
                  <a:schemeClr val="tx1"/>
                </a:solidFill>
              </a:rPr>
              <a:t>11. Have a vision: </a:t>
            </a:r>
            <a:r>
              <a:rPr lang="en-US" sz="2300" dirty="0">
                <a:solidFill>
                  <a:schemeClr val="tx1"/>
                </a:solidFill>
              </a:rPr>
              <a:t>Embed your sense of purpose into the hearts of every follower and they will achieve your vision.</a:t>
            </a:r>
          </a:p>
          <a:p>
            <a:pPr>
              <a:spcAft>
                <a:spcPts val="600"/>
              </a:spcAft>
            </a:pPr>
            <a:r>
              <a:rPr lang="en-US" sz="2300" b="1" dirty="0">
                <a:solidFill>
                  <a:schemeClr val="tx1"/>
                </a:solidFill>
              </a:rPr>
              <a:t>12. Don't listen to your fears or naysayers: </a:t>
            </a:r>
            <a:r>
              <a:rPr lang="en-US" sz="2300" dirty="0">
                <a:solidFill>
                  <a:schemeClr val="tx1"/>
                </a:solidFill>
              </a:rPr>
              <a:t>Don't show fear, be courageous against your fears. Courage leads to progress.</a:t>
            </a:r>
          </a:p>
          <a:p>
            <a:pPr>
              <a:spcAft>
                <a:spcPts val="600"/>
              </a:spcAft>
            </a:pPr>
            <a:r>
              <a:rPr lang="en-US" sz="2300" b="1" dirty="0">
                <a:solidFill>
                  <a:schemeClr val="tx1"/>
                </a:solidFill>
              </a:rPr>
              <a:t>13. Perpetual optimism is a force multiplier: </a:t>
            </a:r>
            <a:r>
              <a:rPr lang="en-US" sz="2300" dirty="0">
                <a:solidFill>
                  <a:schemeClr val="tx1"/>
                </a:solidFill>
              </a:rPr>
              <a:t>Believe in yourself, in others. If      you believe, they will believe.</a:t>
            </a:r>
          </a:p>
        </p:txBody>
      </p:sp>
      <p:sp>
        <p:nvSpPr>
          <p:cNvPr id="27" name="Rounded Rectangle 26">
            <a:extLst>
              <a:ext uri="{FF2B5EF4-FFF2-40B4-BE49-F238E27FC236}">
                <a16:creationId xmlns:a16="http://schemas.microsoft.com/office/drawing/2014/main" id="{46DD85E0-B9A7-594E-B581-0EAC11DD9AAE}"/>
              </a:ext>
            </a:extLst>
          </p:cNvPr>
          <p:cNvSpPr/>
          <p:nvPr/>
        </p:nvSpPr>
        <p:spPr>
          <a:xfrm>
            <a:off x="23269846" y="10954775"/>
            <a:ext cx="7423951" cy="804117"/>
          </a:xfrm>
          <a:prstGeom prst="roundRect">
            <a:avLst/>
          </a:prstGeom>
          <a:solidFill>
            <a:schemeClr val="bg1">
              <a:lumMod val="95000"/>
            </a:schemeClr>
          </a:solidFill>
          <a:ln w="28575">
            <a:solidFill>
              <a:srgbClr val="782F4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4400" b="1" dirty="0">
                <a:solidFill>
                  <a:srgbClr val="782F40"/>
                </a:solidFill>
                <a:latin typeface="Benton Sans" panose="02000504020000020004" pitchFamily="2" charset="77"/>
              </a:rPr>
              <a:t>Thirteen Rules of Leadership</a:t>
            </a:r>
          </a:p>
        </p:txBody>
      </p:sp>
      <p:sp>
        <p:nvSpPr>
          <p:cNvPr id="32" name="Rectangle 31">
            <a:extLst>
              <a:ext uri="{FF2B5EF4-FFF2-40B4-BE49-F238E27FC236}">
                <a16:creationId xmlns:a16="http://schemas.microsoft.com/office/drawing/2014/main" id="{A2D30AF2-838F-8E41-9442-70B96338018C}"/>
              </a:ext>
            </a:extLst>
          </p:cNvPr>
          <p:cNvSpPr/>
          <p:nvPr/>
        </p:nvSpPr>
        <p:spPr>
          <a:xfrm>
            <a:off x="757404" y="4914567"/>
            <a:ext cx="9833657" cy="5124673"/>
          </a:xfrm>
          <a:prstGeom prst="rect">
            <a:avLst/>
          </a:prstGeom>
        </p:spPr>
        <p:txBody>
          <a:bodyPr wrap="square">
            <a:spAutoFit/>
          </a:bodyPr>
          <a:lstStyle/>
          <a:p>
            <a:pPr marL="0" marR="0">
              <a:lnSpc>
                <a:spcPct val="107000"/>
              </a:lnSpc>
              <a:spcBef>
                <a:spcPts val="0"/>
              </a:spcBef>
              <a:spcAft>
                <a:spcPts val="24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Colin Powell was one of modern America's most decorated and respected Generals, Statesmen, and Leaders. General Powell's s story is replete with practical and hard-earned examples of leadership successes and failures, promotions for diversity, and a life of serving others. His career, books, and speeches afford us lessons such as the Powell Character, the Powell Principles, and the Thirteen Rules of Leadership.“ [2]</a:t>
            </a:r>
          </a:p>
          <a:p>
            <a:pPr marL="0" marR="0">
              <a:lnSpc>
                <a:spcPct val="107000"/>
              </a:lnSpc>
              <a:spcBef>
                <a:spcPts val="0"/>
              </a:spcBef>
              <a:spcAft>
                <a:spcPts val="2400"/>
              </a:spcAft>
            </a:pP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US" sz="2400" dirty="0">
                <a:effectLst/>
                <a:latin typeface="Calibri" panose="020F0502020204030204" pitchFamily="34" charset="0"/>
                <a:ea typeface="Calibri" panose="020F0502020204030204" pitchFamily="34" charset="0"/>
                <a:cs typeface="Times New Roman" panose="02020603050405020304" pitchFamily="18" charset="0"/>
              </a:rPr>
              <a:t>Powell’s beginnings were humble but his accomplishments were extraordinary, and these themes resonate with and inspire achievers and leaders worldwide. The System Engineering Leadership research project surveys his catalyzing life moments, his published works, and his professional achievements, to pinpoint the attitudes, values, and motivations that qualify him as one of America’s exceptional leaders.</a:t>
            </a:r>
          </a:p>
        </p:txBody>
      </p:sp>
      <p:sp>
        <p:nvSpPr>
          <p:cNvPr id="30" name="Rounded Rectangle 19">
            <a:extLst>
              <a:ext uri="{FF2B5EF4-FFF2-40B4-BE49-F238E27FC236}">
                <a16:creationId xmlns:a16="http://schemas.microsoft.com/office/drawing/2014/main" id="{8E8C49FE-3890-40F1-BDB0-9CB027F1A51F}"/>
              </a:ext>
            </a:extLst>
          </p:cNvPr>
          <p:cNvSpPr/>
          <p:nvPr/>
        </p:nvSpPr>
        <p:spPr>
          <a:xfrm>
            <a:off x="457194" y="4191001"/>
            <a:ext cx="10521462" cy="6029119"/>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57200" indent="-457200">
              <a:buFont typeface="Arial" panose="020B0604020202020204" pitchFamily="34" charset="0"/>
              <a:buChar char="•"/>
            </a:pPr>
            <a:endParaRPr lang="en-US" sz="2800" dirty="0">
              <a:solidFill>
                <a:schemeClr val="tx1"/>
              </a:solidFill>
              <a:latin typeface="Garamond" panose="02020404030301010803" pitchFamily="18" charset="0"/>
            </a:endParaRPr>
          </a:p>
          <a:p>
            <a:pPr marL="457200" indent="-457200">
              <a:buFont typeface="Arial" panose="020B0604020202020204" pitchFamily="34" charset="0"/>
              <a:buChar char="•"/>
            </a:pPr>
            <a:endParaRPr lang="en-US" sz="2800" dirty="0">
              <a:solidFill>
                <a:schemeClr val="tx1"/>
              </a:solidFill>
              <a:latin typeface="Garamond" panose="02020404030301010803" pitchFamily="18" charset="0"/>
            </a:endParaRPr>
          </a:p>
          <a:p>
            <a:pPr marL="457200" indent="-457200">
              <a:buFont typeface="Arial" panose="020B0604020202020204" pitchFamily="34" charset="0"/>
              <a:buChar char="•"/>
            </a:pPr>
            <a:endParaRPr lang="en-US" sz="2800" dirty="0">
              <a:solidFill>
                <a:schemeClr val="tx1"/>
              </a:solidFill>
              <a:latin typeface="Garamond" panose="02020404030301010803" pitchFamily="18" charset="0"/>
            </a:endParaRPr>
          </a:p>
          <a:p>
            <a:pPr marL="457200" indent="-457200">
              <a:buFont typeface="Arial" panose="020B0604020202020204" pitchFamily="34" charset="0"/>
              <a:buChar char="•"/>
            </a:pPr>
            <a:endParaRPr lang="en-US" sz="2800" dirty="0">
              <a:solidFill>
                <a:schemeClr val="tx1"/>
              </a:solidFill>
              <a:latin typeface="Garamond" panose="02020404030301010803" pitchFamily="18" charset="0"/>
            </a:endParaRPr>
          </a:p>
          <a:p>
            <a:pPr marL="457200" indent="-457200">
              <a:buFont typeface="Arial" panose="020B0604020202020204" pitchFamily="34" charset="0"/>
              <a:buChar char="•"/>
            </a:pPr>
            <a:endParaRPr lang="en-US" sz="2800" dirty="0">
              <a:solidFill>
                <a:schemeClr val="tx1"/>
              </a:solidFill>
              <a:latin typeface="Garamond" panose="02020404030301010803" pitchFamily="18" charset="0"/>
            </a:endParaRPr>
          </a:p>
          <a:p>
            <a:pPr marL="457200" indent="-457200">
              <a:buFont typeface="Arial" panose="020B0604020202020204" pitchFamily="34" charset="0"/>
              <a:buChar char="•"/>
            </a:pPr>
            <a:endParaRPr lang="en-US" sz="2800" dirty="0">
              <a:solidFill>
                <a:schemeClr val="tx1"/>
              </a:solidFill>
              <a:latin typeface="Garamond" panose="02020404030301010803" pitchFamily="18" charset="0"/>
            </a:endParaRPr>
          </a:p>
          <a:p>
            <a:pPr marL="457200" indent="-457200">
              <a:buFont typeface="Arial" panose="020B0604020202020204" pitchFamily="34" charset="0"/>
              <a:buChar char="•"/>
            </a:pPr>
            <a:endParaRPr lang="en-US" sz="2800" dirty="0">
              <a:solidFill>
                <a:schemeClr val="tx1"/>
              </a:solidFill>
              <a:latin typeface="Garamond" panose="02020404030301010803" pitchFamily="18" charset="0"/>
            </a:endParaRPr>
          </a:p>
        </p:txBody>
      </p:sp>
      <p:sp>
        <p:nvSpPr>
          <p:cNvPr id="12" name="TextBox 11">
            <a:extLst>
              <a:ext uri="{FF2B5EF4-FFF2-40B4-BE49-F238E27FC236}">
                <a16:creationId xmlns:a16="http://schemas.microsoft.com/office/drawing/2014/main" id="{C8D1DD8A-8B53-3193-9335-81DCC98E2E49}"/>
              </a:ext>
            </a:extLst>
          </p:cNvPr>
          <p:cNvSpPr txBox="1"/>
          <p:nvPr/>
        </p:nvSpPr>
        <p:spPr>
          <a:xfrm>
            <a:off x="20582484" y="10404786"/>
            <a:ext cx="640548" cy="369332"/>
          </a:xfrm>
          <a:prstGeom prst="rect">
            <a:avLst/>
          </a:prstGeom>
          <a:noFill/>
        </p:spPr>
        <p:txBody>
          <a:bodyPr wrap="square" rtlCol="0">
            <a:spAutoFit/>
          </a:bodyPr>
          <a:lstStyle/>
          <a:p>
            <a:r>
              <a:rPr lang="en-US" dirty="0">
                <a:solidFill>
                  <a:schemeClr val="tx1">
                    <a:lumMod val="75000"/>
                    <a:lumOff val="25000"/>
                  </a:schemeClr>
                </a:solidFill>
              </a:rPr>
              <a:t>[1]</a:t>
            </a:r>
          </a:p>
        </p:txBody>
      </p:sp>
      <p:sp>
        <p:nvSpPr>
          <p:cNvPr id="23" name="Rounded Rectangle 22">
            <a:extLst>
              <a:ext uri="{FF2B5EF4-FFF2-40B4-BE49-F238E27FC236}">
                <a16:creationId xmlns:a16="http://schemas.microsoft.com/office/drawing/2014/main" id="{69C88FA8-0753-BD4D-A3D1-F108742E4DAC}"/>
              </a:ext>
            </a:extLst>
          </p:cNvPr>
          <p:cNvSpPr/>
          <p:nvPr/>
        </p:nvSpPr>
        <p:spPr>
          <a:xfrm>
            <a:off x="3050743" y="4010947"/>
            <a:ext cx="5140940" cy="803316"/>
          </a:xfrm>
          <a:prstGeom prst="roundRect">
            <a:avLst/>
          </a:prstGeom>
          <a:solidFill>
            <a:schemeClr val="bg1">
              <a:lumMod val="95000"/>
            </a:schemeClr>
          </a:solidFill>
          <a:ln w="28575">
            <a:solidFill>
              <a:srgbClr val="782F4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4800" b="1" dirty="0">
                <a:solidFill>
                  <a:srgbClr val="782F40"/>
                </a:solidFill>
                <a:latin typeface="Benton Sans" panose="02000504020000020004" pitchFamily="2" charset="77"/>
              </a:rPr>
              <a:t>Abstract</a:t>
            </a:r>
          </a:p>
        </p:txBody>
      </p:sp>
      <p:sp>
        <p:nvSpPr>
          <p:cNvPr id="25" name="Rounded Rectangle 24">
            <a:extLst>
              <a:ext uri="{FF2B5EF4-FFF2-40B4-BE49-F238E27FC236}">
                <a16:creationId xmlns:a16="http://schemas.microsoft.com/office/drawing/2014/main" id="{51379547-A170-7740-89D0-76C2146A7F28}"/>
              </a:ext>
            </a:extLst>
          </p:cNvPr>
          <p:cNvSpPr/>
          <p:nvPr/>
        </p:nvSpPr>
        <p:spPr>
          <a:xfrm>
            <a:off x="3050743" y="10387598"/>
            <a:ext cx="5140940" cy="914400"/>
          </a:xfrm>
          <a:prstGeom prst="roundRect">
            <a:avLst/>
          </a:prstGeom>
          <a:solidFill>
            <a:schemeClr val="bg1">
              <a:lumMod val="95000"/>
            </a:schemeClr>
          </a:solidFill>
          <a:ln w="28575">
            <a:solidFill>
              <a:srgbClr val="782F4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4800" b="1" dirty="0">
                <a:solidFill>
                  <a:srgbClr val="782F40"/>
                </a:solidFill>
                <a:latin typeface="Benton Sans" panose="02000504020000020004" pitchFamily="2" charset="77"/>
              </a:rPr>
              <a:t>Leadership traits</a:t>
            </a:r>
          </a:p>
        </p:txBody>
      </p:sp>
      <p:sp>
        <p:nvSpPr>
          <p:cNvPr id="17" name="Rounded Rectangle 17">
            <a:extLst>
              <a:ext uri="{FF2B5EF4-FFF2-40B4-BE49-F238E27FC236}">
                <a16:creationId xmlns:a16="http://schemas.microsoft.com/office/drawing/2014/main" id="{2DAE1953-92E2-AB44-B01D-6AAECD3FDF93}"/>
              </a:ext>
            </a:extLst>
          </p:cNvPr>
          <p:cNvSpPr/>
          <p:nvPr/>
        </p:nvSpPr>
        <p:spPr>
          <a:xfrm>
            <a:off x="11389809" y="11108871"/>
            <a:ext cx="9833223" cy="6425910"/>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57200" indent="-457200">
              <a:buFont typeface="Arial" panose="020B0604020202020204" pitchFamily="34" charset="0"/>
              <a:buChar char="•"/>
            </a:pPr>
            <a:endParaRPr lang="en-US" sz="2800" dirty="0">
              <a:solidFill>
                <a:schemeClr val="tx1"/>
              </a:solidFill>
              <a:latin typeface="Garamond" panose="02020404030301010803" pitchFamily="18" charset="0"/>
            </a:endParaRPr>
          </a:p>
          <a:p>
            <a:pPr marL="457200" indent="-457200">
              <a:buFont typeface="Arial" panose="020B0604020202020204" pitchFamily="34" charset="0"/>
              <a:buChar char="•"/>
            </a:pPr>
            <a:endParaRPr lang="en-US" sz="2800" dirty="0">
              <a:solidFill>
                <a:schemeClr val="tx1"/>
              </a:solidFill>
              <a:latin typeface="Garamond" panose="02020404030301010803" pitchFamily="18" charset="0"/>
            </a:endParaRPr>
          </a:p>
          <a:p>
            <a:pPr marL="457200" indent="-457200">
              <a:buFont typeface="Arial" panose="020B0604020202020204" pitchFamily="34" charset="0"/>
              <a:buChar char="•"/>
            </a:pPr>
            <a:endParaRPr lang="en-US" sz="2800" dirty="0">
              <a:solidFill>
                <a:schemeClr val="tx1"/>
              </a:solidFill>
              <a:latin typeface="Garamond" panose="02020404030301010803" pitchFamily="18" charset="0"/>
            </a:endParaRPr>
          </a:p>
          <a:p>
            <a:pPr marL="457200" indent="-457200">
              <a:buFont typeface="Arial" panose="020B0604020202020204" pitchFamily="34" charset="0"/>
              <a:buChar char="•"/>
            </a:pPr>
            <a:endParaRPr lang="en-US" sz="2800" dirty="0">
              <a:solidFill>
                <a:schemeClr val="tx1"/>
              </a:solidFill>
              <a:latin typeface="Garamond" panose="02020404030301010803" pitchFamily="18" charset="0"/>
            </a:endParaRPr>
          </a:p>
          <a:p>
            <a:r>
              <a:rPr lang="en-US" sz="2800" dirty="0">
                <a:solidFill>
                  <a:schemeClr val="tx1"/>
                </a:solidFill>
                <a:latin typeface="Garamond" panose="02020404030301010803" pitchFamily="18" charset="0"/>
              </a:rPr>
              <a:t> </a:t>
            </a:r>
            <a:endParaRPr lang="en-US" sz="2800" dirty="0">
              <a:latin typeface="Garamond" panose="02020404030301010803" pitchFamily="18" charset="0"/>
            </a:endParaRPr>
          </a:p>
        </p:txBody>
      </p:sp>
      <p:sp>
        <p:nvSpPr>
          <p:cNvPr id="22" name="Rectangle 21">
            <a:extLst>
              <a:ext uri="{FF2B5EF4-FFF2-40B4-BE49-F238E27FC236}">
                <a16:creationId xmlns:a16="http://schemas.microsoft.com/office/drawing/2014/main" id="{4B07CDF1-1374-FE48-56E6-51B1036F8FA3}"/>
              </a:ext>
            </a:extLst>
          </p:cNvPr>
          <p:cNvSpPr/>
          <p:nvPr/>
        </p:nvSpPr>
        <p:spPr>
          <a:xfrm>
            <a:off x="11655168" y="18577887"/>
            <a:ext cx="9355313" cy="3728585"/>
          </a:xfrm>
          <a:prstGeom prst="rect">
            <a:avLst/>
          </a:prstGeom>
        </p:spPr>
        <p:txBody>
          <a:bodyPr wrap="square">
            <a:spAutoFit/>
          </a:bodyPr>
          <a:lstStyle/>
          <a:p>
            <a:pPr marL="457200" indent="-457200">
              <a:spcAft>
                <a:spcPts val="200"/>
              </a:spcAft>
            </a:pPr>
            <a:r>
              <a:rPr lang="en-US" sz="1400" dirty="0"/>
              <a:t>[1] Photograph of Colin Powell (n.d.) https://64.media.tumblr.com/3e43d3362e96788ae4a039fdb53c812e/tumblr_inline_onw6orGZzS1sacoli_400.jpg</a:t>
            </a:r>
          </a:p>
          <a:p>
            <a:pPr marL="457200" indent="-457200">
              <a:spcAft>
                <a:spcPts val="200"/>
              </a:spcAft>
            </a:pPr>
            <a:r>
              <a:rPr lang="en-US" sz="1400" dirty="0">
                <a:effectLst/>
                <a:ea typeface="Calibri" panose="020F0502020204030204" pitchFamily="34" charset="0"/>
                <a:cs typeface="Times New Roman" panose="02020603050405020304" pitchFamily="18" charset="0"/>
              </a:rPr>
              <a:t>[2] Powell, C., </a:t>
            </a:r>
            <a:r>
              <a:rPr lang="en-US" sz="1400" dirty="0" err="1">
                <a:effectLst/>
                <a:ea typeface="Calibri" panose="020F0502020204030204" pitchFamily="34" charset="0"/>
                <a:cs typeface="Times New Roman" panose="02020603050405020304" pitchFamily="18" charset="0"/>
              </a:rPr>
              <a:t>Koltz</a:t>
            </a:r>
            <a:r>
              <a:rPr lang="en-US" sz="1400" dirty="0">
                <a:effectLst/>
                <a:ea typeface="Calibri" panose="020F0502020204030204" pitchFamily="34" charset="0"/>
                <a:cs typeface="Times New Roman" panose="02020603050405020304" pitchFamily="18" charset="0"/>
              </a:rPr>
              <a:t>, K. (2012). It Worked For Me. In Life and Leadership. 3-9, 18-19, 22-23, 201-204, 211. Harper-Collins. https://archive.org/details/itworkedformeinl0000powe </a:t>
            </a:r>
          </a:p>
          <a:p>
            <a:pPr marL="457200" indent="-457200">
              <a:spcAft>
                <a:spcPts val="200"/>
              </a:spcAft>
            </a:pPr>
            <a:r>
              <a:rPr lang="en-US" sz="1400" dirty="0">
                <a:ea typeface="Calibri" panose="020F0502020204030204" pitchFamily="34" charset="0"/>
                <a:cs typeface="Times New Roman" panose="02020603050405020304" pitchFamily="18" charset="0"/>
              </a:rPr>
              <a:t>[3] </a:t>
            </a:r>
            <a:r>
              <a:rPr lang="en-US" sz="1400" dirty="0" err="1">
                <a:ea typeface="Calibri" panose="020F0502020204030204" pitchFamily="34" charset="0"/>
                <a:cs typeface="Times New Roman" panose="02020603050405020304" pitchFamily="18" charset="0"/>
              </a:rPr>
              <a:t>Monten</a:t>
            </a:r>
            <a:r>
              <a:rPr lang="en-US" sz="1400" dirty="0">
                <a:ea typeface="Calibri" panose="020F0502020204030204" pitchFamily="34" charset="0"/>
                <a:cs typeface="Times New Roman" panose="02020603050405020304" pitchFamily="18" charset="0"/>
              </a:rPr>
              <a:t>, J. Bennett, A. (2010). Models of Crisis Decision Making and the 1990–91 Gulf War. Security Studies. 19 (3): 486–520. doi:10.1080/09636412.2010.505129</a:t>
            </a:r>
            <a:endParaRPr lang="en-US" sz="1400" dirty="0">
              <a:effectLst/>
              <a:ea typeface="Calibri" panose="020F0502020204030204" pitchFamily="34" charset="0"/>
              <a:cs typeface="Times New Roman" panose="02020603050405020304" pitchFamily="18" charset="0"/>
            </a:endParaRPr>
          </a:p>
          <a:p>
            <a:pPr marL="457200" indent="-457200">
              <a:spcAft>
                <a:spcPts val="200"/>
              </a:spcAft>
            </a:pPr>
            <a:r>
              <a:rPr lang="en-US" sz="1400" dirty="0"/>
              <a:t>[4]  Powell, C. (2015). Video Interview. Who Mentored You? https://www.hsph.harvard.edu/wmy/celebrities/colin-powell/</a:t>
            </a:r>
          </a:p>
          <a:p>
            <a:pPr marL="457200" indent="-457200">
              <a:spcAft>
                <a:spcPts val="200"/>
              </a:spcAft>
            </a:pPr>
            <a:r>
              <a:rPr lang="en-US" sz="1400" dirty="0"/>
              <a:t>[5] Harari. (2002). The Leadership Secrets Of Colin Powell (1st Ed.).129, 136, 138-139. McGraw-Hill.</a:t>
            </a:r>
          </a:p>
          <a:p>
            <a:pPr marL="457200" indent="-457200">
              <a:spcAft>
                <a:spcPts val="200"/>
              </a:spcAft>
            </a:pPr>
            <a:r>
              <a:rPr lang="en-US" sz="1400" dirty="0"/>
              <a:t>[6] </a:t>
            </a:r>
            <a:r>
              <a:rPr lang="en-US" sz="1400" dirty="0" err="1"/>
              <a:t>Daft,R</a:t>
            </a:r>
            <a:r>
              <a:rPr lang="en-US" sz="1400" dirty="0"/>
              <a:t>. (2018) The Leadership Experience. 178-179. Cengage Learning.</a:t>
            </a:r>
          </a:p>
          <a:p>
            <a:pPr marL="457200" indent="-457200">
              <a:spcAft>
                <a:spcPts val="200"/>
              </a:spcAft>
            </a:pPr>
            <a:r>
              <a:rPr lang="en-US" sz="1400" dirty="0"/>
              <a:t>[7]  Hong, T.  (2015)n Why Servant Leadership is Important. </a:t>
            </a:r>
            <a:r>
              <a:rPr lang="en-US" sz="1400" dirty="0">
                <a:hlinkClick r:id="rId4"/>
              </a:rPr>
              <a:t>https://nuruinternational.org/blog/leadership/why-is-servant-leadership-important-to-nuru/</a:t>
            </a:r>
            <a:endParaRPr lang="en-US" sz="1400" dirty="0"/>
          </a:p>
          <a:p>
            <a:pPr marL="457200" indent="-457200">
              <a:spcAft>
                <a:spcPts val="200"/>
              </a:spcAft>
            </a:pPr>
            <a:r>
              <a:rPr lang="en-US" sz="1400" dirty="0"/>
              <a:t>[8] Emotional Intelligence. (2023). Retrieved February 19, 2023, from https://3cubeservices.com/emotional-intelligence/</a:t>
            </a:r>
          </a:p>
          <a:p>
            <a:pPr marL="457200" indent="-457200">
              <a:lnSpc>
                <a:spcPct val="200000"/>
              </a:lnSpc>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200000"/>
              </a:lnSpc>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3" name="Rectangle 32">
            <a:extLst>
              <a:ext uri="{FF2B5EF4-FFF2-40B4-BE49-F238E27FC236}">
                <a16:creationId xmlns:a16="http://schemas.microsoft.com/office/drawing/2014/main" id="{92A42AE2-2528-CDB3-F63F-2FEB19AF76B3}"/>
              </a:ext>
            </a:extLst>
          </p:cNvPr>
          <p:cNvSpPr/>
          <p:nvPr/>
        </p:nvSpPr>
        <p:spPr>
          <a:xfrm>
            <a:off x="308923" y="11977723"/>
            <a:ext cx="3199031" cy="3477875"/>
          </a:xfrm>
          <a:prstGeom prst="rect">
            <a:avLst/>
          </a:prstGeom>
        </p:spPr>
        <p:txBody>
          <a:bodyPr wrap="square">
            <a:spAutoFit/>
          </a:bodyPr>
          <a:lstStyle/>
          <a:p>
            <a:pPr indent="457200" algn="r">
              <a:spcAft>
                <a:spcPts val="800"/>
              </a:spcAft>
            </a:pPr>
            <a:r>
              <a:rPr lang="en-US" sz="3600" b="1" dirty="0">
                <a:effectLst/>
                <a:latin typeface="Calibri" panose="020F0502020204030204" pitchFamily="34" charset="0"/>
                <a:ea typeface="Calibri" panose="020F0502020204030204" pitchFamily="34" charset="0"/>
                <a:cs typeface="Times New Roman" panose="02020603050405020304" pitchFamily="18" charset="0"/>
              </a:rPr>
              <a:t>Powell was a leader with an exceptional degree of emotional intelligence: </a:t>
            </a:r>
            <a:r>
              <a:rPr lang="en-US" sz="4000" dirty="0">
                <a:latin typeface="Calibri" panose="020F0502020204030204" pitchFamily="34" charset="0"/>
                <a:ea typeface="Calibri" panose="020F0502020204030204" pitchFamily="34" charset="0"/>
                <a:cs typeface="Times New Roman" panose="02020603050405020304" pitchFamily="18" charset="0"/>
              </a:rPr>
              <a:t>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 name="Rounded Rectangle 19">
            <a:extLst>
              <a:ext uri="{FF2B5EF4-FFF2-40B4-BE49-F238E27FC236}">
                <a16:creationId xmlns:a16="http://schemas.microsoft.com/office/drawing/2014/main" id="{AE2DF76D-9E58-F94B-9338-69907C0601EE}"/>
              </a:ext>
            </a:extLst>
          </p:cNvPr>
          <p:cNvSpPr/>
          <p:nvPr/>
        </p:nvSpPr>
        <p:spPr>
          <a:xfrm>
            <a:off x="21487499" y="4252602"/>
            <a:ext cx="10718066" cy="6629401"/>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dirty="0">
              <a:solidFill>
                <a:schemeClr val="tx1"/>
              </a:solidFill>
              <a:latin typeface="Garamond" panose="02020404030301010803" pitchFamily="18" charset="0"/>
            </a:endParaRPr>
          </a:p>
        </p:txBody>
      </p:sp>
      <p:sp>
        <p:nvSpPr>
          <p:cNvPr id="26" name="Rounded Rectangle 25">
            <a:extLst>
              <a:ext uri="{FF2B5EF4-FFF2-40B4-BE49-F238E27FC236}">
                <a16:creationId xmlns:a16="http://schemas.microsoft.com/office/drawing/2014/main" id="{D010AE68-B05A-3F44-8362-9EA1E225A25A}"/>
              </a:ext>
            </a:extLst>
          </p:cNvPr>
          <p:cNvSpPr/>
          <p:nvPr/>
        </p:nvSpPr>
        <p:spPr>
          <a:xfrm>
            <a:off x="24384839" y="4062076"/>
            <a:ext cx="5295595" cy="914400"/>
          </a:xfrm>
          <a:prstGeom prst="roundRect">
            <a:avLst/>
          </a:prstGeom>
          <a:solidFill>
            <a:schemeClr val="bg1">
              <a:lumMod val="95000"/>
            </a:schemeClr>
          </a:solidFill>
          <a:ln w="28575">
            <a:solidFill>
              <a:srgbClr val="782F4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4800" b="1" dirty="0">
                <a:solidFill>
                  <a:srgbClr val="782F40"/>
                </a:solidFill>
                <a:latin typeface="Benton Sans" panose="02000504020000020004" pitchFamily="2" charset="77"/>
              </a:rPr>
              <a:t>Contributions</a:t>
            </a:r>
          </a:p>
        </p:txBody>
      </p:sp>
      <p:sp>
        <p:nvSpPr>
          <p:cNvPr id="34" name="Rectangle 33">
            <a:extLst>
              <a:ext uri="{FF2B5EF4-FFF2-40B4-BE49-F238E27FC236}">
                <a16:creationId xmlns:a16="http://schemas.microsoft.com/office/drawing/2014/main" id="{38FAF445-E393-05CE-C8E2-74E900437567}"/>
              </a:ext>
            </a:extLst>
          </p:cNvPr>
          <p:cNvSpPr/>
          <p:nvPr/>
        </p:nvSpPr>
        <p:spPr>
          <a:xfrm>
            <a:off x="21862544" y="5285263"/>
            <a:ext cx="10238553" cy="5109091"/>
          </a:xfrm>
          <a:prstGeom prst="rect">
            <a:avLst/>
          </a:prstGeom>
        </p:spPr>
        <p:txBody>
          <a:bodyPr wrap="square">
            <a:spAutoFit/>
          </a:bodyPr>
          <a:lstStyle/>
          <a:p>
            <a:pPr marL="342900" marR="0" indent="-228600">
              <a:spcBef>
                <a:spcPts val="0"/>
              </a:spcBef>
              <a:spcAft>
                <a:spcPts val="1200"/>
              </a:spcAft>
              <a:buFont typeface="Arial" panose="020B0604020202020204" pitchFamily="34" charset="0"/>
              <a:buChar char="•"/>
            </a:pPr>
            <a:r>
              <a:rPr lang="en-US" sz="2200" b="1" dirty="0">
                <a:effectLst/>
                <a:latin typeface="Calibri" panose="020F0502020204030204" pitchFamily="34" charset="0"/>
                <a:ea typeface="Calibri" panose="020F0502020204030204" pitchFamily="34" charset="0"/>
                <a:cs typeface="Times New Roman" panose="02020603050405020304" pitchFamily="18" charset="0"/>
              </a:rPr>
              <a:t>Powell Doctrine</a:t>
            </a:r>
            <a:r>
              <a:rPr lang="en-US" sz="2200" dirty="0">
                <a:effectLst/>
                <a:latin typeface="Calibri" panose="020F0502020204030204" pitchFamily="34" charset="0"/>
                <a:ea typeface="Calibri" panose="020F0502020204030204" pitchFamily="34" charset="0"/>
                <a:cs typeface="Times New Roman" panose="02020603050405020304" pitchFamily="18" charset="0"/>
              </a:rPr>
              <a:t>: prioritizing diplomacy, gaining public support, and making sure that there are ground forces and overwhelming strike capabilities before taking military action [3]</a:t>
            </a:r>
            <a:r>
              <a:rPr lang="en-US" sz="2200" dirty="0">
                <a:latin typeface="Calibri" panose="020F0502020204030204" pitchFamily="34" charset="0"/>
                <a:ea typeface="Calibri" panose="020F0502020204030204" pitchFamily="34" charset="0"/>
                <a:cs typeface="Times New Roman" panose="02020603050405020304" pitchFamily="18" charset="0"/>
              </a:rPr>
              <a:t>	</a:t>
            </a:r>
          </a:p>
          <a:p>
            <a:pPr marL="342900" marR="0" indent="-228600">
              <a:spcBef>
                <a:spcPts val="0"/>
              </a:spcBef>
              <a:spcAft>
                <a:spcPts val="1200"/>
              </a:spcAft>
              <a:buFont typeface="Arial" panose="020B0604020202020204" pitchFamily="34" charset="0"/>
              <a:buChar char="•"/>
            </a:pPr>
            <a:r>
              <a:rPr lang="en-US" sz="2200" b="1" dirty="0">
                <a:effectLst/>
                <a:latin typeface="Calibri" panose="020F0502020204030204" pitchFamily="34" charset="0"/>
                <a:ea typeface="Calibri" panose="020F0502020204030204" pitchFamily="34" charset="0"/>
                <a:cs typeface="Times New Roman" panose="02020603050405020304" pitchFamily="18" charset="0"/>
              </a:rPr>
              <a:t>Powell Character: </a:t>
            </a:r>
            <a:r>
              <a:rPr lang="en-US" sz="2200" dirty="0">
                <a:effectLst/>
                <a:latin typeface="Calibri" panose="020F0502020204030204" pitchFamily="34" charset="0"/>
                <a:ea typeface="Calibri" panose="020F0502020204030204" pitchFamily="34" charset="0"/>
                <a:cs typeface="Times New Roman" panose="02020603050405020304" pitchFamily="18" charset="0"/>
              </a:rPr>
              <a:t>Courageous, kind, trusting, and serving…” </a:t>
            </a:r>
            <a:r>
              <a:rPr lang="en-US" sz="2200" i="1" dirty="0">
                <a:effectLst/>
                <a:latin typeface="Calibri" panose="020F0502020204030204" pitchFamily="34" charset="0"/>
                <a:ea typeface="Calibri" panose="020F0502020204030204" pitchFamily="34" charset="0"/>
                <a:cs typeface="Times New Roman" panose="02020603050405020304" pitchFamily="18" charset="0"/>
              </a:rPr>
              <a:t>as citizens of this great country, have an obligation to not only raise our own children in this manner so that they can be a great new generation; we have an obligation to do this for all of our children, especially those children who don’t have this family structure, or whose family structure needs some help. [4]</a:t>
            </a:r>
          </a:p>
          <a:p>
            <a:pPr marL="342900" indent="-228600">
              <a:spcAft>
                <a:spcPts val="1200"/>
              </a:spcAft>
              <a:buFont typeface="Arial" panose="020B0604020202020204" pitchFamily="34" charset="0"/>
              <a:buChar char="•"/>
            </a:pPr>
            <a:r>
              <a:rPr lang="en-US" sz="2200" b="1" dirty="0">
                <a:latin typeface="Calibri" panose="020F0502020204030204" pitchFamily="34" charset="0"/>
                <a:ea typeface="Calibri" panose="020F0502020204030204" pitchFamily="34" charset="0"/>
                <a:cs typeface="Times New Roman" panose="02020603050405020304" pitchFamily="18" charset="0"/>
              </a:rPr>
              <a:t>Thirteen Rules of Leadership</a:t>
            </a:r>
            <a:r>
              <a:rPr lang="en-US" sz="2200" dirty="0">
                <a:latin typeface="Calibri" panose="020F0502020204030204" pitchFamily="34" charset="0"/>
                <a:ea typeface="Calibri" panose="020F0502020204030204" pitchFamily="34" charset="0"/>
                <a:cs typeface="Times New Roman" panose="02020603050405020304" pitchFamily="18" charset="0"/>
              </a:rPr>
              <a:t>: invaluable Insights attained in over fifty years of servitude to the people of the United States, reflecting  a high degree of Self-Awareness</a:t>
            </a:r>
          </a:p>
          <a:p>
            <a:pPr marL="342900" marR="0" indent="-228600">
              <a:spcBef>
                <a:spcPts val="0"/>
              </a:spcBef>
              <a:spcAft>
                <a:spcPts val="1200"/>
              </a:spcAft>
              <a:buFont typeface="Arial" panose="020B0604020202020204" pitchFamily="34" charset="0"/>
              <a:buChar char="•"/>
            </a:pPr>
            <a:r>
              <a:rPr lang="en-US" sz="2200" b="1" i="1" dirty="0">
                <a:latin typeface="Calibri" panose="020F0502020204030204" pitchFamily="34" charset="0"/>
                <a:ea typeface="Calibri" panose="020F0502020204030204" pitchFamily="34" charset="0"/>
                <a:cs typeface="Times New Roman" panose="02020603050405020304" pitchFamily="18" charset="0"/>
              </a:rPr>
              <a:t>It Worked For Me In Life and Leadership </a:t>
            </a:r>
            <a:r>
              <a:rPr lang="en-US" sz="2200" dirty="0">
                <a:latin typeface="Calibri" panose="020F0502020204030204" pitchFamily="34" charset="0"/>
                <a:ea typeface="Calibri" panose="020F0502020204030204" pitchFamily="34" charset="0"/>
                <a:cs typeface="Times New Roman" panose="02020603050405020304" pitchFamily="18" charset="0"/>
              </a:rPr>
              <a:t>Powell, C., </a:t>
            </a:r>
            <a:r>
              <a:rPr lang="en-US" sz="2200" dirty="0" err="1">
                <a:latin typeface="Calibri" panose="020F0502020204030204" pitchFamily="34" charset="0"/>
                <a:ea typeface="Calibri" panose="020F0502020204030204" pitchFamily="34" charset="0"/>
                <a:cs typeface="Times New Roman" panose="02020603050405020304" pitchFamily="18" charset="0"/>
              </a:rPr>
              <a:t>Koltz</a:t>
            </a:r>
            <a:r>
              <a:rPr lang="en-US" sz="2200" dirty="0">
                <a:latin typeface="Calibri" panose="020F0502020204030204" pitchFamily="34" charset="0"/>
                <a:ea typeface="Calibri" panose="020F0502020204030204" pitchFamily="34" charset="0"/>
                <a:cs typeface="Times New Roman" panose="02020603050405020304" pitchFamily="18" charset="0"/>
              </a:rPr>
              <a:t>, K. (2012). Ballantine.</a:t>
            </a:r>
          </a:p>
          <a:p>
            <a:pPr marL="342900" marR="0" indent="-228600">
              <a:spcBef>
                <a:spcPts val="0"/>
              </a:spcBef>
              <a:spcAft>
                <a:spcPts val="1200"/>
              </a:spcAft>
              <a:buFont typeface="Arial" panose="020B0604020202020204" pitchFamily="34" charset="0"/>
              <a:buChar char="•"/>
            </a:pPr>
            <a:r>
              <a:rPr lang="en-US" sz="2200" b="1" i="1" dirty="0">
                <a:latin typeface="Calibri" panose="020F0502020204030204" pitchFamily="34" charset="0"/>
                <a:ea typeface="Calibri" panose="020F0502020204030204" pitchFamily="34" charset="0"/>
                <a:cs typeface="Times New Roman" panose="02020603050405020304" pitchFamily="18" charset="0"/>
              </a:rPr>
              <a:t>My American Journey, </a:t>
            </a:r>
            <a:r>
              <a:rPr lang="en-US" sz="2200" dirty="0">
                <a:latin typeface="Calibri" panose="020F0502020204030204" pitchFamily="34" charset="0"/>
                <a:ea typeface="Calibri" panose="020F0502020204030204" pitchFamily="34" charset="0"/>
                <a:cs typeface="Times New Roman" panose="02020603050405020304" pitchFamily="18" charset="0"/>
              </a:rPr>
              <a:t>Powell, C. L., &amp; Persico, J. E. (2003) Ballantine.</a:t>
            </a:r>
            <a:endParaRPr lang="en-US" sz="2200" i="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5" name="Picture 34">
            <a:extLst>
              <a:ext uri="{FF2B5EF4-FFF2-40B4-BE49-F238E27FC236}">
                <a16:creationId xmlns:a16="http://schemas.microsoft.com/office/drawing/2014/main" id="{C9062E73-72B5-275E-5FF8-727338C686A7}"/>
              </a:ext>
            </a:extLst>
          </p:cNvPr>
          <p:cNvPicPr>
            <a:picLocks noChangeAspect="1"/>
          </p:cNvPicPr>
          <p:nvPr/>
        </p:nvPicPr>
        <p:blipFill>
          <a:blip r:embed="rId5"/>
          <a:stretch>
            <a:fillRect/>
          </a:stretch>
        </p:blipFill>
        <p:spPr>
          <a:xfrm>
            <a:off x="4010139" y="11742563"/>
            <a:ext cx="6395123" cy="3980640"/>
          </a:xfrm>
          <a:prstGeom prst="roundRect">
            <a:avLst>
              <a:gd name="adj" fmla="val 8594"/>
            </a:avLst>
          </a:prstGeom>
          <a:solidFill>
            <a:srgbClr val="FFFFFF">
              <a:shade val="85000"/>
            </a:srgbClr>
          </a:solidFill>
          <a:ln>
            <a:noFill/>
          </a:ln>
          <a:effectLst>
            <a:outerShdw blurRad="50800" algn="ctr" rotWithShape="0">
              <a:srgbClr val="000000">
                <a:alpha val="94000"/>
              </a:srgbClr>
            </a:outerShdw>
            <a:reflection blurRad="12700" stA="10000" endPos="28000" dist="5000" dir="5400000" sy="-100000" algn="bl" rotWithShape="0"/>
          </a:effectLst>
        </p:spPr>
      </p:pic>
      <p:sp>
        <p:nvSpPr>
          <p:cNvPr id="37" name="Rectangle 36">
            <a:extLst>
              <a:ext uri="{FF2B5EF4-FFF2-40B4-BE49-F238E27FC236}">
                <a16:creationId xmlns:a16="http://schemas.microsoft.com/office/drawing/2014/main" id="{D6B5295B-AEB1-2EB1-2CDF-B004F53B2E19}"/>
              </a:ext>
            </a:extLst>
          </p:cNvPr>
          <p:cNvSpPr/>
          <p:nvPr/>
        </p:nvSpPr>
        <p:spPr>
          <a:xfrm>
            <a:off x="536322" y="16080276"/>
            <a:ext cx="10363205" cy="4832092"/>
          </a:xfrm>
          <a:prstGeom prst="rect">
            <a:avLst/>
          </a:prstGeom>
        </p:spPr>
        <p:txBody>
          <a:bodyPr wrap="square">
            <a:spAutoFit/>
          </a:bodyPr>
          <a:lstStyle/>
          <a:p>
            <a:pPr marL="285750" marR="0" indent="-285750">
              <a:spcBef>
                <a:spcPts val="0"/>
              </a:spcBef>
              <a:spcAft>
                <a:spcPts val="800"/>
              </a:spcAft>
              <a:buFont typeface="Arial" panose="020B0604020202020204" pitchFamily="34" charset="0"/>
              <a:buChar char="•"/>
            </a:pPr>
            <a:r>
              <a:rPr lang="en-US" sz="2400" b="1" dirty="0">
                <a:effectLst/>
                <a:latin typeface="Calibri" panose="020F0502020204030204" pitchFamily="34" charset="0"/>
                <a:ea typeface="Calibri" panose="020F0502020204030204" pitchFamily="34" charset="0"/>
                <a:cs typeface="Times New Roman" panose="02020603050405020304" pitchFamily="18" charset="0"/>
              </a:rPr>
              <a:t>Self-Awareness: </a:t>
            </a:r>
            <a:r>
              <a:rPr lang="en-US" sz="2400" dirty="0">
                <a:effectLst/>
                <a:latin typeface="Calibri" panose="020F0502020204030204" pitchFamily="34" charset="0"/>
                <a:ea typeface="Calibri" panose="020F0502020204030204" pitchFamily="34" charset="0"/>
                <a:cs typeface="Times New Roman" panose="02020603050405020304" pitchFamily="18" charset="0"/>
              </a:rPr>
              <a:t>demonstrated through the reflection of his life in biographie</a:t>
            </a:r>
            <a:r>
              <a:rPr lang="en-US" sz="2400" dirty="0">
                <a:latin typeface="Calibri" panose="020F0502020204030204" pitchFamily="34" charset="0"/>
                <a:ea typeface="Calibri" panose="020F0502020204030204" pitchFamily="34" charset="0"/>
                <a:cs typeface="Times New Roman" panose="02020603050405020304" pitchFamily="18" charset="0"/>
              </a:rPr>
              <a:t>s, and echoed throughout his Thirteen </a:t>
            </a:r>
            <a:r>
              <a:rPr lang="en-US" sz="2400" i="1" dirty="0">
                <a:latin typeface="Calibri" panose="020F0502020204030204" pitchFamily="34" charset="0"/>
                <a:ea typeface="Calibri" panose="020F0502020204030204" pitchFamily="34" charset="0"/>
                <a:cs typeface="Times New Roman" panose="02020603050405020304" pitchFamily="18" charset="0"/>
              </a:rPr>
              <a:t>Powell Principles</a:t>
            </a:r>
            <a:r>
              <a:rPr lang="en-US" sz="2400" dirty="0">
                <a:latin typeface="Calibri" panose="020F0502020204030204" pitchFamily="34" charset="0"/>
                <a:ea typeface="Calibri" panose="020F0502020204030204" pitchFamily="34" charset="0"/>
                <a:cs typeface="Times New Roman" panose="02020603050405020304" pitchFamily="18" charset="0"/>
              </a:rPr>
              <a:t>.</a:t>
            </a:r>
          </a:p>
          <a:p>
            <a:pPr marL="285750" marR="0" indent="-285750">
              <a:spcBef>
                <a:spcPts val="0"/>
              </a:spcBef>
              <a:spcAft>
                <a:spcPts val="800"/>
              </a:spcAft>
              <a:buFont typeface="Arial" panose="020B0604020202020204" pitchFamily="34" charset="0"/>
              <a:buChar char="•"/>
            </a:pPr>
            <a:r>
              <a:rPr lang="en-US" sz="2400" b="1" dirty="0">
                <a:effectLst/>
                <a:latin typeface="Calibri" panose="020F0502020204030204" pitchFamily="34" charset="0"/>
                <a:ea typeface="Calibri" panose="020F0502020204030204" pitchFamily="34" charset="0"/>
                <a:cs typeface="Times New Roman" panose="02020603050405020304" pitchFamily="18" charset="0"/>
              </a:rPr>
              <a:t>Self-Management</a:t>
            </a:r>
            <a:r>
              <a:rPr lang="en-US" sz="2400" dirty="0">
                <a:effectLst/>
                <a:latin typeface="Calibri" panose="020F0502020204030204" pitchFamily="34" charset="0"/>
                <a:ea typeface="Calibri" panose="020F0502020204030204" pitchFamily="34" charset="0"/>
                <a:cs typeface="Times New Roman" panose="02020603050405020304" pitchFamily="18" charset="0"/>
              </a:rPr>
              <a:t>: Two principles “Perpetual optimism is a force multiplier” and Remain Calm &amp; Be Kind explain the power of discipline and a positive attitude, which is contagious and seeds innovation.</a:t>
            </a:r>
          </a:p>
          <a:p>
            <a:pPr marL="285750" marR="0" indent="-285750">
              <a:spcBef>
                <a:spcPts val="0"/>
              </a:spcBef>
              <a:spcAft>
                <a:spcPts val="800"/>
              </a:spcAft>
              <a:buFont typeface="Arial" panose="020B0604020202020204" pitchFamily="34" charset="0"/>
              <a:buChar char="•"/>
            </a:pPr>
            <a:r>
              <a:rPr lang="en-US" sz="2400" b="1" dirty="0">
                <a:latin typeface="Calibri" panose="020F0502020204030204" pitchFamily="34" charset="0"/>
                <a:ea typeface="Calibri" panose="020F0502020204030204" pitchFamily="34" charset="0"/>
                <a:cs typeface="Times New Roman" panose="02020603050405020304" pitchFamily="18" charset="0"/>
              </a:rPr>
              <a:t>Social Awareness: </a:t>
            </a:r>
            <a:r>
              <a:rPr lang="en-US" sz="2400" b="1" i="1" dirty="0">
                <a:latin typeface="Calibri" panose="020F0502020204030204" pitchFamily="34" charset="0"/>
                <a:ea typeface="Calibri" panose="020F0502020204030204" pitchFamily="34" charset="0"/>
                <a:cs typeface="Times New Roman" panose="02020603050405020304" pitchFamily="18" charset="0"/>
              </a:rPr>
              <a:t>“</a:t>
            </a:r>
            <a:r>
              <a:rPr lang="en-US" sz="2400" i="1" dirty="0">
                <a:latin typeface="Calibri" panose="020F0502020204030204" pitchFamily="34" charset="0"/>
                <a:ea typeface="Calibri" panose="020F0502020204030204" pitchFamily="34" charset="0"/>
                <a:cs typeface="Times New Roman" panose="02020603050405020304" pitchFamily="18" charset="0"/>
              </a:rPr>
              <a:t>a leader builds trust with a clear mission and selfless service. Good leaders are trusted by followers…leaders must take organizations past a level that management and science says is impossible</a:t>
            </a:r>
            <a:r>
              <a:rPr lang="en-US" i="1" dirty="0">
                <a:latin typeface="Calibri" panose="020F0502020204030204" pitchFamily="34" charset="0"/>
                <a:ea typeface="Calibri" panose="020F0502020204030204" pitchFamily="34" charset="0"/>
                <a:cs typeface="Times New Roman" panose="02020603050405020304" pitchFamily="18" charset="0"/>
              </a:rPr>
              <a:t>. </a:t>
            </a:r>
            <a:r>
              <a:rPr lang="en-US" sz="2000" i="1" dirty="0">
                <a:latin typeface="Calibri" panose="020F0502020204030204" pitchFamily="34" charset="0"/>
                <a:ea typeface="Calibri" panose="020F0502020204030204" pitchFamily="34" charset="0"/>
                <a:cs typeface="Times New Roman" panose="02020603050405020304" pitchFamily="18" charset="0"/>
              </a:rPr>
              <a:t>[2]</a:t>
            </a:r>
          </a:p>
          <a:p>
            <a:pPr marL="285750" marR="0" indent="-285750">
              <a:spcBef>
                <a:spcPts val="0"/>
              </a:spcBef>
              <a:spcAft>
                <a:spcPts val="800"/>
              </a:spcAft>
              <a:buFont typeface="Arial" panose="020B0604020202020204" pitchFamily="34" charset="0"/>
              <a:buChar char="•"/>
            </a:pPr>
            <a:r>
              <a:rPr lang="en-US" sz="2400" b="1" dirty="0">
                <a:effectLst/>
                <a:latin typeface="Calibri" panose="020F0502020204030204" pitchFamily="34" charset="0"/>
                <a:ea typeface="Calibri" panose="020F0502020204030204" pitchFamily="34" charset="0"/>
                <a:cs typeface="Times New Roman" panose="02020603050405020304" pitchFamily="18" charset="0"/>
              </a:rPr>
              <a:t>Relationship management:</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i="1" dirty="0">
                <a:effectLst/>
                <a:latin typeface="Calibri" panose="020F0502020204030204" pitchFamily="34" charset="0"/>
                <a:ea typeface="Calibri" panose="020F0502020204030204" pitchFamily="34" charset="0"/>
                <a:cs typeface="Times New Roman" panose="02020603050405020304" pitchFamily="18" charset="0"/>
              </a:rPr>
              <a:t>“The day soldiers stop bringing you their problems is the day you have stopped leading them. They have either lost confidence that you can help them or concluded that you do not care. Either case is a failure of leadership."  </a:t>
            </a:r>
            <a:r>
              <a:rPr lang="en-US" sz="2000" i="1" dirty="0">
                <a:effectLst/>
                <a:latin typeface="Calibri" panose="020F0502020204030204" pitchFamily="34" charset="0"/>
                <a:ea typeface="Calibri" panose="020F0502020204030204" pitchFamily="34" charset="0"/>
                <a:cs typeface="Times New Roman" panose="02020603050405020304" pitchFamily="18" charset="0"/>
              </a:rPr>
              <a:t>[5]</a:t>
            </a:r>
            <a:endParaRPr lang="en-US" sz="2400" b="1" i="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8" name="Rounded Rectangle 17">
            <a:extLst>
              <a:ext uri="{FF2B5EF4-FFF2-40B4-BE49-F238E27FC236}">
                <a16:creationId xmlns:a16="http://schemas.microsoft.com/office/drawing/2014/main" id="{3288CF88-9E4B-4FB3-C8DA-F4B5A0BE1DBE}"/>
              </a:ext>
            </a:extLst>
          </p:cNvPr>
          <p:cNvSpPr/>
          <p:nvPr/>
        </p:nvSpPr>
        <p:spPr>
          <a:xfrm>
            <a:off x="11352590" y="17985546"/>
            <a:ext cx="9870442" cy="3575082"/>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57200" indent="-457200">
              <a:buFont typeface="Arial" panose="020B0604020202020204" pitchFamily="34" charset="0"/>
              <a:buChar char="•"/>
            </a:pPr>
            <a:endParaRPr lang="en-US" sz="2800" dirty="0">
              <a:solidFill>
                <a:schemeClr val="tx1"/>
              </a:solidFill>
              <a:latin typeface="Garamond" panose="02020404030301010803" pitchFamily="18" charset="0"/>
            </a:endParaRPr>
          </a:p>
          <a:p>
            <a:pPr marL="457200" indent="-457200">
              <a:buFont typeface="Arial" panose="020B0604020202020204" pitchFamily="34" charset="0"/>
              <a:buChar char="•"/>
            </a:pPr>
            <a:endParaRPr lang="en-US" sz="2800" dirty="0">
              <a:solidFill>
                <a:schemeClr val="tx1"/>
              </a:solidFill>
              <a:latin typeface="Garamond" panose="02020404030301010803" pitchFamily="18" charset="0"/>
            </a:endParaRPr>
          </a:p>
          <a:p>
            <a:pPr marL="457200" indent="-457200">
              <a:buFont typeface="Arial" panose="020B0604020202020204" pitchFamily="34" charset="0"/>
              <a:buChar char="•"/>
            </a:pPr>
            <a:endParaRPr lang="en-US" sz="2800" dirty="0">
              <a:solidFill>
                <a:schemeClr val="tx1"/>
              </a:solidFill>
              <a:latin typeface="Garamond" panose="02020404030301010803" pitchFamily="18" charset="0"/>
            </a:endParaRPr>
          </a:p>
          <a:p>
            <a:pPr marL="457200" indent="-457200">
              <a:buFont typeface="Arial" panose="020B0604020202020204" pitchFamily="34" charset="0"/>
              <a:buChar char="•"/>
            </a:pPr>
            <a:endParaRPr lang="en-US" sz="2800" dirty="0">
              <a:solidFill>
                <a:schemeClr val="tx1"/>
              </a:solidFill>
              <a:latin typeface="Garamond" panose="02020404030301010803" pitchFamily="18" charset="0"/>
            </a:endParaRPr>
          </a:p>
          <a:p>
            <a:r>
              <a:rPr lang="en-US" sz="2800" dirty="0">
                <a:solidFill>
                  <a:schemeClr val="tx1"/>
                </a:solidFill>
                <a:latin typeface="Garamond" panose="02020404030301010803" pitchFamily="18" charset="0"/>
              </a:rPr>
              <a:t> </a:t>
            </a:r>
            <a:endParaRPr lang="en-US" sz="2800" dirty="0">
              <a:latin typeface="Garamond" panose="02020404030301010803" pitchFamily="18" charset="0"/>
            </a:endParaRPr>
          </a:p>
        </p:txBody>
      </p:sp>
      <p:sp>
        <p:nvSpPr>
          <p:cNvPr id="21" name="Rounded Rectangle 27">
            <a:extLst>
              <a:ext uri="{FF2B5EF4-FFF2-40B4-BE49-F238E27FC236}">
                <a16:creationId xmlns:a16="http://schemas.microsoft.com/office/drawing/2014/main" id="{2A374482-B8F7-5388-8DE1-DB410BA9DB37}"/>
              </a:ext>
            </a:extLst>
          </p:cNvPr>
          <p:cNvSpPr/>
          <p:nvPr/>
        </p:nvSpPr>
        <p:spPr>
          <a:xfrm>
            <a:off x="13711125" y="17743139"/>
            <a:ext cx="5140940" cy="672389"/>
          </a:xfrm>
          <a:prstGeom prst="roundRect">
            <a:avLst/>
          </a:prstGeom>
          <a:solidFill>
            <a:schemeClr val="bg1">
              <a:lumMod val="9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3200" b="1" dirty="0">
                <a:solidFill>
                  <a:srgbClr val="782F40"/>
                </a:solidFill>
                <a:latin typeface="Benton Sans" panose="02000504020000020004" pitchFamily="2" charset="77"/>
              </a:rPr>
              <a:t>References</a:t>
            </a:r>
          </a:p>
        </p:txBody>
      </p:sp>
      <p:sp>
        <p:nvSpPr>
          <p:cNvPr id="39" name="Rounded Rectangle 27">
            <a:extLst>
              <a:ext uri="{FF2B5EF4-FFF2-40B4-BE49-F238E27FC236}">
                <a16:creationId xmlns:a16="http://schemas.microsoft.com/office/drawing/2014/main" id="{E8D68106-D9F4-2223-7E54-67CF05C1ACFC}"/>
              </a:ext>
            </a:extLst>
          </p:cNvPr>
          <p:cNvSpPr/>
          <p:nvPr/>
        </p:nvSpPr>
        <p:spPr>
          <a:xfrm>
            <a:off x="13886081" y="10907336"/>
            <a:ext cx="5140940" cy="789323"/>
          </a:xfrm>
          <a:prstGeom prst="roundRect">
            <a:avLst/>
          </a:prstGeom>
          <a:solidFill>
            <a:schemeClr val="bg1">
              <a:lumMod val="9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4800" b="1" dirty="0">
                <a:solidFill>
                  <a:srgbClr val="782F40"/>
                </a:solidFill>
                <a:latin typeface="Benton Sans" panose="02000504020000020004" pitchFamily="2" charset="77"/>
              </a:rPr>
              <a:t>Servant Leader</a:t>
            </a:r>
          </a:p>
        </p:txBody>
      </p:sp>
      <p:pic>
        <p:nvPicPr>
          <p:cNvPr id="48" name="Picture 47">
            <a:extLst>
              <a:ext uri="{FF2B5EF4-FFF2-40B4-BE49-F238E27FC236}">
                <a16:creationId xmlns:a16="http://schemas.microsoft.com/office/drawing/2014/main" id="{510FA1EE-6A2C-4064-1815-8CF46395E821}"/>
              </a:ext>
            </a:extLst>
          </p:cNvPr>
          <p:cNvPicPr>
            <a:picLocks noChangeAspect="1"/>
          </p:cNvPicPr>
          <p:nvPr/>
        </p:nvPicPr>
        <p:blipFill>
          <a:blip r:embed="rId6">
            <a:clrChange>
              <a:clrFrom>
                <a:srgbClr val="FEFEFE"/>
              </a:clrFrom>
              <a:clrTo>
                <a:srgbClr val="FEFEFE">
                  <a:alpha val="0"/>
                </a:srgbClr>
              </a:clrTo>
            </a:clrChange>
            <a:extLst>
              <a:ext uri="{BEBA8EAE-BF5A-486C-A8C5-ECC9F3942E4B}">
                <a14:imgProps xmlns:a14="http://schemas.microsoft.com/office/drawing/2010/main">
                  <a14:imgLayer r:embed="rId7">
                    <a14:imgEffect>
                      <a14:sharpenSoften amount="50000"/>
                    </a14:imgEffect>
                  </a14:imgLayer>
                </a14:imgProps>
              </a:ext>
            </a:extLst>
          </a:blip>
          <a:stretch>
            <a:fillRect/>
          </a:stretch>
        </p:blipFill>
        <p:spPr>
          <a:xfrm>
            <a:off x="11716164" y="13140185"/>
            <a:ext cx="4519958" cy="4316939"/>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49" name="Rectangle 48">
            <a:extLst>
              <a:ext uri="{FF2B5EF4-FFF2-40B4-BE49-F238E27FC236}">
                <a16:creationId xmlns:a16="http://schemas.microsoft.com/office/drawing/2014/main" id="{03FB73DF-2267-12F5-1FCC-A3EC4BCEC5A6}"/>
              </a:ext>
            </a:extLst>
          </p:cNvPr>
          <p:cNvSpPr/>
          <p:nvPr/>
        </p:nvSpPr>
        <p:spPr>
          <a:xfrm>
            <a:off x="10816415" y="11830505"/>
            <a:ext cx="10178826" cy="1261884"/>
          </a:xfrm>
          <a:prstGeom prst="rect">
            <a:avLst/>
          </a:prstGeom>
        </p:spPr>
        <p:txBody>
          <a:bodyPr wrap="square">
            <a:spAutoFit/>
          </a:bodyPr>
          <a:lstStyle/>
          <a:p>
            <a:pPr indent="457200" algn="r">
              <a:spcAft>
                <a:spcPts val="800"/>
              </a:spcAft>
            </a:pPr>
            <a:r>
              <a:rPr lang="en-US" sz="3600" b="1" dirty="0">
                <a:latin typeface="Calibri" panose="020F0502020204030204" pitchFamily="34" charset="0"/>
                <a:ea typeface="Calibri" panose="020F0502020204030204" pitchFamily="34" charset="0"/>
                <a:cs typeface="Times New Roman" panose="02020603050405020304" pitchFamily="18" charset="0"/>
              </a:rPr>
              <a:t>As a servant-leader, he built a coalition of trust, encouraged diversity, and put all others first</a:t>
            </a:r>
            <a:r>
              <a:rPr lang="en-US" sz="4000" b="1" dirty="0">
                <a:latin typeface="Calibri" panose="020F0502020204030204" pitchFamily="34" charset="0"/>
                <a:ea typeface="Calibri" panose="020F0502020204030204" pitchFamily="34" charset="0"/>
                <a:cs typeface="Times New Roman" panose="02020603050405020304" pitchFamily="18" charset="0"/>
              </a:rPr>
              <a:t>	</a:t>
            </a:r>
            <a:endParaRPr lang="en-US" sz="40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0" name="Rectangle 49">
            <a:extLst>
              <a:ext uri="{FF2B5EF4-FFF2-40B4-BE49-F238E27FC236}">
                <a16:creationId xmlns:a16="http://schemas.microsoft.com/office/drawing/2014/main" id="{B0D83FC3-BC7F-1160-ED9C-A495A12BB89E}"/>
              </a:ext>
            </a:extLst>
          </p:cNvPr>
          <p:cNvSpPr/>
          <p:nvPr/>
        </p:nvSpPr>
        <p:spPr>
          <a:xfrm>
            <a:off x="16647274" y="13226236"/>
            <a:ext cx="3987138" cy="3847207"/>
          </a:xfrm>
          <a:prstGeom prst="rect">
            <a:avLst/>
          </a:prstGeom>
        </p:spPr>
        <p:txBody>
          <a:bodyPr wrap="square">
            <a:spAutoFit/>
          </a:bodyPr>
          <a:lstStyle/>
          <a:p>
            <a:pPr marL="342900" indent="-342900">
              <a:spcAft>
                <a:spcPts val="800"/>
              </a:spcAft>
              <a:buFont typeface="Arial" panose="020B0604020202020204" pitchFamily="34" charset="0"/>
              <a:buChar char="•"/>
            </a:pPr>
            <a:r>
              <a:rPr lang="en-US" sz="2800" i="1" dirty="0">
                <a:latin typeface="Calibri" panose="020F0502020204030204" pitchFamily="34" charset="0"/>
                <a:ea typeface="Calibri" panose="020F0502020204030204" pitchFamily="34" charset="0"/>
                <a:cs typeface="Times New Roman" panose="02020603050405020304" pitchFamily="18" charset="0"/>
              </a:rPr>
              <a:t>Service Before Self-Interest</a:t>
            </a:r>
          </a:p>
          <a:p>
            <a:pPr marL="342900" indent="-342900">
              <a:spcAft>
                <a:spcPts val="800"/>
              </a:spcAft>
              <a:buFont typeface="Arial" panose="020B0604020202020204" pitchFamily="34" charset="0"/>
              <a:buChar char="•"/>
            </a:pPr>
            <a:r>
              <a:rPr lang="en-US" sz="2800" i="1" dirty="0">
                <a:effectLst/>
                <a:latin typeface="Calibri" panose="020F0502020204030204" pitchFamily="34" charset="0"/>
                <a:ea typeface="Calibri" panose="020F0502020204030204" pitchFamily="34" charset="0"/>
                <a:cs typeface="Times New Roman" panose="02020603050405020304" pitchFamily="18" charset="0"/>
              </a:rPr>
              <a:t>Listen first to affirm others</a:t>
            </a:r>
          </a:p>
          <a:p>
            <a:pPr marL="342900" indent="-342900">
              <a:spcAft>
                <a:spcPts val="800"/>
              </a:spcAft>
              <a:buFont typeface="Arial" panose="020B0604020202020204" pitchFamily="34" charset="0"/>
              <a:buChar char="•"/>
            </a:pPr>
            <a:r>
              <a:rPr lang="en-US" sz="2800" i="1" dirty="0">
                <a:latin typeface="Calibri" panose="020F0502020204030204" pitchFamily="34" charset="0"/>
                <a:ea typeface="Calibri" panose="020F0502020204030204" pitchFamily="34" charset="0"/>
                <a:cs typeface="Times New Roman" panose="02020603050405020304" pitchFamily="18" charset="0"/>
              </a:rPr>
              <a:t>Inspire trust by being trustworthy</a:t>
            </a:r>
          </a:p>
          <a:p>
            <a:pPr marL="342900" indent="-342900">
              <a:spcAft>
                <a:spcPts val="800"/>
              </a:spcAft>
              <a:buFont typeface="Arial" panose="020B0604020202020204" pitchFamily="34" charset="0"/>
              <a:buChar char="•"/>
            </a:pPr>
            <a:r>
              <a:rPr lang="en-US" sz="2800" i="1" dirty="0">
                <a:effectLst/>
                <a:latin typeface="Calibri" panose="020F0502020204030204" pitchFamily="34" charset="0"/>
                <a:ea typeface="Calibri" panose="020F0502020204030204" pitchFamily="34" charset="0"/>
                <a:cs typeface="Times New Roman" panose="02020603050405020304" pitchFamily="18" charset="0"/>
              </a:rPr>
              <a:t>Nourish others &amp; help them become whole </a:t>
            </a:r>
            <a:r>
              <a:rPr lang="en-US" sz="2000" i="1" dirty="0">
                <a:effectLst/>
                <a:latin typeface="Calibri" panose="020F0502020204030204" pitchFamily="34" charset="0"/>
                <a:ea typeface="Calibri" panose="020F0502020204030204" pitchFamily="34" charset="0"/>
                <a:cs typeface="Times New Roman" panose="02020603050405020304" pitchFamily="18" charset="0"/>
              </a:rPr>
              <a:t>[6]</a:t>
            </a:r>
            <a:endParaRPr lang="en-US" sz="2800" i="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4" name="TextBox 53">
            <a:extLst>
              <a:ext uri="{FF2B5EF4-FFF2-40B4-BE49-F238E27FC236}">
                <a16:creationId xmlns:a16="http://schemas.microsoft.com/office/drawing/2014/main" id="{EB83B563-A0B0-3BAE-5302-10652458037F}"/>
              </a:ext>
            </a:extLst>
          </p:cNvPr>
          <p:cNvSpPr txBox="1"/>
          <p:nvPr/>
        </p:nvSpPr>
        <p:spPr>
          <a:xfrm>
            <a:off x="15254033" y="16997295"/>
            <a:ext cx="640548" cy="369332"/>
          </a:xfrm>
          <a:prstGeom prst="rect">
            <a:avLst/>
          </a:prstGeom>
          <a:noFill/>
        </p:spPr>
        <p:txBody>
          <a:bodyPr wrap="square" rtlCol="0">
            <a:spAutoFit/>
          </a:bodyPr>
          <a:lstStyle/>
          <a:p>
            <a:r>
              <a:rPr lang="en-US" dirty="0">
                <a:solidFill>
                  <a:schemeClr val="tx1">
                    <a:lumMod val="75000"/>
                    <a:lumOff val="25000"/>
                  </a:schemeClr>
                </a:solidFill>
              </a:rPr>
              <a:t>[7]</a:t>
            </a:r>
          </a:p>
        </p:txBody>
      </p:sp>
      <p:sp>
        <p:nvSpPr>
          <p:cNvPr id="55" name="TextBox 54">
            <a:extLst>
              <a:ext uri="{FF2B5EF4-FFF2-40B4-BE49-F238E27FC236}">
                <a16:creationId xmlns:a16="http://schemas.microsoft.com/office/drawing/2014/main" id="{F5F3A375-98E7-FDB2-9F5B-01AC0B4FA57C}"/>
              </a:ext>
            </a:extLst>
          </p:cNvPr>
          <p:cNvSpPr txBox="1"/>
          <p:nvPr/>
        </p:nvSpPr>
        <p:spPr>
          <a:xfrm>
            <a:off x="9779511" y="15508463"/>
            <a:ext cx="640548" cy="369332"/>
          </a:xfrm>
          <a:prstGeom prst="rect">
            <a:avLst/>
          </a:prstGeom>
          <a:noFill/>
        </p:spPr>
        <p:txBody>
          <a:bodyPr wrap="square" rtlCol="0">
            <a:spAutoFit/>
          </a:bodyPr>
          <a:lstStyle/>
          <a:p>
            <a:r>
              <a:rPr lang="en-US" dirty="0">
                <a:solidFill>
                  <a:schemeClr val="tx1">
                    <a:lumMod val="75000"/>
                    <a:lumOff val="25000"/>
                  </a:schemeClr>
                </a:solidFill>
              </a:rPr>
              <a:t>[8]</a:t>
            </a:r>
          </a:p>
        </p:txBody>
      </p:sp>
    </p:spTree>
    <p:extLst>
      <p:ext uri="{BB962C8B-B14F-4D97-AF65-F5344CB8AC3E}">
        <p14:creationId xmlns:p14="http://schemas.microsoft.com/office/powerpoint/2010/main" val="4131479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3896</TotalTime>
  <Words>1077</Words>
  <Application>Microsoft Office PowerPoint</Application>
  <PresentationFormat>Custom</PresentationFormat>
  <Paragraphs>71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Benton Sans</vt:lpstr>
      <vt:lpstr>Calibri</vt:lpstr>
      <vt:lpstr>Calibri Light</vt:lpstr>
      <vt:lpstr>Garamond</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Mark Holden</cp:lastModifiedBy>
  <cp:revision>57</cp:revision>
  <cp:lastPrinted>2020-02-13T23:31:38Z</cp:lastPrinted>
  <dcterms:created xsi:type="dcterms:W3CDTF">2020-02-13T23:22:33Z</dcterms:created>
  <dcterms:modified xsi:type="dcterms:W3CDTF">2023-03-05T22:29:45Z</dcterms:modified>
</cp:coreProperties>
</file>