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48" autoAdjust="0"/>
    <p:restoredTop sz="96327"/>
  </p:normalViewPr>
  <p:slideViewPr>
    <p:cSldViewPr snapToObjects="1">
      <p:cViewPr>
        <p:scale>
          <a:sx n="40" d="100"/>
          <a:sy n="40" d="100"/>
        </p:scale>
        <p:origin x="1290" y="19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3/6/2023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forbes.com/sites/gautammukunda/2020/05/18/why-the-first-roman-emperors-motto-matters-move-slowly-to-move-quickly/?sh=7796f8e94ef7" TargetMode="External"/><Relationship Id="rId7" Type="http://schemas.openxmlformats.org/officeDocument/2006/relationships/image" Target="../media/image1.emf"/><Relationship Id="rId2" Type="http://schemas.openxmlformats.org/officeDocument/2006/relationships/hyperlink" Target="https://www.britannica.com/biography/Augustus-Roman-emperor/Personality-and-achievement" TargetMode="External"/><Relationship Id="rId1" Type="http://schemas.openxmlformats.org/officeDocument/2006/relationships/slideLayout" Target="../slideLayouts/slideLayout1.xml"/><Relationship Id="rId6" Type="http://schemas.openxmlformats.org/officeDocument/2006/relationships/hyperlink" Target="https://scholarworks.gvsu.edu/cgi/viewcontent.cgi?article=1017&amp;context=ask_gleaves" TargetMode="External"/><Relationship Id="rId5" Type="http://schemas.openxmlformats.org/officeDocument/2006/relationships/hyperlink" Target="https://www.xacc.com/news-releases/general-news/2634-six-aspects-of-leadership-learned-from-caesar-augustus.html" TargetMode="External"/><Relationship Id="rId4" Type="http://schemas.openxmlformats.org/officeDocument/2006/relationships/hyperlink" Target="https://education.nationalgeographic.org/resource/caesar-august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46000">
              <a:srgbClr val="F2ECE0"/>
            </a:gs>
            <a:gs pos="29000">
              <a:srgbClr val="ECE4D2"/>
            </a:gs>
            <a:gs pos="15000">
              <a:srgbClr val="E7DCC4">
                <a:lumMod val="92000"/>
              </a:srgb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7" name="Rounded Rectangle 16">
            <a:extLst>
              <a:ext uri="{FF2B5EF4-FFF2-40B4-BE49-F238E27FC236}">
                <a16:creationId xmlns:a16="http://schemas.microsoft.com/office/drawing/2014/main" id="{848543F4-583E-4231-8422-AA6273D0853D}"/>
              </a:ext>
            </a:extLst>
          </p:cNvPr>
          <p:cNvSpPr/>
          <p:nvPr/>
        </p:nvSpPr>
        <p:spPr>
          <a:xfrm>
            <a:off x="22167955" y="12547244"/>
            <a:ext cx="10052766" cy="8775788"/>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457200" indent="-457200">
              <a:lnSpc>
                <a:spcPct val="107000"/>
              </a:lnSpc>
              <a:spcAft>
                <a:spcPts val="800"/>
              </a:spcAft>
              <a:buFont typeface="Arial"/>
              <a:buChar char="•"/>
            </a:pPr>
            <a:endParaRPr lang="en-US" sz="2300" dirty="0">
              <a:solidFill>
                <a:schemeClr val="tx1"/>
              </a:solidFill>
              <a:cs typeface="Calibri"/>
            </a:endParaRPr>
          </a:p>
          <a:p>
            <a:pPr marL="457200" indent="-457200">
              <a:lnSpc>
                <a:spcPct val="107000"/>
              </a:lnSpc>
              <a:spcAft>
                <a:spcPts val="800"/>
              </a:spcAft>
              <a:buFont typeface="Arial"/>
              <a:buChar char="•"/>
            </a:pPr>
            <a:endParaRPr lang="en-US" sz="2300" dirty="0">
              <a:solidFill>
                <a:schemeClr val="tx1"/>
              </a:solidFill>
              <a:cs typeface="Calibri"/>
            </a:endParaRPr>
          </a:p>
          <a:p>
            <a:pPr marL="457200" indent="-457200">
              <a:buFont typeface="Arial"/>
              <a:buChar char="•"/>
            </a:pPr>
            <a:r>
              <a:rPr lang="en-US" sz="2300" dirty="0">
                <a:solidFill>
                  <a:schemeClr val="tx1"/>
                </a:solidFill>
                <a:ea typeface="+mn-lt"/>
                <a:cs typeface="+mn-lt"/>
              </a:rPr>
              <a:t>Daft, R. L. (2018). The Leadership Experience. Cengage Learning. </a:t>
            </a:r>
          </a:p>
          <a:p>
            <a:pPr marL="457200" indent="-457200">
              <a:buFont typeface="Arial"/>
              <a:buChar char="•"/>
            </a:pPr>
            <a:r>
              <a:rPr lang="en-US" sz="2300" dirty="0">
                <a:solidFill>
                  <a:schemeClr val="tx1"/>
                </a:solidFill>
                <a:ea typeface="+mn-lt"/>
                <a:cs typeface="+mn-lt"/>
              </a:rPr>
              <a:t>Grant, M. (2023, February 4). Augustus - Personality and achievement | Britannica. Encyclopedia Britannica. Retrieved February 25, 2023, from</a:t>
            </a:r>
            <a:r>
              <a:rPr lang="en-US" sz="2300" dirty="0">
                <a:ea typeface="+mn-lt"/>
                <a:cs typeface="+mn-lt"/>
              </a:rPr>
              <a:t> </a:t>
            </a:r>
            <a:r>
              <a:rPr lang="en-US" sz="2300" dirty="0">
                <a:ea typeface="+mn-lt"/>
                <a:cs typeface="+mn-lt"/>
                <a:hlinkClick r:id="rId2"/>
              </a:rPr>
              <a:t>https://www.britannica.com/biography/Augustus-Roman-emperor/Personality-and-achievement</a:t>
            </a:r>
            <a:endParaRPr lang="en-US" sz="2300" dirty="0">
              <a:ea typeface="+mn-lt"/>
              <a:cs typeface="+mn-lt"/>
            </a:endParaRPr>
          </a:p>
          <a:p>
            <a:pPr marL="457200" indent="-457200">
              <a:buFont typeface="Arial"/>
              <a:buChar char="•"/>
            </a:pPr>
            <a:r>
              <a:rPr lang="en-US" sz="2300" dirty="0">
                <a:solidFill>
                  <a:schemeClr val="tx1"/>
                </a:solidFill>
                <a:ea typeface="+mn-lt"/>
                <a:cs typeface="+mn-lt"/>
              </a:rPr>
              <a:t>Mukunda, G. (n.d.). Why The First Roman Emperor’s Motto Matters: Move Slowly To Move Quickly. Retrieved February 25, 2023, from </a:t>
            </a:r>
            <a:r>
              <a:rPr lang="en-US" sz="2300" dirty="0">
                <a:ea typeface="+mn-lt"/>
                <a:cs typeface="+mn-lt"/>
                <a:hlinkClick r:id="rId3"/>
              </a:rPr>
              <a:t>https://www.forbes.com/sites/gautammukunda/2020/05/18/why-the-first-roman-emperors-motto-matters-move-slowly-to-move-quickly/?sh=7796f8e94ef7</a:t>
            </a:r>
            <a:endParaRPr lang="en-US" sz="2300" dirty="0">
              <a:solidFill>
                <a:srgbClr val="FFFFFF"/>
              </a:solidFill>
              <a:ea typeface="+mn-lt"/>
              <a:cs typeface="+mn-lt"/>
            </a:endParaRPr>
          </a:p>
          <a:p>
            <a:pPr marL="457200" indent="-457200">
              <a:buFont typeface="Arial"/>
              <a:buChar char="•"/>
            </a:pPr>
            <a:r>
              <a:rPr lang="en-US" sz="2300" dirty="0">
                <a:solidFill>
                  <a:schemeClr val="tx1"/>
                </a:solidFill>
                <a:ea typeface="+mn-lt"/>
                <a:cs typeface="+mn-lt"/>
              </a:rPr>
              <a:t>National Geographic Society. (2022, October 12). Caesar Augustus. Resource Library. Retrieved January 21, 2023, from </a:t>
            </a:r>
            <a:r>
              <a:rPr lang="en-US" sz="2300" dirty="0">
                <a:ea typeface="+mn-lt"/>
                <a:cs typeface="+mn-lt"/>
                <a:hlinkClick r:id="rId4"/>
              </a:rPr>
              <a:t>https://education.nationalgeographic.org/resource/caesar-augustus</a:t>
            </a:r>
            <a:endParaRPr lang="en-US" sz="2300" dirty="0">
              <a:solidFill>
                <a:srgbClr val="FFFFFF"/>
              </a:solidFill>
              <a:ea typeface="+mn-lt"/>
              <a:cs typeface="+mn-lt"/>
            </a:endParaRPr>
          </a:p>
          <a:p>
            <a:pPr marL="457200" indent="-457200">
              <a:buFont typeface="Arial"/>
              <a:buChar char="•"/>
            </a:pPr>
            <a:r>
              <a:rPr lang="en-US" sz="2300" dirty="0">
                <a:solidFill>
                  <a:schemeClr val="tx1"/>
                </a:solidFill>
                <a:ea typeface="+mn-lt"/>
                <a:cs typeface="+mn-lt"/>
              </a:rPr>
              <a:t>Six Aspects of Leadership Learned From Caesar Augustus. (n.d.). Xenia Area Chamber of Commerce. Retrieved March 5, 2023, from </a:t>
            </a:r>
            <a:r>
              <a:rPr lang="en-US" sz="2300" dirty="0">
                <a:ea typeface="+mn-lt"/>
                <a:cs typeface="+mn-lt"/>
                <a:hlinkClick r:id="rId5"/>
              </a:rPr>
              <a:t>https://www.xacc.com/news-releases/general-news/2634-six-aspects-of-leadership-learned-from-caesar-augustus.html</a:t>
            </a:r>
            <a:endParaRPr lang="en-US" sz="2300" dirty="0">
              <a:ea typeface="+mn-lt"/>
              <a:cs typeface="+mn-lt"/>
            </a:endParaRPr>
          </a:p>
          <a:p>
            <a:pPr marL="457200" indent="-457200">
              <a:buFont typeface="Arial"/>
              <a:buChar char="•"/>
            </a:pPr>
            <a:r>
              <a:rPr lang="en-US" sz="2300" dirty="0">
                <a:solidFill>
                  <a:schemeClr val="tx1"/>
                </a:solidFill>
                <a:ea typeface="+mn-lt"/>
                <a:cs typeface="+mn-lt"/>
              </a:rPr>
              <a:t>Whitney, G. (2007, March 2). Gleaves on the Leadership of Augustus. </a:t>
            </a:r>
            <a:r>
              <a:rPr lang="en-US" sz="2300" dirty="0" err="1">
                <a:solidFill>
                  <a:schemeClr val="tx1"/>
                </a:solidFill>
                <a:ea typeface="+mn-lt"/>
                <a:cs typeface="+mn-lt"/>
              </a:rPr>
              <a:t>ScholarWorks@GVSU</a:t>
            </a:r>
            <a:r>
              <a:rPr lang="en-US" sz="2300" dirty="0">
                <a:solidFill>
                  <a:schemeClr val="tx1"/>
                </a:solidFill>
                <a:ea typeface="+mn-lt"/>
                <a:cs typeface="+mn-lt"/>
              </a:rPr>
              <a:t>. Retrieved February 25, 2023, from </a:t>
            </a:r>
            <a:r>
              <a:rPr lang="en-US" sz="2300" dirty="0">
                <a:ea typeface="+mn-lt"/>
                <a:cs typeface="+mn-lt"/>
                <a:hlinkClick r:id="rId6"/>
              </a:rPr>
              <a:t>https://scholarworks.gvsu.edu/cgi/viewcontent.cgi?article=1017&amp;context=ask_gleaves</a:t>
            </a:r>
            <a:endParaRPr lang="en-US" sz="2300" dirty="0">
              <a:ea typeface="+mn-lt"/>
              <a:cs typeface="+mn-lt"/>
            </a:endParaRPr>
          </a:p>
          <a:p>
            <a:pPr marL="457200" indent="-457200">
              <a:lnSpc>
                <a:spcPct val="107000"/>
              </a:lnSpc>
              <a:spcAft>
                <a:spcPts val="800"/>
              </a:spcAft>
              <a:buFont typeface="Arial"/>
              <a:buChar char="•"/>
            </a:pPr>
            <a:endParaRPr lang="en-US" sz="2300" dirty="0">
              <a:solidFill>
                <a:schemeClr val="tx1"/>
              </a:solidFill>
              <a:cs typeface="Calibri"/>
            </a:endParaRPr>
          </a:p>
          <a:p>
            <a:pPr marL="457200" indent="-457200">
              <a:lnSpc>
                <a:spcPct val="107000"/>
              </a:lnSpc>
              <a:spcAft>
                <a:spcPts val="800"/>
              </a:spcAft>
              <a:buFont typeface="Arial"/>
              <a:buChar char="•"/>
            </a:pPr>
            <a:endParaRPr lang="en-US" sz="2300" dirty="0">
              <a:solidFill>
                <a:schemeClr val="tx1"/>
              </a:solidFill>
              <a:cs typeface="Calibri"/>
            </a:endParaRPr>
          </a:p>
        </p:txBody>
      </p:sp>
      <p:sp>
        <p:nvSpPr>
          <p:cNvPr id="22" name="Rounded Rectangle 16">
            <a:extLst>
              <a:ext uri="{FF2B5EF4-FFF2-40B4-BE49-F238E27FC236}">
                <a16:creationId xmlns:a16="http://schemas.microsoft.com/office/drawing/2014/main" id="{33707484-C3E1-47AE-80FD-41253F874AEF}"/>
              </a:ext>
            </a:extLst>
          </p:cNvPr>
          <p:cNvSpPr/>
          <p:nvPr/>
        </p:nvSpPr>
        <p:spPr>
          <a:xfrm>
            <a:off x="805137" y="4653402"/>
            <a:ext cx="10064267" cy="4548824"/>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en-US" dirty="0">
              <a:solidFill>
                <a:schemeClr val="tx1"/>
              </a:solidFill>
              <a:latin typeface="Calibri"/>
              <a:ea typeface="+mn-lt"/>
              <a:cs typeface="Calibri"/>
            </a:endParaRPr>
          </a:p>
          <a:p>
            <a:pPr>
              <a:spcAft>
                <a:spcPts val="800"/>
              </a:spcAft>
            </a:pPr>
            <a:endParaRPr lang="en-US" dirty="0">
              <a:solidFill>
                <a:schemeClr val="tx1"/>
              </a:solidFill>
              <a:latin typeface="Calibri"/>
              <a:ea typeface="+mn-lt"/>
              <a:cs typeface="Calibri"/>
            </a:endParaRPr>
          </a:p>
          <a:p>
            <a:pPr>
              <a:spcAft>
                <a:spcPts val="800"/>
              </a:spcAft>
            </a:pPr>
            <a:r>
              <a:rPr lang="en-US" sz="2800" dirty="0">
                <a:solidFill>
                  <a:schemeClr val="tx1"/>
                </a:solidFill>
                <a:latin typeface="Calibri"/>
                <a:ea typeface="+mn-lt"/>
                <a:cs typeface="Calibri"/>
              </a:rPr>
              <a:t>Augustus Caesar</a:t>
            </a:r>
            <a:r>
              <a:rPr lang="en-US" sz="2800" dirty="0">
                <a:solidFill>
                  <a:schemeClr val="tx1"/>
                </a:solidFill>
                <a:effectLst/>
                <a:latin typeface="Calibri"/>
                <a:ea typeface="+mn-lt"/>
                <a:cs typeface="Calibri"/>
              </a:rPr>
              <a:t>, the first </a:t>
            </a:r>
            <a:r>
              <a:rPr lang="en-US" sz="2800" dirty="0">
                <a:solidFill>
                  <a:schemeClr val="tx1"/>
                </a:solidFill>
                <a:latin typeface="Calibri"/>
                <a:ea typeface="+mn-lt"/>
                <a:cs typeface="Calibri"/>
              </a:rPr>
              <a:t>emperor of ancient Rome</a:t>
            </a:r>
            <a:r>
              <a:rPr lang="en-US" sz="2800" dirty="0">
                <a:solidFill>
                  <a:schemeClr val="tx1"/>
                </a:solidFill>
                <a:effectLst/>
                <a:latin typeface="Calibri"/>
                <a:ea typeface="+mn-lt"/>
                <a:cs typeface="Calibri"/>
              </a:rPr>
              <a:t>, </a:t>
            </a:r>
            <a:r>
              <a:rPr lang="en-US" sz="2800" dirty="0">
                <a:solidFill>
                  <a:schemeClr val="tx1"/>
                </a:solidFill>
                <a:latin typeface="Calibri"/>
                <a:ea typeface="+mn-lt"/>
                <a:cs typeface="Calibri"/>
              </a:rPr>
              <a:t>is one of </a:t>
            </a:r>
            <a:r>
              <a:rPr lang="en-US" sz="2800" dirty="0">
                <a:solidFill>
                  <a:schemeClr val="tx1"/>
                </a:solidFill>
                <a:effectLst/>
                <a:latin typeface="Calibri"/>
                <a:ea typeface="+mn-lt"/>
                <a:cs typeface="Calibri"/>
              </a:rPr>
              <a:t>the </a:t>
            </a:r>
            <a:r>
              <a:rPr lang="en-US" sz="2800" dirty="0">
                <a:solidFill>
                  <a:schemeClr val="tx1"/>
                </a:solidFill>
                <a:latin typeface="Calibri"/>
                <a:ea typeface="+mn-lt"/>
                <a:cs typeface="Calibri"/>
              </a:rPr>
              <a:t>greatest leaders of antiquity due </a:t>
            </a:r>
            <a:r>
              <a:rPr lang="en-US" sz="2800" dirty="0">
                <a:solidFill>
                  <a:schemeClr val="tx1"/>
                </a:solidFill>
                <a:effectLst/>
                <a:latin typeface="Calibri"/>
                <a:ea typeface="+mn-lt"/>
                <a:cs typeface="Calibri"/>
              </a:rPr>
              <a:t>to his </a:t>
            </a:r>
            <a:r>
              <a:rPr lang="en-US" sz="2800" dirty="0">
                <a:solidFill>
                  <a:schemeClr val="tx1"/>
                </a:solidFill>
                <a:latin typeface="Calibri"/>
                <a:ea typeface="+mn-lt"/>
                <a:cs typeface="Calibri"/>
              </a:rPr>
              <a:t>exceptional </a:t>
            </a:r>
            <a:r>
              <a:rPr lang="en-US" sz="2800" dirty="0">
                <a:solidFill>
                  <a:schemeClr val="tx1"/>
                </a:solidFill>
                <a:effectLst/>
                <a:latin typeface="Calibri"/>
                <a:ea typeface="+mn-lt"/>
                <a:cs typeface="Calibri"/>
              </a:rPr>
              <a:t>leadership </a:t>
            </a:r>
            <a:r>
              <a:rPr lang="en-US" sz="2800" dirty="0">
                <a:solidFill>
                  <a:schemeClr val="tx1"/>
                </a:solidFill>
                <a:latin typeface="Calibri"/>
                <a:ea typeface="+mn-lt"/>
                <a:cs typeface="Calibri"/>
              </a:rPr>
              <a:t>qualities</a:t>
            </a:r>
            <a:r>
              <a:rPr lang="en-US" sz="2800" dirty="0">
                <a:solidFill>
                  <a:schemeClr val="tx1"/>
                </a:solidFill>
                <a:effectLst/>
                <a:latin typeface="Calibri"/>
                <a:ea typeface="+mn-lt"/>
                <a:cs typeface="Calibri"/>
              </a:rPr>
              <a:t>. </a:t>
            </a:r>
            <a:r>
              <a:rPr lang="en-US" sz="2800" dirty="0">
                <a:solidFill>
                  <a:schemeClr val="tx1"/>
                </a:solidFill>
                <a:latin typeface="Calibri"/>
                <a:ea typeface="+mn-lt"/>
                <a:cs typeface="Calibri"/>
              </a:rPr>
              <a:t>In many ways, Augustus’ influence has rippled </a:t>
            </a:r>
            <a:r>
              <a:rPr lang="en-US" sz="2800" dirty="0">
                <a:solidFill>
                  <a:schemeClr val="tx1"/>
                </a:solidFill>
                <a:effectLst/>
                <a:latin typeface="Calibri"/>
                <a:ea typeface="+mn-lt"/>
                <a:cs typeface="Calibri"/>
              </a:rPr>
              <a:t>through </a:t>
            </a:r>
            <a:r>
              <a:rPr lang="en-US" sz="2800" dirty="0">
                <a:solidFill>
                  <a:schemeClr val="tx1"/>
                </a:solidFill>
                <a:latin typeface="Calibri"/>
                <a:ea typeface="+mn-lt"/>
                <a:cs typeface="Calibri"/>
              </a:rPr>
              <a:t>time </a:t>
            </a:r>
            <a:r>
              <a:rPr lang="en-US" sz="2800" dirty="0">
                <a:solidFill>
                  <a:schemeClr val="tx1"/>
                </a:solidFill>
                <a:effectLst/>
                <a:latin typeface="Calibri"/>
                <a:ea typeface="+mn-lt"/>
                <a:cs typeface="Calibri"/>
              </a:rPr>
              <a:t>and </a:t>
            </a:r>
            <a:r>
              <a:rPr lang="en-US" sz="2800" dirty="0">
                <a:solidFill>
                  <a:schemeClr val="tx1"/>
                </a:solidFill>
                <a:latin typeface="Calibri"/>
                <a:ea typeface="+mn-lt"/>
                <a:cs typeface="Calibri"/>
              </a:rPr>
              <a:t>set a course to </a:t>
            </a:r>
            <a:r>
              <a:rPr lang="en-US" sz="2800" dirty="0">
                <a:solidFill>
                  <a:schemeClr val="tx1"/>
                </a:solidFill>
                <a:effectLst/>
                <a:latin typeface="Calibri"/>
                <a:ea typeface="+mn-lt"/>
                <a:cs typeface="Calibri"/>
              </a:rPr>
              <a:t>the </a:t>
            </a:r>
            <a:r>
              <a:rPr lang="en-US" sz="2800" dirty="0">
                <a:solidFill>
                  <a:schemeClr val="tx1"/>
                </a:solidFill>
                <a:latin typeface="Calibri"/>
                <a:ea typeface="+mn-lt"/>
                <a:cs typeface="Calibri"/>
              </a:rPr>
              <a:t>modern world. From </a:t>
            </a:r>
            <a:r>
              <a:rPr lang="en-US" sz="2800" dirty="0">
                <a:solidFill>
                  <a:schemeClr val="tx1"/>
                </a:solidFill>
                <a:effectLst/>
                <a:latin typeface="Calibri"/>
                <a:ea typeface="+mn-lt"/>
                <a:cs typeface="Calibri"/>
              </a:rPr>
              <a:t>his </a:t>
            </a:r>
            <a:r>
              <a:rPr lang="en-US" sz="2800" dirty="0">
                <a:solidFill>
                  <a:schemeClr val="tx1"/>
                </a:solidFill>
                <a:latin typeface="Calibri"/>
                <a:ea typeface="+mn-lt"/>
                <a:cs typeface="Calibri"/>
              </a:rPr>
              <a:t>early </a:t>
            </a:r>
            <a:r>
              <a:rPr lang="en-US" sz="2800" dirty="0">
                <a:solidFill>
                  <a:schemeClr val="tx1"/>
                </a:solidFill>
                <a:effectLst/>
                <a:latin typeface="Calibri"/>
                <a:ea typeface="+mn-lt"/>
                <a:cs typeface="Calibri"/>
              </a:rPr>
              <a:t>life</a:t>
            </a:r>
            <a:r>
              <a:rPr lang="en-US" sz="2800" dirty="0">
                <a:solidFill>
                  <a:schemeClr val="tx1"/>
                </a:solidFill>
                <a:latin typeface="Calibri"/>
                <a:ea typeface="+mn-lt"/>
                <a:cs typeface="Calibri"/>
              </a:rPr>
              <a:t> to his rise to power to his ultimate ascension to deification</a:t>
            </a:r>
            <a:r>
              <a:rPr lang="en-US" sz="2800" dirty="0">
                <a:solidFill>
                  <a:schemeClr val="tx1"/>
                </a:solidFill>
                <a:effectLst/>
                <a:latin typeface="Calibri"/>
                <a:ea typeface="+mn-lt"/>
                <a:cs typeface="Calibri"/>
              </a:rPr>
              <a:t>, </a:t>
            </a:r>
            <a:r>
              <a:rPr lang="en-US" sz="2800" dirty="0">
                <a:solidFill>
                  <a:schemeClr val="tx1"/>
                </a:solidFill>
                <a:latin typeface="Calibri"/>
                <a:ea typeface="+mn-lt"/>
                <a:cs typeface="Calibri"/>
              </a:rPr>
              <a:t>this project will describe multiple examples of how Augustus utilized his leadership traits for the betterment of Rome, the Senate, </a:t>
            </a:r>
            <a:r>
              <a:rPr lang="en-US" sz="2800" dirty="0">
                <a:solidFill>
                  <a:schemeClr val="tx1"/>
                </a:solidFill>
                <a:effectLst/>
                <a:latin typeface="Calibri"/>
                <a:ea typeface="+mn-lt"/>
                <a:cs typeface="Calibri"/>
              </a:rPr>
              <a:t>and </a:t>
            </a:r>
            <a:r>
              <a:rPr lang="en-US" sz="2800" dirty="0">
                <a:solidFill>
                  <a:schemeClr val="tx1"/>
                </a:solidFill>
                <a:latin typeface="Calibri"/>
                <a:ea typeface="+mn-lt"/>
                <a:cs typeface="Calibri"/>
              </a:rPr>
              <a:t>the Roman citizens</a:t>
            </a:r>
            <a:r>
              <a:rPr lang="en-US" sz="2800" dirty="0">
                <a:solidFill>
                  <a:schemeClr val="tx1"/>
                </a:solidFill>
                <a:effectLst/>
                <a:latin typeface="Calibri"/>
                <a:ea typeface="+mn-lt"/>
                <a:cs typeface="Calibri"/>
              </a:rPr>
              <a:t>.</a:t>
            </a:r>
            <a:endParaRPr lang="en-US" sz="2800" dirty="0">
              <a:solidFill>
                <a:schemeClr val="tx1"/>
              </a:solidFill>
              <a:effectLst/>
              <a:latin typeface="Calibri" panose="020F0502020204030204" pitchFamily="34" charset="0"/>
              <a:ea typeface="+mn-lt"/>
              <a:cs typeface="Times New Roman" panose="02020603050405020304" pitchFamily="18" charset="0"/>
            </a:endParaRPr>
          </a:p>
        </p:txBody>
      </p:sp>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7"/>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3000821"/>
          </a:xfrm>
          <a:prstGeom prst="rect">
            <a:avLst/>
          </a:prstGeom>
          <a:noFill/>
        </p:spPr>
        <p:txBody>
          <a:bodyPr wrap="square" lIns="91440" tIns="45720" rIns="91440" bIns="45720" rtlCol="0" anchor="t">
            <a:spAutoFit/>
          </a:bodyPr>
          <a:lstStyle/>
          <a:p>
            <a:pPr algn="ctr"/>
            <a:r>
              <a:rPr lang="en-US" sz="7200" b="1" dirty="0">
                <a:latin typeface="Garamond"/>
                <a:ea typeface="+mn-lt"/>
                <a:cs typeface="+mn-lt"/>
              </a:rPr>
              <a:t>Augustus Caesar - The</a:t>
            </a:r>
            <a:r>
              <a:rPr lang="en-US" sz="7200" b="1" dirty="0">
                <a:latin typeface="Garamond"/>
              </a:rPr>
              <a:t> Greatest Emperor of Rome</a:t>
            </a:r>
            <a:endParaRPr lang="en-US">
              <a:cs typeface="Calibri"/>
            </a:endParaRPr>
          </a:p>
          <a:p>
            <a:pPr algn="ctr"/>
            <a:r>
              <a:rPr lang="en-US" sz="7200" dirty="0">
                <a:latin typeface="Garamond"/>
              </a:rPr>
              <a:t>David Harris</a:t>
            </a:r>
          </a:p>
          <a:p>
            <a:pPr algn="ctr"/>
            <a:r>
              <a:rPr lang="en-US" sz="4500" dirty="0">
                <a:latin typeface="Garamond" panose="02020404030301010803" pitchFamily="18" charset="0"/>
              </a:rPr>
              <a:t>Florida State University -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7"/>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817837" y="9367520"/>
            <a:ext cx="10058400" cy="7239000"/>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tabLst>
                <a:tab pos="457200" algn="l"/>
              </a:tabLst>
            </a:pPr>
            <a:endParaRPr lang="en-US" sz="1600" dirty="0">
              <a:solidFill>
                <a:schemeClr val="tx1"/>
              </a:solidFill>
              <a:latin typeface="Calibri"/>
              <a:cs typeface="Calibri"/>
            </a:endParaRPr>
          </a:p>
          <a:p>
            <a:pPr>
              <a:tabLst>
                <a:tab pos="457200" algn="l"/>
              </a:tabLst>
            </a:pPr>
            <a:endParaRPr lang="en-US" sz="1600" dirty="0">
              <a:solidFill>
                <a:schemeClr val="tx1"/>
              </a:solidFill>
              <a:latin typeface="Calibri"/>
              <a:cs typeface="Calibri"/>
            </a:endParaRPr>
          </a:p>
          <a:p>
            <a:pPr>
              <a:tabLst>
                <a:tab pos="457200" algn="l"/>
              </a:tabLst>
            </a:pPr>
            <a:endParaRPr lang="en-US" sz="1600" dirty="0">
              <a:solidFill>
                <a:schemeClr val="tx1"/>
              </a:solidFill>
              <a:latin typeface="Calibri"/>
              <a:cs typeface="Calibri"/>
            </a:endParaRPr>
          </a:p>
          <a:p>
            <a:pPr>
              <a:tabLst>
                <a:tab pos="457200" algn="l"/>
              </a:tabLst>
            </a:pPr>
            <a:endParaRPr lang="en-US" sz="2800" dirty="0">
              <a:solidFill>
                <a:schemeClr val="tx1"/>
              </a:solidFill>
              <a:cs typeface="Calibri"/>
            </a:endParaRPr>
          </a:p>
          <a:p>
            <a:pPr marL="457200" indent="-457200">
              <a:buFont typeface="Arial" panose="020B0604020202020204" pitchFamily="34" charset="0"/>
              <a:buChar char="•"/>
              <a:tabLst>
                <a:tab pos="457200" algn="l"/>
              </a:tabLst>
            </a:pPr>
            <a:r>
              <a:rPr lang="en-US" sz="2800" dirty="0">
                <a:solidFill>
                  <a:schemeClr val="tx1"/>
                </a:solidFill>
                <a:cs typeface="Calibri"/>
              </a:rPr>
              <a:t>Courage is the ability to maintain mental and moral strength through doubt, confusion, and most importantly, fear (Daft, 2018).</a:t>
            </a:r>
            <a:endParaRPr lang="en-US" sz="2800" dirty="0">
              <a:solidFill>
                <a:schemeClr val="tx1"/>
              </a:solidFill>
              <a:ea typeface="+mn-lt"/>
              <a:cs typeface="+mn-lt"/>
            </a:endParaRPr>
          </a:p>
          <a:p>
            <a:pPr marL="457200" indent="-457200">
              <a:buFont typeface="Arial" panose="020B0604020202020204" pitchFamily="34" charset="0"/>
              <a:buChar char="•"/>
              <a:tabLst>
                <a:tab pos="457200" algn="l"/>
              </a:tabLst>
            </a:pPr>
            <a:r>
              <a:rPr lang="en-US" sz="2800" dirty="0">
                <a:solidFill>
                  <a:schemeClr val="tx1"/>
                </a:solidFill>
                <a:cs typeface="Calibri"/>
              </a:rPr>
              <a:t>Augustus displayed courage throughout his life as he was known for his strong moral values and his commitment to upholding the traditions of Rome. He implemented policies that focused on social stability and moral renewal, such as his efforts to promote marriage and family values (National Geographic Society, 2022). This stance presented him with difficulty as he exiled his daughter and eventually his granddaughter for acting against these values (Grant, 2023). He also took steps to ensure that corruption was minimized in his administration by punishing those who engaged in dishonest behavior (</a:t>
            </a:r>
            <a:r>
              <a:rPr lang="en-US" sz="2800" i="1" dirty="0">
                <a:solidFill>
                  <a:schemeClr val="tx1"/>
                </a:solidFill>
                <a:cs typeface="Calibri"/>
              </a:rPr>
              <a:t>Six Aspects of Leadership Learned From Caesar Augustus,</a:t>
            </a:r>
            <a:r>
              <a:rPr lang="en-US" sz="2800" dirty="0">
                <a:solidFill>
                  <a:schemeClr val="tx1"/>
                </a:solidFill>
                <a:cs typeface="Calibri"/>
              </a:rPr>
              <a:t> n.d.). </a:t>
            </a:r>
            <a:endParaRPr lang="en-US" dirty="0">
              <a:solidFill>
                <a:schemeClr val="tx1"/>
              </a:solidFill>
            </a:endParaRPr>
          </a:p>
          <a:p>
            <a:pPr>
              <a:tabLst>
                <a:tab pos="457200" algn="l"/>
              </a:tabLst>
            </a:pPr>
            <a:endParaRPr lang="en-US" sz="2800" dirty="0">
              <a:solidFill>
                <a:schemeClr val="tx1"/>
              </a:solidFill>
              <a:cs typeface="Calibri"/>
            </a:endParaRPr>
          </a:p>
          <a:p>
            <a:pPr>
              <a:tabLst>
                <a:tab pos="457200" algn="l"/>
              </a:tabLst>
            </a:pPr>
            <a:endParaRPr lang="en-US" sz="2800" dirty="0">
              <a:solidFill>
                <a:schemeClr val="tx1"/>
              </a:solidFill>
              <a:cs typeface="Calibri"/>
            </a:endParaRPr>
          </a:p>
        </p:txBody>
      </p:sp>
      <p:sp>
        <p:nvSpPr>
          <p:cNvPr id="18" name="Rounded Rectangle 17">
            <a:extLst>
              <a:ext uri="{FF2B5EF4-FFF2-40B4-BE49-F238E27FC236}">
                <a16:creationId xmlns:a16="http://schemas.microsoft.com/office/drawing/2014/main" id="{68ACCF93-840C-E048-BB07-3B7B83391E97}"/>
              </a:ext>
            </a:extLst>
          </p:cNvPr>
          <p:cNvSpPr/>
          <p:nvPr/>
        </p:nvSpPr>
        <p:spPr>
          <a:xfrm>
            <a:off x="11432266" y="9627926"/>
            <a:ext cx="10058400" cy="1169510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a:lnSpc>
                <a:spcPct val="150000"/>
              </a:lnSpc>
              <a:spcBef>
                <a:spcPts val="0"/>
              </a:spcBef>
              <a:spcAft>
                <a:spcPts val="0"/>
              </a:spcAft>
            </a:pPr>
            <a:endParaRPr lang="en-US" sz="2800" dirty="0">
              <a:solidFill>
                <a:schemeClr val="tx1"/>
              </a:solidFill>
              <a:ea typeface="Calibri" panose="020F0502020204030204" pitchFamily="34" charset="0"/>
              <a:cs typeface="Calibri" panose="020F0502020204030204" pitchFamily="34" charset="0"/>
            </a:endParaRPr>
          </a:p>
          <a:p>
            <a:pPr>
              <a:lnSpc>
                <a:spcPct val="150000"/>
              </a:lnSpc>
            </a:pPr>
            <a:endParaRPr lang="en-US" sz="2800" dirty="0">
              <a:solidFill>
                <a:schemeClr val="tx1"/>
              </a:solidFill>
              <a:ea typeface="Calibri" panose="020F0502020204030204" pitchFamily="34" charset="0"/>
              <a:cs typeface="Calibri"/>
            </a:endParaRPr>
          </a:p>
          <a:p>
            <a:pPr>
              <a:lnSpc>
                <a:spcPct val="150000"/>
              </a:lnSpc>
            </a:pPr>
            <a:r>
              <a:rPr lang="en-US" sz="2800" b="1" dirty="0">
                <a:solidFill>
                  <a:schemeClr val="tx1"/>
                </a:solidFill>
                <a:cs typeface="Calibri" panose="020F0502020204030204"/>
              </a:rPr>
              <a:t>Leadership Traits of Augustus Caesar</a:t>
            </a:r>
            <a:endParaRPr lang="en-US" sz="2800" b="1" dirty="0">
              <a:solidFill>
                <a:schemeClr val="tx1"/>
              </a:solidFill>
              <a:ea typeface="+mn-lt"/>
              <a:cs typeface="+mn-lt"/>
            </a:endParaRPr>
          </a:p>
          <a:p>
            <a:pPr marL="457200" indent="-457200">
              <a:buFont typeface="Arial"/>
              <a:buChar char="•"/>
            </a:pPr>
            <a:r>
              <a:rPr lang="en-US" sz="2800" i="1" dirty="0">
                <a:solidFill>
                  <a:schemeClr val="tx1"/>
                </a:solidFill>
                <a:cs typeface="Calibri" panose="020F0502020204030204"/>
              </a:rPr>
              <a:t>Strategic thinker</a:t>
            </a:r>
            <a:r>
              <a:rPr lang="en-US" sz="2800" dirty="0">
                <a:solidFill>
                  <a:schemeClr val="tx1"/>
                </a:solidFill>
                <a:cs typeface="Calibri" panose="020F0502020204030204"/>
              </a:rPr>
              <a:t>: A master of diplomacy and an opportunist, he was able to turn the Roman Republic into an empire through a series of political and military maneuverings that were carefully planned and executed.</a:t>
            </a:r>
            <a:endParaRPr lang="en-US" sz="2800" dirty="0">
              <a:solidFill>
                <a:schemeClr val="tx1"/>
              </a:solidFill>
              <a:ea typeface="+mn-lt"/>
              <a:cs typeface="+mn-lt"/>
            </a:endParaRPr>
          </a:p>
          <a:p>
            <a:pPr marL="457200" indent="-457200">
              <a:buFont typeface="Arial"/>
              <a:buChar char="•"/>
            </a:pPr>
            <a:r>
              <a:rPr lang="en-US" sz="2800" i="1" dirty="0">
                <a:solidFill>
                  <a:schemeClr val="tx1"/>
                </a:solidFill>
                <a:cs typeface="Calibri" panose="020F0502020204030204"/>
              </a:rPr>
              <a:t>Visionary</a:t>
            </a:r>
            <a:r>
              <a:rPr lang="en-US" sz="2800" dirty="0">
                <a:solidFill>
                  <a:schemeClr val="tx1"/>
                </a:solidFill>
                <a:cs typeface="Calibri" panose="020F0502020204030204"/>
              </a:rPr>
              <a:t>: He was able to see the potential for the Roman Empire to become a great power. He had a clear vision for the future and worked tirelessly to achieve his goals. He was responsible for many significant changes, including the expansion of Rome's borders, the introduction of a new political and economic system, and the establishment of a strong and centralized government.</a:t>
            </a:r>
            <a:endParaRPr lang="en-US" sz="2800" dirty="0">
              <a:solidFill>
                <a:schemeClr val="tx1"/>
              </a:solidFill>
              <a:ea typeface="+mn-lt"/>
              <a:cs typeface="+mn-lt"/>
            </a:endParaRPr>
          </a:p>
          <a:p>
            <a:endParaRPr lang="en-US" sz="2800" dirty="0">
              <a:solidFill>
                <a:schemeClr val="tx1"/>
              </a:solidFill>
              <a:ea typeface="+mn-lt"/>
              <a:cs typeface="+mn-lt"/>
            </a:endParaRPr>
          </a:p>
          <a:p>
            <a:r>
              <a:rPr lang="en-US" sz="2800" b="1" dirty="0">
                <a:solidFill>
                  <a:schemeClr val="tx1"/>
                </a:solidFill>
                <a:ea typeface="+mn-lt"/>
                <a:cs typeface="+mn-lt"/>
              </a:rPr>
              <a:t>Leadership Style of Augustus Caesar</a:t>
            </a:r>
          </a:p>
          <a:p>
            <a:pPr marL="457200" indent="-457200">
              <a:buFont typeface="Arial"/>
              <a:buChar char="•"/>
            </a:pPr>
            <a:r>
              <a:rPr lang="en-US" sz="2800" i="1" dirty="0">
                <a:solidFill>
                  <a:schemeClr val="tx1"/>
                </a:solidFill>
                <a:ea typeface="+mn-lt"/>
                <a:cs typeface="+mn-lt"/>
              </a:rPr>
              <a:t>Authoritarian</a:t>
            </a:r>
            <a:r>
              <a:rPr lang="en-US" sz="2800" dirty="0">
                <a:solidFill>
                  <a:schemeClr val="tx1"/>
                </a:solidFill>
                <a:ea typeface="+mn-lt"/>
                <a:cs typeface="+mn-lt"/>
              </a:rPr>
              <a:t>: He was not afraid to use his power to maintain order and to stamp out any opposition. He was known for his strict and often brutal punishments for those who defied his rule.</a:t>
            </a:r>
          </a:p>
          <a:p>
            <a:pPr marL="457200" indent="-457200">
              <a:buFont typeface="Arial"/>
              <a:buChar char="•"/>
            </a:pPr>
            <a:r>
              <a:rPr lang="en-US" sz="2800" i="1" dirty="0">
                <a:solidFill>
                  <a:schemeClr val="tx1"/>
                </a:solidFill>
                <a:ea typeface="+mn-lt"/>
                <a:cs typeface="+mn-lt"/>
              </a:rPr>
              <a:t>Charismatic</a:t>
            </a:r>
            <a:r>
              <a:rPr lang="en-US" sz="2800" dirty="0">
                <a:solidFill>
                  <a:schemeClr val="tx1"/>
                </a:solidFill>
                <a:ea typeface="+mn-lt"/>
                <a:cs typeface="+mn-lt"/>
              </a:rPr>
              <a:t>: Despite his authoritarian style, Augustus was a charismatic leader who was widely admired by the people. He was known for his charm and his ability to win people over with his words and actions (Whitney, 2007).</a:t>
            </a:r>
          </a:p>
          <a:p>
            <a:pPr>
              <a:lnSpc>
                <a:spcPct val="150000"/>
              </a:lnSpc>
            </a:pPr>
            <a:endParaRPr lang="en-US" sz="2800" dirty="0">
              <a:solidFill>
                <a:srgbClr val="FFFFFF"/>
              </a:solidFill>
              <a:ea typeface="+mn-lt"/>
              <a:cs typeface="+mn-lt"/>
            </a:endParaRPr>
          </a:p>
          <a:p>
            <a:pPr>
              <a:lnSpc>
                <a:spcPct val="150000"/>
              </a:lnSpc>
            </a:pPr>
            <a:endParaRPr lang="en-US" sz="2800" dirty="0">
              <a:solidFill>
                <a:srgbClr val="000000"/>
              </a:solidFill>
              <a:cs typeface="Calibri" panose="020F0502020204030204"/>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56454" y="4653401"/>
            <a:ext cx="10077450" cy="7690998"/>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en-US" sz="2400" dirty="0">
              <a:solidFill>
                <a:schemeClr val="tx1"/>
              </a:solidFill>
              <a:cs typeface="Calibri"/>
            </a:endParaRPr>
          </a:p>
          <a:p>
            <a:endParaRPr lang="en-US" sz="2400" dirty="0">
              <a:solidFill>
                <a:schemeClr val="tx1"/>
              </a:solidFill>
              <a:cs typeface="Calibri"/>
            </a:endParaRPr>
          </a:p>
          <a:p>
            <a:endParaRPr lang="en-US" sz="2400" dirty="0">
              <a:solidFill>
                <a:schemeClr val="tx1"/>
              </a:solidFill>
              <a:cs typeface="Calibri"/>
            </a:endParaRPr>
          </a:p>
          <a:p>
            <a:r>
              <a:rPr lang="en-US" sz="2800" dirty="0">
                <a:solidFill>
                  <a:schemeClr val="tx1"/>
                </a:solidFill>
                <a:cs typeface="Calibri"/>
              </a:rPr>
              <a:t>Perhaps the most important indication that Augustus Caesar was a great leader is the reverberation of his actions through time. His depth of leadership was the standard of which all Roman emperors were measured. Furthermore, leaders from all walks of the world have tried to emulate his results. Some, with great success.</a:t>
            </a:r>
            <a:endParaRPr lang="en-US" dirty="0">
              <a:solidFill>
                <a:schemeClr val="tx1"/>
              </a:solidFill>
            </a:endParaRPr>
          </a:p>
          <a:p>
            <a:r>
              <a:rPr lang="en-US" sz="2800" dirty="0">
                <a:solidFill>
                  <a:schemeClr val="tx1"/>
                </a:solidFill>
                <a:cs typeface="Calibri"/>
              </a:rPr>
              <a:t>Even today, there are many military and organizational leaders who look to his motto, "Festina Lente" or "Make haste, slowly," for guidance (Mukunda, n.d.).</a:t>
            </a:r>
          </a:p>
          <a:p>
            <a:r>
              <a:rPr lang="en-US" sz="2800" dirty="0">
                <a:solidFill>
                  <a:schemeClr val="tx1"/>
                </a:solidFill>
                <a:cs typeface="Calibri"/>
              </a:rPr>
              <a:t>Some other examples of his impact was his implementation of the following:</a:t>
            </a:r>
          </a:p>
          <a:p>
            <a:pPr marL="457200" indent="-457200">
              <a:buFont typeface="Arial"/>
              <a:buChar char="•"/>
            </a:pPr>
            <a:r>
              <a:rPr lang="en-US" sz="2800" dirty="0">
                <a:solidFill>
                  <a:schemeClr val="tx1"/>
                </a:solidFill>
                <a:cs typeface="Calibri"/>
              </a:rPr>
              <a:t>Expansion of the Roman roads network</a:t>
            </a:r>
          </a:p>
          <a:p>
            <a:pPr marL="457200" indent="-457200">
              <a:buFont typeface="Arial"/>
              <a:buChar char="•"/>
            </a:pPr>
            <a:r>
              <a:rPr lang="en-US" sz="2800" dirty="0">
                <a:solidFill>
                  <a:schemeClr val="tx1"/>
                </a:solidFill>
                <a:cs typeface="Calibri"/>
              </a:rPr>
              <a:t>Roman postal service</a:t>
            </a:r>
          </a:p>
          <a:p>
            <a:pPr marL="457200" indent="-457200">
              <a:buFont typeface="Arial"/>
              <a:buChar char="•"/>
            </a:pPr>
            <a:r>
              <a:rPr lang="en-US" sz="2800" dirty="0">
                <a:solidFill>
                  <a:schemeClr val="tx1"/>
                </a:solidFill>
                <a:cs typeface="Calibri"/>
              </a:rPr>
              <a:t>Regular Police and Fire service</a:t>
            </a:r>
          </a:p>
          <a:p>
            <a:pPr marL="457200" indent="-457200">
              <a:buFont typeface="Arial"/>
              <a:buChar char="•"/>
            </a:pPr>
            <a:r>
              <a:rPr lang="en-US" sz="2800" dirty="0">
                <a:solidFill>
                  <a:schemeClr val="tx1"/>
                </a:solidFill>
                <a:cs typeface="Calibri"/>
              </a:rPr>
              <a:t>System of taxation and Census </a:t>
            </a:r>
            <a:r>
              <a:rPr lang="en-US" sz="2800" dirty="0">
                <a:solidFill>
                  <a:schemeClr val="tx1"/>
                </a:solidFill>
                <a:ea typeface="+mn-lt"/>
                <a:cs typeface="+mn-lt"/>
              </a:rPr>
              <a:t>(National Geographic Society, 2022)</a:t>
            </a:r>
          </a:p>
        </p:txBody>
      </p:sp>
      <p:sp>
        <p:nvSpPr>
          <p:cNvPr id="23" name="Rounded Rectangle 22">
            <a:extLst>
              <a:ext uri="{FF2B5EF4-FFF2-40B4-BE49-F238E27FC236}">
                <a16:creationId xmlns:a16="http://schemas.microsoft.com/office/drawing/2014/main" id="{69C88FA8-0753-BD4D-A3D1-F108742E4DAC}"/>
              </a:ext>
            </a:extLst>
          </p:cNvPr>
          <p:cNvSpPr/>
          <p:nvPr/>
        </p:nvSpPr>
        <p:spPr>
          <a:xfrm>
            <a:off x="805137" y="4653401"/>
            <a:ext cx="10091057" cy="1140621"/>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D8D8D8"/>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830537" y="9367520"/>
            <a:ext cx="10055516" cy="11480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000" dirty="0">
                <a:solidFill>
                  <a:srgbClr val="D8D8D8"/>
                </a:solidFill>
                <a:latin typeface="Calibri"/>
                <a:cs typeface="Calibri"/>
              </a:rPr>
              <a:t>Courage</a:t>
            </a:r>
            <a:endParaRPr lang="en-US" sz="4000" dirty="0">
              <a:ea typeface="+mn-lt"/>
              <a:cs typeface="+mn-lt"/>
            </a:endParaRPr>
          </a:p>
        </p:txBody>
      </p:sp>
      <p:sp>
        <p:nvSpPr>
          <p:cNvPr id="25" name="Rounded Rectangle 24">
            <a:extLst>
              <a:ext uri="{FF2B5EF4-FFF2-40B4-BE49-F238E27FC236}">
                <a16:creationId xmlns:a16="http://schemas.microsoft.com/office/drawing/2014/main" id="{51379547-A170-7740-89D0-76C2146A7F28}"/>
              </a:ext>
            </a:extLst>
          </p:cNvPr>
          <p:cNvSpPr/>
          <p:nvPr/>
        </p:nvSpPr>
        <p:spPr>
          <a:xfrm>
            <a:off x="11438617" y="9626180"/>
            <a:ext cx="10055516" cy="1138975"/>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000" dirty="0">
                <a:solidFill>
                  <a:srgbClr val="D8D8D8"/>
                </a:solidFill>
                <a:ea typeface="+mn-lt"/>
                <a:cs typeface="+mn-lt"/>
              </a:rPr>
              <a:t>Leadership Traits and Styles</a:t>
            </a:r>
            <a:endParaRPr lang="en-US" sz="4000" dirty="0">
              <a:solidFill>
                <a:srgbClr val="D8D8D8"/>
              </a:solidFill>
              <a:cs typeface="Calibri"/>
            </a:endParaRPr>
          </a:p>
        </p:txBody>
      </p:sp>
      <p:sp>
        <p:nvSpPr>
          <p:cNvPr id="28" name="Rounded Rectangle 27">
            <a:extLst>
              <a:ext uri="{FF2B5EF4-FFF2-40B4-BE49-F238E27FC236}">
                <a16:creationId xmlns:a16="http://schemas.microsoft.com/office/drawing/2014/main" id="{4A869A2D-37A8-AB43-BB41-7A677DDBC28B}"/>
              </a:ext>
            </a:extLst>
          </p:cNvPr>
          <p:cNvSpPr/>
          <p:nvPr/>
        </p:nvSpPr>
        <p:spPr>
          <a:xfrm>
            <a:off x="22156454" y="12553383"/>
            <a:ext cx="10073392" cy="91440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D8D8D8"/>
                </a:solidFill>
                <a:latin typeface="Benton Sans" panose="02000504020000020004" pitchFamily="2" charset="77"/>
              </a:rPr>
              <a:t>References</a:t>
            </a:r>
          </a:p>
        </p:txBody>
      </p:sp>
      <p:pic>
        <p:nvPicPr>
          <p:cNvPr id="30" name="Picture 29" descr="Augustus Headshot.jpg">
            <a:extLst>
              <a:ext uri="{FF2B5EF4-FFF2-40B4-BE49-F238E27FC236}">
                <a16:creationId xmlns:a16="http://schemas.microsoft.com/office/drawing/2014/main" id="{8F123966-9CA5-4D84-B36B-7A544B3C509B}"/>
              </a:ext>
            </a:extLst>
          </p:cNvPr>
          <p:cNvPicPr>
            <a:picLocks noChangeAspect="1"/>
          </p:cNvPicPr>
          <p:nvPr/>
        </p:nvPicPr>
        <p:blipFill>
          <a:blip r:embed="rId8"/>
          <a:srcRect/>
          <a:stretch>
            <a:fillRect/>
          </a:stretch>
        </p:blipFill>
        <p:spPr bwMode="auto">
          <a:xfrm>
            <a:off x="11565686" y="4866942"/>
            <a:ext cx="9798886" cy="4179059"/>
          </a:xfrm>
          <a:prstGeom prst="rect">
            <a:avLst/>
          </a:prstGeom>
          <a:ln>
            <a:noFill/>
          </a:ln>
          <a:effectLst>
            <a:outerShdw blurRad="292100" dist="139700" dir="2700000" algn="tl" rotWithShape="0">
              <a:srgbClr val="333333">
                <a:alpha val="65000"/>
              </a:srgbClr>
            </a:outerShdw>
          </a:effectLst>
        </p:spPr>
      </p:pic>
      <p:sp>
        <p:nvSpPr>
          <p:cNvPr id="46" name="Rounded Rectangle 25">
            <a:extLst>
              <a:ext uri="{FF2B5EF4-FFF2-40B4-BE49-F238E27FC236}">
                <a16:creationId xmlns:a16="http://schemas.microsoft.com/office/drawing/2014/main" id="{BA8C176D-56BE-4E47-81F4-73C226849400}"/>
              </a:ext>
            </a:extLst>
          </p:cNvPr>
          <p:cNvSpPr/>
          <p:nvPr/>
        </p:nvSpPr>
        <p:spPr>
          <a:xfrm>
            <a:off x="22156454" y="4653401"/>
            <a:ext cx="10073392" cy="1149789"/>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000" dirty="0">
                <a:solidFill>
                  <a:srgbClr val="D8D8D8"/>
                </a:solidFill>
                <a:latin typeface="Benton Sans"/>
              </a:rPr>
              <a:t>Impact on Modern Leadership</a:t>
            </a:r>
            <a:endParaRPr lang="en-US" sz="4000" dirty="0">
              <a:solidFill>
                <a:srgbClr val="D8D8D8"/>
              </a:solidFill>
              <a:latin typeface="Benton Sans" panose="02000504020000020004" pitchFamily="2" charset="77"/>
            </a:endParaRPr>
          </a:p>
        </p:txBody>
      </p:sp>
      <p:sp>
        <p:nvSpPr>
          <p:cNvPr id="26" name="Rounded Rectangle 18">
            <a:extLst>
              <a:ext uri="{FF2B5EF4-FFF2-40B4-BE49-F238E27FC236}">
                <a16:creationId xmlns:a16="http://schemas.microsoft.com/office/drawing/2014/main" id="{7E691E50-D935-4671-9EC0-48DE47DB23E3}"/>
              </a:ext>
            </a:extLst>
          </p:cNvPr>
          <p:cNvSpPr/>
          <p:nvPr/>
        </p:nvSpPr>
        <p:spPr>
          <a:xfrm>
            <a:off x="817837" y="16783050"/>
            <a:ext cx="10058400" cy="4535672"/>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endParaRPr lang="en-US" sz="2400" dirty="0">
              <a:solidFill>
                <a:schemeClr val="tx1"/>
              </a:solidFill>
              <a:cs typeface="Calibri"/>
            </a:endParaRPr>
          </a:p>
          <a:p>
            <a:pPr marL="285750" indent="-285750">
              <a:buFont typeface="Arial" panose="020B0604020202020204" pitchFamily="34" charset="0"/>
              <a:buChar char="•"/>
            </a:pPr>
            <a:endParaRPr lang="en-US" sz="240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2400" dirty="0">
              <a:solidFill>
                <a:schemeClr val="tx1"/>
              </a:solidFill>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solidFill>
                  <a:schemeClr val="tx1"/>
                </a:solidFill>
                <a:ea typeface="Calibri" panose="020F0502020204030204" pitchFamily="34" charset="0"/>
                <a:cs typeface="Times New Roman"/>
              </a:rPr>
              <a:t>Augustus was a great orator as he was highly educated (Whitney, 2007). This meant that he could effectively communicate with his advisors, adversaries, and general public.</a:t>
            </a:r>
          </a:p>
          <a:p>
            <a:pPr marL="457200" indent="-457200">
              <a:buFont typeface="Arial" panose="020B0604020202020204" pitchFamily="34" charset="0"/>
              <a:buChar char="•"/>
            </a:pPr>
            <a:r>
              <a:rPr lang="en-US" sz="2800" dirty="0">
                <a:solidFill>
                  <a:schemeClr val="tx1"/>
                </a:solidFill>
                <a:ea typeface="Calibri" panose="020F0502020204030204" pitchFamily="34" charset="0"/>
                <a:cs typeface="Times New Roman"/>
              </a:rPr>
              <a:t>He utilized propaganda heavily by generating coinage with depictions of himself with mottos and phrases.</a:t>
            </a:r>
          </a:p>
          <a:p>
            <a:pPr marL="457200" indent="-457200">
              <a:buFont typeface="Arial" panose="020B0604020202020204" pitchFamily="34" charset="0"/>
              <a:buChar char="•"/>
            </a:pPr>
            <a:r>
              <a:rPr lang="en-US" sz="2800" dirty="0">
                <a:solidFill>
                  <a:schemeClr val="tx1"/>
                </a:solidFill>
                <a:ea typeface="Calibri" panose="020F0502020204030204" pitchFamily="34" charset="0"/>
                <a:cs typeface="Times New Roman"/>
              </a:rPr>
              <a:t>By implementing a postal service, he was able to communicate faster and more fluidly with the entire empire </a:t>
            </a:r>
            <a:r>
              <a:rPr lang="en-US" sz="2800" dirty="0">
                <a:solidFill>
                  <a:schemeClr val="tx1"/>
                </a:solidFill>
                <a:ea typeface="Calibri" panose="020F0502020204030204" pitchFamily="34" charset="0"/>
                <a:cs typeface="Calibri"/>
              </a:rPr>
              <a:t>(National Geographic Society, 2022)</a:t>
            </a:r>
            <a:endParaRPr lang="en-US" sz="2800" dirty="0">
              <a:solidFill>
                <a:schemeClr val="tx1"/>
              </a:solidFill>
              <a:ea typeface="+mn-lt"/>
              <a:cs typeface="+mn-lt"/>
            </a:endParaRPr>
          </a:p>
        </p:txBody>
      </p:sp>
      <p:sp>
        <p:nvSpPr>
          <p:cNvPr id="29" name="Rounded Rectangle 24">
            <a:extLst>
              <a:ext uri="{FF2B5EF4-FFF2-40B4-BE49-F238E27FC236}">
                <a16:creationId xmlns:a16="http://schemas.microsoft.com/office/drawing/2014/main" id="{99D42360-07B7-4563-B4CE-66AA68074D3C}"/>
              </a:ext>
            </a:extLst>
          </p:cNvPr>
          <p:cNvSpPr/>
          <p:nvPr/>
        </p:nvSpPr>
        <p:spPr>
          <a:xfrm>
            <a:off x="792437" y="16771815"/>
            <a:ext cx="10109201" cy="1144207"/>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4000" dirty="0">
                <a:solidFill>
                  <a:srgbClr val="D8D8D8"/>
                </a:solidFill>
                <a:latin typeface="Calibri"/>
                <a:cs typeface="Calibri"/>
              </a:rPr>
              <a:t>Communication</a:t>
            </a:r>
            <a:endParaRPr lang="en-US" sz="4000" dirty="0">
              <a:solidFill>
                <a:srgbClr val="D8D8D8"/>
              </a:solidFill>
              <a:latin typeface="Benton Sans" panose="02000504020000020004" pitchFamily="2" charset="77"/>
            </a:endParaRP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2520</TotalTime>
  <Words>931</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David Harris</cp:lastModifiedBy>
  <cp:revision>584</cp:revision>
  <cp:lastPrinted>2020-02-13T23:31:38Z</cp:lastPrinted>
  <dcterms:created xsi:type="dcterms:W3CDTF">2020-02-13T23:22:33Z</dcterms:created>
  <dcterms:modified xsi:type="dcterms:W3CDTF">2023-03-07T04:22:09Z</dcterms:modified>
</cp:coreProperties>
</file>