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888"/>
    <a:srgbClr val="E7DCC4"/>
    <a:srgbClr val="F3EDE1"/>
    <a:srgbClr val="782F4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1"/>
    <p:restoredTop sz="79803" autoAdjust="0"/>
  </p:normalViewPr>
  <p:slideViewPr>
    <p:cSldViewPr snapToObjects="1">
      <p:cViewPr varScale="1">
        <p:scale>
          <a:sx n="22" d="100"/>
          <a:sy n="22" d="100"/>
        </p:scale>
        <p:origin x="1143" y="72"/>
      </p:cViewPr>
      <p:guideLst>
        <p:guide orient="horz" pos="6912"/>
        <p:guide pos="1036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74056-5932-4663-AB0F-95C3990702A3}" type="datetimeFigureOut">
              <a:rPr lang="en-US" smtClean="0"/>
              <a:t>2/28/2023</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7129D2-7677-481E-9862-3165C75FA22A}" type="slidenum">
              <a:rPr lang="en-US" smtClean="0"/>
              <a:t>‹#›</a:t>
            </a:fld>
            <a:endParaRPr lang="en-US"/>
          </a:p>
        </p:txBody>
      </p:sp>
    </p:spTree>
    <p:extLst>
      <p:ext uri="{BB962C8B-B14F-4D97-AF65-F5344CB8AC3E}">
        <p14:creationId xmlns:p14="http://schemas.microsoft.com/office/powerpoint/2010/main" val="20780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000"/>
          </a:p>
        </p:txBody>
      </p:sp>
      <p:sp>
        <p:nvSpPr>
          <p:cNvPr id="4" name="Slide Number Placeholder 3"/>
          <p:cNvSpPr>
            <a:spLocks noGrp="1"/>
          </p:cNvSpPr>
          <p:nvPr>
            <p:ph type="sldNum" sz="quarter" idx="5"/>
          </p:nvPr>
        </p:nvSpPr>
        <p:spPr/>
        <p:txBody>
          <a:bodyPr/>
          <a:lstStyle/>
          <a:p>
            <a:fld id="{647129D2-7677-481E-9862-3165C75FA22A}" type="slidenum">
              <a:rPr lang="en-US" smtClean="0"/>
              <a:t>1</a:t>
            </a:fld>
            <a:endParaRPr lang="en-US"/>
          </a:p>
        </p:txBody>
      </p:sp>
    </p:spTree>
    <p:extLst>
      <p:ext uri="{BB962C8B-B14F-4D97-AF65-F5344CB8AC3E}">
        <p14:creationId xmlns:p14="http://schemas.microsoft.com/office/powerpoint/2010/main" val="1988047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0735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8035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9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9076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F32C-38B0-B548-A78F-520DC007E7DF}"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5149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3F32C-38B0-B548-A78F-520DC007E7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47606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3F32C-38B0-B548-A78F-520DC007E7DF}"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411803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3F32C-38B0-B548-A78F-520DC007E7DF}"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09757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F32C-38B0-B548-A78F-520DC007E7DF}"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4273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1520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58123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27A3F32C-38B0-B548-A78F-520DC007E7DF}" type="datetimeFigureOut">
              <a:rPr lang="en-US" smtClean="0"/>
              <a:t>2/28/2023</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2E1C02B-4381-A949-87F7-00D5CA5C0694}" type="slidenum">
              <a:rPr lang="en-US" smtClean="0"/>
              <a:t>‹#›</a:t>
            </a:fld>
            <a:endParaRPr lang="en-US"/>
          </a:p>
        </p:txBody>
      </p:sp>
    </p:spTree>
    <p:extLst>
      <p:ext uri="{BB962C8B-B14F-4D97-AF65-F5344CB8AC3E}">
        <p14:creationId xmlns:p14="http://schemas.microsoft.com/office/powerpoint/2010/main" val="199632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F3EDE1"/>
            </a:gs>
            <a:gs pos="52000">
              <a:srgbClr val="CEB888">
                <a:alpha val="83000"/>
              </a:srgbClr>
            </a:gs>
            <a:gs pos="100000">
              <a:srgbClr val="F3EDE1"/>
            </a:gs>
          </a:gsLst>
          <a:lin ang="54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513375-D92E-BA49-AA5F-7C736BBDC852}"/>
              </a:ext>
            </a:extLst>
          </p:cNvPr>
          <p:cNvPicPr>
            <a:picLocks noChangeAspect="1"/>
          </p:cNvPicPr>
          <p:nvPr/>
        </p:nvPicPr>
        <p:blipFill>
          <a:blip r:embed="rId5"/>
          <a:stretch>
            <a:fillRect/>
          </a:stretch>
        </p:blipFill>
        <p:spPr>
          <a:xfrm>
            <a:off x="712832" y="800362"/>
            <a:ext cx="2853327" cy="2853327"/>
          </a:xfrm>
          <a:prstGeom prst="rect">
            <a:avLst/>
          </a:prstGeom>
        </p:spPr>
      </p:pic>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2893100"/>
          </a:xfrm>
          <a:prstGeom prst="rect">
            <a:avLst/>
          </a:prstGeom>
          <a:noFill/>
        </p:spPr>
        <p:txBody>
          <a:bodyPr wrap="square" rtlCol="0">
            <a:spAutoFit/>
          </a:bodyPr>
          <a:lstStyle/>
          <a:p>
            <a:pPr algn="ctr"/>
            <a:r>
              <a:rPr lang="en-US" sz="8200" b="1" dirty="0">
                <a:latin typeface="Garamond" panose="02020404030301010803" pitchFamily="18" charset="0"/>
              </a:rPr>
              <a:t>Great Opportunity – The Leadership of Herb Brooks</a:t>
            </a:r>
          </a:p>
          <a:p>
            <a:pPr algn="ctr"/>
            <a:r>
              <a:rPr lang="en-US" sz="5500" dirty="0">
                <a:latin typeface="Garamond" panose="02020404030301010803" pitchFamily="18" charset="0"/>
              </a:rPr>
              <a:t>J. Everett Hansen</a:t>
            </a:r>
          </a:p>
          <a:p>
            <a:pPr algn="ctr"/>
            <a:r>
              <a:rPr lang="en-US" sz="4500" dirty="0">
                <a:latin typeface="Garamond" panose="02020404030301010803" pitchFamily="18" charset="0"/>
              </a:rPr>
              <a:t>Florida State University Panama City</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5"/>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301836"/>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61739502-9E18-514A-A0EA-F79EF05B8A3C}"/>
              </a:ext>
            </a:extLst>
          </p:cNvPr>
          <p:cNvSpPr/>
          <p:nvPr/>
        </p:nvSpPr>
        <p:spPr>
          <a:xfrm>
            <a:off x="793034" y="4697585"/>
            <a:ext cx="10058400" cy="16728709"/>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p:txBody>
      </p:sp>
      <p:sp>
        <p:nvSpPr>
          <p:cNvPr id="18" name="Rounded Rectangle 17">
            <a:extLst>
              <a:ext uri="{FF2B5EF4-FFF2-40B4-BE49-F238E27FC236}">
                <a16:creationId xmlns:a16="http://schemas.microsoft.com/office/drawing/2014/main" id="{68ACCF93-840C-E048-BB07-3B7B83391E97}"/>
              </a:ext>
            </a:extLst>
          </p:cNvPr>
          <p:cNvSpPr/>
          <p:nvPr/>
        </p:nvSpPr>
        <p:spPr>
          <a:xfrm>
            <a:off x="11391116" y="15594156"/>
            <a:ext cx="10186548" cy="5842340"/>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r>
              <a:rPr lang="en-US" sz="2800" dirty="0">
                <a:solidFill>
                  <a:schemeClr val="tx1"/>
                </a:solidFill>
                <a:latin typeface="Garamond" panose="02020404030301010803" pitchFamily="18" charset="0"/>
              </a:rPr>
              <a:t> </a:t>
            </a:r>
            <a:endParaRPr lang="en-US" sz="2800" dirty="0">
              <a:latin typeface="Garamond" panose="02020404030301010803" pitchFamily="18" charset="0"/>
            </a:endParaRPr>
          </a:p>
        </p:txBody>
      </p:sp>
      <p:sp>
        <p:nvSpPr>
          <p:cNvPr id="19" name="Rounded Rectangle 18">
            <a:extLst>
              <a:ext uri="{FF2B5EF4-FFF2-40B4-BE49-F238E27FC236}">
                <a16:creationId xmlns:a16="http://schemas.microsoft.com/office/drawing/2014/main" id="{105F2585-F4D4-144D-AB0C-715D32F02E70}"/>
              </a:ext>
            </a:extLst>
          </p:cNvPr>
          <p:cNvSpPr/>
          <p:nvPr/>
        </p:nvSpPr>
        <p:spPr>
          <a:xfrm>
            <a:off x="22163206" y="4697584"/>
            <a:ext cx="10058400" cy="11948489"/>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14168533" y="15878180"/>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Abstract</a:t>
            </a:r>
          </a:p>
        </p:txBody>
      </p:sp>
      <p:sp>
        <p:nvSpPr>
          <p:cNvPr id="28" name="Rounded Rectangle 27">
            <a:extLst>
              <a:ext uri="{FF2B5EF4-FFF2-40B4-BE49-F238E27FC236}">
                <a16:creationId xmlns:a16="http://schemas.microsoft.com/office/drawing/2014/main" id="{4A869A2D-37A8-AB43-BB41-7A677DDBC28B}"/>
              </a:ext>
            </a:extLst>
          </p:cNvPr>
          <p:cNvSpPr/>
          <p:nvPr/>
        </p:nvSpPr>
        <p:spPr>
          <a:xfrm>
            <a:off x="24906406" y="16886028"/>
            <a:ext cx="45720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References</a:t>
            </a:r>
          </a:p>
        </p:txBody>
      </p:sp>
      <p:sp>
        <p:nvSpPr>
          <p:cNvPr id="40" name="Rectangle 39">
            <a:extLst>
              <a:ext uri="{FF2B5EF4-FFF2-40B4-BE49-F238E27FC236}">
                <a16:creationId xmlns:a16="http://schemas.microsoft.com/office/drawing/2014/main" id="{8FC5FA3B-B81A-1D4C-9E6D-07E725A1C95E}"/>
              </a:ext>
            </a:extLst>
          </p:cNvPr>
          <p:cNvSpPr/>
          <p:nvPr/>
        </p:nvSpPr>
        <p:spPr>
          <a:xfrm>
            <a:off x="22864501" y="17948420"/>
            <a:ext cx="8991600" cy="3477875"/>
          </a:xfrm>
          <a:prstGeom prst="rect">
            <a:avLst/>
          </a:prstGeom>
        </p:spPr>
        <p:txBody>
          <a:bodyPr wrap="square">
            <a:spAutoFit/>
          </a:bodyPr>
          <a:lstStyle/>
          <a:p>
            <a:pPr indent="-457200"/>
            <a:r>
              <a:rPr lang="en-US" sz="2000" dirty="0" err="1">
                <a:latin typeface="Garamond" panose="02020404030301010803" pitchFamily="18" charset="0"/>
              </a:rPr>
              <a:t>Abicht</a:t>
            </a:r>
            <a:r>
              <a:rPr lang="en-US" sz="2000" dirty="0">
                <a:latin typeface="Garamond" panose="02020404030301010803" pitchFamily="18" charset="0"/>
              </a:rPr>
              <a:t>, A. (1987, Spring</a:t>
            </a:r>
            <a:r>
              <a:rPr lang="en-US" sz="2000" i="1" dirty="0">
                <a:latin typeface="Garamond" panose="02020404030301010803" pitchFamily="18" charset="0"/>
              </a:rPr>
              <a:t>). Brooks’ Goal: Paying back his life sport</a:t>
            </a:r>
            <a:r>
              <a:rPr lang="en-US" sz="2000" dirty="0">
                <a:latin typeface="Garamond" panose="02020404030301010803" pitchFamily="18" charset="0"/>
              </a:rPr>
              <a:t>. St. Cloud State University Outlook, 10(1). 6-7.</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Daft, R. (2017). </a:t>
            </a:r>
            <a:r>
              <a:rPr lang="en-US" sz="2000" i="1" dirty="0">
                <a:latin typeface="Garamond" panose="02020404030301010803" pitchFamily="18" charset="0"/>
              </a:rPr>
              <a:t>The Leadership Experience</a:t>
            </a:r>
            <a:r>
              <a:rPr lang="en-US" sz="2000" dirty="0">
                <a:latin typeface="Garamond" panose="02020404030301010803" pitchFamily="18" charset="0"/>
              </a:rPr>
              <a:t>. (7</a:t>
            </a:r>
            <a:r>
              <a:rPr lang="en-US" sz="2000" baseline="30000" dirty="0">
                <a:latin typeface="Garamond" panose="02020404030301010803" pitchFamily="18" charset="0"/>
              </a:rPr>
              <a:t>th</a:t>
            </a:r>
            <a:r>
              <a:rPr lang="en-US" sz="2000" dirty="0">
                <a:latin typeface="Garamond" panose="02020404030301010803" pitchFamily="18" charset="0"/>
              </a:rPr>
              <a:t> ed.). Cengage Learning.</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Craig, James. (2021, February 22). </a:t>
            </a:r>
            <a:r>
              <a:rPr lang="en-US" sz="2000" i="1" dirty="0">
                <a:latin typeface="Garamond" panose="02020404030301010803" pitchFamily="18" charset="0"/>
              </a:rPr>
              <a:t>Al Michaels &amp; Jim Craig Talk ‘Miracle on Ice’ Anniversary with Rich Eisen | Full Interview | 2/22/21</a:t>
            </a:r>
            <a:r>
              <a:rPr lang="en-US" sz="2000" dirty="0">
                <a:latin typeface="Garamond" panose="02020404030301010803" pitchFamily="18" charset="0"/>
              </a:rPr>
              <a:t>. YouTube. [Video]. https://youtu.be/IxpcbirnQfk.</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Gilbert, J. (2010). </a:t>
            </a:r>
            <a:r>
              <a:rPr lang="en-US" sz="2000" i="1" dirty="0">
                <a:latin typeface="Garamond" panose="02020404030301010803" pitchFamily="18" charset="0"/>
              </a:rPr>
              <a:t>Herb Brooks: The Inside Story of a Hockey Mastermind</a:t>
            </a:r>
            <a:r>
              <a:rPr lang="en-US" sz="2000" dirty="0">
                <a:latin typeface="Garamond" panose="02020404030301010803" pitchFamily="18" charset="0"/>
              </a:rPr>
              <a:t>. MVP Books, Minneapolis.</a:t>
            </a:r>
          </a:p>
        </p:txBody>
      </p:sp>
      <p:sp>
        <p:nvSpPr>
          <p:cNvPr id="41" name="Rounded Rectangle 40">
            <a:extLst>
              <a:ext uri="{FF2B5EF4-FFF2-40B4-BE49-F238E27FC236}">
                <a16:creationId xmlns:a16="http://schemas.microsoft.com/office/drawing/2014/main" id="{3B41CE62-FE67-4E44-B292-3916AFC24FA5}"/>
              </a:ext>
            </a:extLst>
          </p:cNvPr>
          <p:cNvSpPr/>
          <p:nvPr/>
        </p:nvSpPr>
        <p:spPr>
          <a:xfrm>
            <a:off x="25640305" y="5017251"/>
            <a:ext cx="3439994"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782F40"/>
                </a:solidFill>
                <a:latin typeface="Garamond" panose="02020404030301010803" pitchFamily="18" charset="0"/>
              </a:rPr>
              <a:t>Visionary</a:t>
            </a:r>
          </a:p>
        </p:txBody>
      </p:sp>
      <p:sp>
        <p:nvSpPr>
          <p:cNvPr id="45" name="Rounded Rectangle 44">
            <a:extLst>
              <a:ext uri="{FF2B5EF4-FFF2-40B4-BE49-F238E27FC236}">
                <a16:creationId xmlns:a16="http://schemas.microsoft.com/office/drawing/2014/main" id="{6CDB26D9-4CEA-1F4C-ADF0-5464ADA33C3F}"/>
              </a:ext>
            </a:extLst>
          </p:cNvPr>
          <p:cNvSpPr/>
          <p:nvPr/>
        </p:nvSpPr>
        <p:spPr>
          <a:xfrm>
            <a:off x="4506665" y="5017251"/>
            <a:ext cx="2960935"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782F40"/>
                </a:solidFill>
                <a:latin typeface="Garamond" panose="02020404030301010803" pitchFamily="18" charset="0"/>
              </a:rPr>
              <a:t>Unifying</a:t>
            </a:r>
          </a:p>
        </p:txBody>
      </p:sp>
      <p:pic>
        <p:nvPicPr>
          <p:cNvPr id="4" name="Picture 3" descr="A person talking to a group of people wearing helmets&#10;&#10;Description automatically generated with medium confidence">
            <a:extLst>
              <a:ext uri="{FF2B5EF4-FFF2-40B4-BE49-F238E27FC236}">
                <a16:creationId xmlns:a16="http://schemas.microsoft.com/office/drawing/2014/main" id="{F511C74F-04CD-D7D3-22E9-D57286A49144}"/>
              </a:ext>
            </a:extLst>
          </p:cNvPr>
          <p:cNvPicPr>
            <a:picLocks noChangeAspect="1"/>
          </p:cNvPicPr>
          <p:nvPr/>
        </p:nvPicPr>
        <p:blipFill>
          <a:blip r:embed="rId6"/>
          <a:stretch>
            <a:fillRect/>
          </a:stretch>
        </p:blipFill>
        <p:spPr>
          <a:xfrm>
            <a:off x="11331403" y="7641409"/>
            <a:ext cx="10246261" cy="7411981"/>
          </a:xfrm>
          <a:prstGeom prst="rect">
            <a:avLst/>
          </a:prstGeom>
        </p:spPr>
      </p:pic>
      <p:sp>
        <p:nvSpPr>
          <p:cNvPr id="10" name="TextBox 9">
            <a:extLst>
              <a:ext uri="{FF2B5EF4-FFF2-40B4-BE49-F238E27FC236}">
                <a16:creationId xmlns:a16="http://schemas.microsoft.com/office/drawing/2014/main" id="{4CB55469-E224-0F02-CBCB-DEA2CC934B2D}"/>
              </a:ext>
            </a:extLst>
          </p:cNvPr>
          <p:cNvSpPr txBox="1"/>
          <p:nvPr/>
        </p:nvSpPr>
        <p:spPr>
          <a:xfrm>
            <a:off x="12076214" y="17076604"/>
            <a:ext cx="9250122" cy="4108817"/>
          </a:xfrm>
          <a:prstGeom prst="rect">
            <a:avLst/>
          </a:prstGeom>
          <a:noFill/>
        </p:spPr>
        <p:txBody>
          <a:bodyPr wrap="square">
            <a:spAutoFit/>
          </a:bodyPr>
          <a:lstStyle/>
          <a:p>
            <a:r>
              <a:rPr lang="en-US" sz="2900" dirty="0">
                <a:latin typeface="Garamond" panose="02020404030301010803" pitchFamily="18" charset="0"/>
              </a:rPr>
              <a:t>The history of sport is no stranger to inspiring victories or remarkable accomplishments, but the story of the 1980 United States Olympic Hockey Team and their coach, Herb Brooks, continues to inspire more than 40 years later. The leadership of Herb Brooks, his “...directing, driving, cajoling, teaching, digging, nurturing” style, his tenacity combined with a hidden empathy, was essential to his team’s success (</a:t>
            </a:r>
            <a:r>
              <a:rPr lang="en-US" sz="2900" dirty="0" err="1">
                <a:latin typeface="Garamond" panose="02020404030301010803" pitchFamily="18" charset="0"/>
              </a:rPr>
              <a:t>Abicht</a:t>
            </a:r>
            <a:r>
              <a:rPr lang="en-US" sz="2900" dirty="0">
                <a:latin typeface="Garamond" panose="02020404030301010803" pitchFamily="18" charset="0"/>
              </a:rPr>
              <a:t>, 1987, p. 6). Without Brooks, the “Miracle on Ice” never would have been.</a:t>
            </a:r>
          </a:p>
        </p:txBody>
      </p:sp>
      <p:sp>
        <p:nvSpPr>
          <p:cNvPr id="11" name="Rounded Rectangle 17">
            <a:extLst>
              <a:ext uri="{FF2B5EF4-FFF2-40B4-BE49-F238E27FC236}">
                <a16:creationId xmlns:a16="http://schemas.microsoft.com/office/drawing/2014/main" id="{0501D5E9-D916-4130-D828-A0B7D07EBD59}"/>
              </a:ext>
            </a:extLst>
          </p:cNvPr>
          <p:cNvSpPr/>
          <p:nvPr/>
        </p:nvSpPr>
        <p:spPr>
          <a:xfrm>
            <a:off x="11391116" y="4796966"/>
            <a:ext cx="10058400" cy="2456532"/>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r>
              <a:rPr lang="en-US" sz="2800" dirty="0">
                <a:solidFill>
                  <a:schemeClr val="tx1"/>
                </a:solidFill>
                <a:latin typeface="Garamond" panose="02020404030301010803" pitchFamily="18" charset="0"/>
              </a:rPr>
              <a:t> </a:t>
            </a:r>
            <a:endParaRPr lang="en-US" sz="2800" dirty="0">
              <a:latin typeface="Garamond" panose="02020404030301010803" pitchFamily="18" charset="0"/>
            </a:endParaRPr>
          </a:p>
        </p:txBody>
      </p:sp>
      <p:sp>
        <p:nvSpPr>
          <p:cNvPr id="12" name="Rounded Rectangle 40">
            <a:extLst>
              <a:ext uri="{FF2B5EF4-FFF2-40B4-BE49-F238E27FC236}">
                <a16:creationId xmlns:a16="http://schemas.microsoft.com/office/drawing/2014/main" id="{2D01FC69-34F9-3FCD-5841-D45154F07F32}"/>
              </a:ext>
            </a:extLst>
          </p:cNvPr>
          <p:cNvSpPr/>
          <p:nvPr/>
        </p:nvSpPr>
        <p:spPr>
          <a:xfrm>
            <a:off x="25494832" y="9556900"/>
            <a:ext cx="3730939"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782F40"/>
                </a:solidFill>
                <a:latin typeface="Garamond" panose="02020404030301010803" pitchFamily="18" charset="0"/>
              </a:rPr>
              <a:t>Self-Aware</a:t>
            </a:r>
          </a:p>
        </p:txBody>
      </p:sp>
      <p:sp>
        <p:nvSpPr>
          <p:cNvPr id="13" name="TextBox 12">
            <a:extLst>
              <a:ext uri="{FF2B5EF4-FFF2-40B4-BE49-F238E27FC236}">
                <a16:creationId xmlns:a16="http://schemas.microsoft.com/office/drawing/2014/main" id="{C547B392-4EE5-4FBE-32C7-0B7DF4007ADD}"/>
              </a:ext>
            </a:extLst>
          </p:cNvPr>
          <p:cNvSpPr txBox="1"/>
          <p:nvPr/>
        </p:nvSpPr>
        <p:spPr>
          <a:xfrm>
            <a:off x="22710461" y="5869478"/>
            <a:ext cx="8991600" cy="3539430"/>
          </a:xfrm>
          <a:prstGeom prst="rect">
            <a:avLst/>
          </a:prstGeom>
          <a:noFill/>
        </p:spPr>
        <p:txBody>
          <a:bodyPr wrap="square" rtlCol="0">
            <a:spAutoFit/>
          </a:bodyPr>
          <a:lstStyle/>
          <a:p>
            <a:r>
              <a:rPr lang="en-US" sz="2800" b="0" i="0" u="none" strike="noStrike" dirty="0">
                <a:solidFill>
                  <a:srgbClr val="000000"/>
                </a:solidFill>
                <a:effectLst/>
                <a:latin typeface="Garamond" panose="02020404030301010803" pitchFamily="18" charset="0"/>
              </a:rPr>
              <a:t>Herb was, if anything, a visionary leader. There was no member of the U.S. team who had a better understanding of both the challenges associated with and possibility of winning the gold medal at Lake Placid. </a:t>
            </a:r>
            <a:r>
              <a:rPr lang="en-US" sz="2800" b="1" i="1" u="none" strike="noStrike" dirty="0">
                <a:solidFill>
                  <a:srgbClr val="000000"/>
                </a:solidFill>
                <a:effectLst/>
                <a:latin typeface="Garamond" panose="02020404030301010803" pitchFamily="18" charset="0"/>
              </a:rPr>
              <a:t>Brooks motivated and led by convincing others to share in his vision of success. </a:t>
            </a:r>
            <a:r>
              <a:rPr lang="en-US" sz="2800" b="0" i="0" u="none" strike="noStrike" dirty="0">
                <a:solidFill>
                  <a:srgbClr val="000000"/>
                </a:solidFill>
                <a:effectLst/>
                <a:latin typeface="Garamond" panose="02020404030301010803" pitchFamily="18" charset="0"/>
              </a:rPr>
              <a:t>According to center Mark Johnson, “That’s why he was so successful. He had vision, he was the ultimate salesman, he sold us on what he was teaching, and we believed it” (Gilbert, 2010).</a:t>
            </a:r>
            <a:endParaRPr lang="en-US" sz="2800" dirty="0">
              <a:latin typeface="Garamond" panose="02020404030301010803" pitchFamily="18" charset="0"/>
            </a:endParaRPr>
          </a:p>
        </p:txBody>
      </p:sp>
      <p:sp>
        <p:nvSpPr>
          <p:cNvPr id="15" name="TextBox 14">
            <a:extLst>
              <a:ext uri="{FF2B5EF4-FFF2-40B4-BE49-F238E27FC236}">
                <a16:creationId xmlns:a16="http://schemas.microsoft.com/office/drawing/2014/main" id="{63B9FC6B-92C4-3D34-BE9B-EB115362A753}"/>
              </a:ext>
            </a:extLst>
          </p:cNvPr>
          <p:cNvSpPr txBox="1"/>
          <p:nvPr/>
        </p:nvSpPr>
        <p:spPr>
          <a:xfrm>
            <a:off x="22710461" y="10453493"/>
            <a:ext cx="8991600" cy="5693866"/>
          </a:xfrm>
          <a:prstGeom prst="rect">
            <a:avLst/>
          </a:prstGeom>
          <a:noFill/>
        </p:spPr>
        <p:txBody>
          <a:bodyPr wrap="square">
            <a:spAutoFit/>
          </a:bodyPr>
          <a:lstStyle/>
          <a:p>
            <a:r>
              <a:rPr lang="en-US" sz="2800" b="0" i="0" u="none" strike="noStrike" dirty="0">
                <a:solidFill>
                  <a:srgbClr val="000000"/>
                </a:solidFill>
                <a:effectLst/>
                <a:latin typeface="Garamond" panose="02020404030301010803" pitchFamily="18" charset="0"/>
              </a:rPr>
              <a:t>Brooks’ self awareness, the “secret ingredient for leadership success,” was perhaps his greatest asset in enabling his ability to lead through vision (Daft, 2018). </a:t>
            </a:r>
            <a:r>
              <a:rPr lang="en-US" sz="2800" b="1" i="0" u="none" strike="noStrike" dirty="0">
                <a:solidFill>
                  <a:srgbClr val="000000"/>
                </a:solidFill>
                <a:effectLst/>
                <a:latin typeface="Garamond" panose="02020404030301010803" pitchFamily="18" charset="0"/>
              </a:rPr>
              <a:t>Herb, like many other successful leaders, had the perfect balance of thinking, feeling, and doing. </a:t>
            </a:r>
            <a:r>
              <a:rPr lang="en-US" sz="2800" b="0" i="0" u="none" strike="noStrike" dirty="0">
                <a:solidFill>
                  <a:srgbClr val="000000"/>
                </a:solidFill>
                <a:effectLst/>
                <a:latin typeface="Garamond" panose="02020404030301010803" pitchFamily="18" charset="0"/>
              </a:rPr>
              <a:t>Herb’s awareness of other’s strengths and weaknesses was just as strong as his own, which enabled him to build the seemingly perfectly well-rounded team that won gold in Lake Placid. Self-awareness also allowed Herb to exercise some of his most aggressive motivational tactics, accepting the role of foe vice friend in order to push his players to their limits in the name of growth. “When leaders deeply understand themselves, they remain grounded and constant, so that people know what to expect from them” (Daft, 2018, p. 100).</a:t>
            </a:r>
            <a:endParaRPr lang="en-US" sz="2800" dirty="0">
              <a:latin typeface="Garamond" panose="02020404030301010803" pitchFamily="18" charset="0"/>
            </a:endParaRPr>
          </a:p>
        </p:txBody>
      </p:sp>
      <p:sp>
        <p:nvSpPr>
          <p:cNvPr id="21" name="TextBox 20">
            <a:extLst>
              <a:ext uri="{FF2B5EF4-FFF2-40B4-BE49-F238E27FC236}">
                <a16:creationId xmlns:a16="http://schemas.microsoft.com/office/drawing/2014/main" id="{180395F6-D601-F8AB-07E7-65CF3960F914}"/>
              </a:ext>
            </a:extLst>
          </p:cNvPr>
          <p:cNvSpPr txBox="1"/>
          <p:nvPr/>
        </p:nvSpPr>
        <p:spPr>
          <a:xfrm>
            <a:off x="1543474" y="6128395"/>
            <a:ext cx="8887316" cy="6340197"/>
          </a:xfrm>
          <a:prstGeom prst="rect">
            <a:avLst/>
          </a:prstGeom>
          <a:noFill/>
        </p:spPr>
        <p:txBody>
          <a:bodyPr wrap="square">
            <a:spAutoFit/>
          </a:bodyPr>
          <a:lstStyle/>
          <a:p>
            <a:pPr rtl="0">
              <a:spcBef>
                <a:spcPts val="0"/>
              </a:spcBef>
              <a:spcAft>
                <a:spcPts val="0"/>
              </a:spcAft>
            </a:pPr>
            <a:r>
              <a:rPr lang="en-US" sz="2900" b="1" i="1" u="none" strike="noStrike" dirty="0">
                <a:solidFill>
                  <a:srgbClr val="000000"/>
                </a:solidFill>
                <a:effectLst/>
                <a:latin typeface="Garamond" panose="02020404030301010803" pitchFamily="18" charset="0"/>
              </a:rPr>
              <a:t>The ability to manufacture confrontation is an atypical approach to unification; its effectiveness in the hands of Brooks’ is a testament to his brilliance. </a:t>
            </a:r>
            <a:r>
              <a:rPr lang="en-US" sz="2900" b="0" i="0" u="none" strike="noStrike" dirty="0">
                <a:solidFill>
                  <a:srgbClr val="000000"/>
                </a:solidFill>
                <a:effectLst/>
                <a:latin typeface="Garamond" panose="02020404030301010803" pitchFamily="18" charset="0"/>
              </a:rPr>
              <a:t>As recalled by John Gilbert, longtime writer for the </a:t>
            </a:r>
            <a:r>
              <a:rPr lang="en-US" sz="2900" b="0" i="1" u="none" strike="noStrike" dirty="0">
                <a:solidFill>
                  <a:srgbClr val="000000"/>
                </a:solidFill>
                <a:effectLst/>
                <a:latin typeface="Garamond" panose="02020404030301010803" pitchFamily="18" charset="0"/>
              </a:rPr>
              <a:t>Minneapolis Tribune</a:t>
            </a:r>
            <a:r>
              <a:rPr lang="en-US" sz="2900" dirty="0">
                <a:solidFill>
                  <a:srgbClr val="000000"/>
                </a:solidFill>
                <a:latin typeface="Garamond" panose="02020404030301010803" pitchFamily="18" charset="0"/>
              </a:rPr>
              <a:t>, </a:t>
            </a:r>
            <a:r>
              <a:rPr lang="en-US" sz="2900" b="0" i="0" u="none" strike="noStrike" dirty="0">
                <a:solidFill>
                  <a:srgbClr val="000000"/>
                </a:solidFill>
                <a:effectLst/>
                <a:latin typeface="Garamond" panose="02020404030301010803" pitchFamily="18" charset="0"/>
              </a:rPr>
              <a:t>“...Herbie tended to look for windmills he could out-tilt. His search for adversaries were often attempts to develop ‘us against them’ scenarios to get his players’ adrenaline pumping” (2010). Brooks knew that a common enemy amongst his players had the power to supersede old rivalries and would unite them in their pursuit. Oftentimes Herb made this enemy himself, noting, “The guys from the East and West hate each other, and the only way to keep them from hating each other is to make them all hate me” (Gilbert, 2010).</a:t>
            </a:r>
            <a:endParaRPr lang="en-US" sz="2900" dirty="0"/>
          </a:p>
        </p:txBody>
      </p:sp>
      <p:sp>
        <p:nvSpPr>
          <p:cNvPr id="29" name="TextBox 28">
            <a:extLst>
              <a:ext uri="{FF2B5EF4-FFF2-40B4-BE49-F238E27FC236}">
                <a16:creationId xmlns:a16="http://schemas.microsoft.com/office/drawing/2014/main" id="{25A1611D-A479-6C2E-9CAC-2E8316363545}"/>
              </a:ext>
            </a:extLst>
          </p:cNvPr>
          <p:cNvSpPr txBox="1"/>
          <p:nvPr/>
        </p:nvSpPr>
        <p:spPr>
          <a:xfrm>
            <a:off x="1378576" y="13886959"/>
            <a:ext cx="8887316" cy="6340197"/>
          </a:xfrm>
          <a:prstGeom prst="rect">
            <a:avLst/>
          </a:prstGeom>
          <a:noFill/>
        </p:spPr>
        <p:txBody>
          <a:bodyPr wrap="square">
            <a:spAutoFit/>
          </a:bodyPr>
          <a:lstStyle/>
          <a:p>
            <a:r>
              <a:rPr lang="en-US" sz="2900" b="0" i="0" u="none" strike="noStrike" dirty="0">
                <a:solidFill>
                  <a:srgbClr val="000000"/>
                </a:solidFill>
                <a:effectLst/>
                <a:latin typeface="Garamond" panose="02020404030301010803" pitchFamily="18" charset="0"/>
              </a:rPr>
              <a:t>Though rough around the edges, Herb Brooks quietly demonstrated an incredible amount of emotional understanding. </a:t>
            </a:r>
            <a:r>
              <a:rPr lang="en-US" sz="2900" u="none" strike="noStrike" dirty="0">
                <a:solidFill>
                  <a:srgbClr val="000000"/>
                </a:solidFill>
                <a:effectLst/>
                <a:latin typeface="Garamond" panose="02020404030301010803" pitchFamily="18" charset="0"/>
              </a:rPr>
              <a:t>He knew exactly when he could push his players harder and further for the sake of their own growth. </a:t>
            </a:r>
            <a:r>
              <a:rPr lang="en-US" sz="2900" b="0" i="0" u="none" strike="noStrike" dirty="0">
                <a:solidFill>
                  <a:srgbClr val="000000"/>
                </a:solidFill>
                <a:effectLst/>
                <a:latin typeface="Garamond" panose="02020404030301010803" pitchFamily="18" charset="0"/>
              </a:rPr>
              <a:t>At the same time, he possessed a keen knowledge of when personal stressors were too great, and any additional burden brought on by his coaching risked breaking an individual player rather than building them up. </a:t>
            </a:r>
            <a:r>
              <a:rPr lang="en-US" sz="2900" b="1" i="1" u="none" strike="noStrike" dirty="0">
                <a:solidFill>
                  <a:srgbClr val="000000"/>
                </a:solidFill>
                <a:effectLst/>
                <a:latin typeface="Garamond" panose="02020404030301010803" pitchFamily="18" charset="0"/>
              </a:rPr>
              <a:t>Brooks’ emotional intelligence fostered connection with his players at levels which transcended the ice ensured they were free of as much personal burden as possible in order to be fully-focused on winning hockey games</a:t>
            </a:r>
            <a:r>
              <a:rPr lang="en-US" sz="2900" b="0" i="0" u="none" strike="noStrike" dirty="0">
                <a:solidFill>
                  <a:srgbClr val="000000"/>
                </a:solidFill>
                <a:effectLst/>
                <a:latin typeface="Garamond" panose="02020404030301010803" pitchFamily="18" charset="0"/>
              </a:rPr>
              <a:t>. This “generosity of spirit” as termed by goalie Jim Craig is a hallmark of Brooks’ leadership (Craig, 2021). </a:t>
            </a:r>
            <a:endParaRPr lang="en-US" sz="2900" dirty="0"/>
          </a:p>
        </p:txBody>
      </p:sp>
      <p:sp>
        <p:nvSpPr>
          <p:cNvPr id="30" name="Rounded Rectangle 40">
            <a:extLst>
              <a:ext uri="{FF2B5EF4-FFF2-40B4-BE49-F238E27FC236}">
                <a16:creationId xmlns:a16="http://schemas.microsoft.com/office/drawing/2014/main" id="{25B83074-E729-C682-FDC7-31DBF642A1C5}"/>
              </a:ext>
            </a:extLst>
          </p:cNvPr>
          <p:cNvSpPr/>
          <p:nvPr/>
        </p:nvSpPr>
        <p:spPr>
          <a:xfrm>
            <a:off x="2271203" y="12754407"/>
            <a:ext cx="7392910"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b="1" dirty="0">
                <a:solidFill>
                  <a:srgbClr val="782F40"/>
                </a:solidFill>
                <a:latin typeface="Garamond" panose="02020404030301010803" pitchFamily="18" charset="0"/>
              </a:rPr>
              <a:t>Emotionally Intelligent</a:t>
            </a:r>
          </a:p>
        </p:txBody>
      </p:sp>
      <p:sp>
        <p:nvSpPr>
          <p:cNvPr id="35" name="TextBox 34">
            <a:extLst>
              <a:ext uri="{FF2B5EF4-FFF2-40B4-BE49-F238E27FC236}">
                <a16:creationId xmlns:a16="http://schemas.microsoft.com/office/drawing/2014/main" id="{B7EB3ED5-E589-6748-3665-D3DF7D629B37}"/>
              </a:ext>
            </a:extLst>
          </p:cNvPr>
          <p:cNvSpPr txBox="1"/>
          <p:nvPr/>
        </p:nvSpPr>
        <p:spPr>
          <a:xfrm>
            <a:off x="11871521" y="5049255"/>
            <a:ext cx="9144000" cy="2215991"/>
          </a:xfrm>
          <a:prstGeom prst="rect">
            <a:avLst/>
          </a:prstGeom>
          <a:noFill/>
          <a:ln>
            <a:noFill/>
          </a:ln>
        </p:spPr>
        <p:txBody>
          <a:bodyPr wrap="square" rtlCol="0">
            <a:spAutoFit/>
          </a:bodyPr>
          <a:lstStyle/>
          <a:p>
            <a:r>
              <a:rPr lang="en-US" sz="4600" b="1" dirty="0">
                <a:latin typeface="Garamond" panose="02020404030301010803" pitchFamily="18" charset="0"/>
              </a:rPr>
              <a:t>“Let me start by issuing you a challenge: be better than you are.</a:t>
            </a:r>
          </a:p>
          <a:p>
            <a:pPr algn="r"/>
            <a:r>
              <a:rPr lang="en-US" sz="4600" dirty="0">
                <a:latin typeface="Garamond" panose="02020404030301010803" pitchFamily="18" charset="0"/>
              </a:rPr>
              <a:t>-Herb Brooks</a:t>
            </a:r>
          </a:p>
        </p:txBody>
      </p:sp>
      <p:pic>
        <p:nvPicPr>
          <p:cNvPr id="44" name="Video 43">
            <a:hlinkClick r:id="" action="ppaction://media"/>
            <a:extLst>
              <a:ext uri="{FF2B5EF4-FFF2-40B4-BE49-F238E27FC236}">
                <a16:creationId xmlns:a16="http://schemas.microsoft.com/office/drawing/2014/main" id="{174149B2-C936-3E5C-EA0E-5414129FCF0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26071373" y="15098573"/>
            <a:ext cx="6583680" cy="6583680"/>
          </a:xfrm>
          <a:prstGeom prst="ellipse">
            <a:avLst/>
          </a:prstGeom>
        </p:spPr>
      </p:pic>
    </p:spTree>
    <p:extLst>
      <p:ext uri="{BB962C8B-B14F-4D97-AF65-F5344CB8AC3E}">
        <p14:creationId xmlns:p14="http://schemas.microsoft.com/office/powerpoint/2010/main" val="413147931"/>
      </p:ext>
    </p:extLst>
  </p:cSld>
  <p:clrMapOvr>
    <a:masterClrMapping/>
  </p:clrMapOvr>
  <mc:AlternateContent xmlns:mc="http://schemas.openxmlformats.org/markup-compatibility/2006">
    <mc:Choice xmlns:p14="http://schemas.microsoft.com/office/powerpoint/2010/main" Requires="p14">
      <p:transition spd="slow" p14:dur="2000" advTm="225800"/>
    </mc:Choice>
    <mc:Fallback>
      <p:transition spd="slow" advTm="225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3699</TotalTime>
  <Words>794</Words>
  <Application>Microsoft Office PowerPoint</Application>
  <PresentationFormat>Custom</PresentationFormat>
  <Paragraphs>32</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Benton Sans</vt:lpstr>
      <vt:lpstr>Calibri</vt:lpstr>
      <vt:lpstr>Calibri Light</vt:lpstr>
      <vt:lpstr>Garamond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Towne</dc:creator>
  <cp:lastModifiedBy>James Hansen</cp:lastModifiedBy>
  <cp:revision>60</cp:revision>
  <cp:lastPrinted>2020-02-13T23:31:38Z</cp:lastPrinted>
  <dcterms:created xsi:type="dcterms:W3CDTF">2020-02-13T23:22:33Z</dcterms:created>
  <dcterms:modified xsi:type="dcterms:W3CDTF">2023-03-01T02:31:44Z</dcterms:modified>
</cp:coreProperties>
</file>