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2F40"/>
    <a:srgbClr val="FFFFFF"/>
    <a:srgbClr val="CEB888"/>
    <a:srgbClr val="F3EDE1"/>
    <a:srgbClr val="E7DC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1"/>
    <p:restoredTop sz="95841" autoAdjust="0"/>
  </p:normalViewPr>
  <p:slideViewPr>
    <p:cSldViewPr snapToObjects="1">
      <p:cViewPr varScale="1">
        <p:scale>
          <a:sx n="42" d="100"/>
          <a:sy n="42" d="100"/>
        </p:scale>
        <p:origin x="168" y="288"/>
      </p:cViewPr>
      <p:guideLst>
        <p:guide orient="horz" pos="6912"/>
        <p:guide pos="10368"/>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lenn Giordano" userId="8f2472d1317f2a68" providerId="LiveId" clId="{DA16C47D-E527-46CB-9034-F35532339AF7}"/>
    <pc:docChg chg="undo custSel modSld">
      <pc:chgData name="Glenn Giordano" userId="8f2472d1317f2a68" providerId="LiveId" clId="{DA16C47D-E527-46CB-9034-F35532339AF7}" dt="2023-03-06T03:11:43.793" v="3740" actId="20577"/>
      <pc:docMkLst>
        <pc:docMk/>
      </pc:docMkLst>
      <pc:sldChg chg="addSp delSp modSp mod modNotesTx">
        <pc:chgData name="Glenn Giordano" userId="8f2472d1317f2a68" providerId="LiveId" clId="{DA16C47D-E527-46CB-9034-F35532339AF7}" dt="2023-03-06T03:11:43.793" v="3740" actId="20577"/>
        <pc:sldMkLst>
          <pc:docMk/>
          <pc:sldMk cId="413147931" sldId="256"/>
        </pc:sldMkLst>
        <pc:spChg chg="mod">
          <ac:chgData name="Glenn Giordano" userId="8f2472d1317f2a68" providerId="LiveId" clId="{DA16C47D-E527-46CB-9034-F35532339AF7}" dt="2023-03-06T01:31:09.025" v="1100" actId="2711"/>
          <ac:spMkLst>
            <pc:docMk/>
            <pc:sldMk cId="413147931" sldId="256"/>
            <ac:spMk id="6" creationId="{87B5B2F4-AC80-4B4A-83D0-F69ECAF1CBF9}"/>
          </ac:spMkLst>
        </pc:spChg>
        <pc:spChg chg="add mod">
          <ac:chgData name="Glenn Giordano" userId="8f2472d1317f2a68" providerId="LiveId" clId="{DA16C47D-E527-46CB-9034-F35532339AF7}" dt="2023-03-06T02:25:50.450" v="2198" actId="1076"/>
          <ac:spMkLst>
            <pc:docMk/>
            <pc:sldMk cId="413147931" sldId="256"/>
            <ac:spMk id="11" creationId="{505980CF-8A3C-7A28-6367-CFCFBECE8D48}"/>
          </ac:spMkLst>
        </pc:spChg>
        <pc:spChg chg="mod">
          <ac:chgData name="Glenn Giordano" userId="8f2472d1317f2a68" providerId="LiveId" clId="{DA16C47D-E527-46CB-9034-F35532339AF7}" dt="2023-03-06T03:06:38.050" v="3376" actId="20577"/>
          <ac:spMkLst>
            <pc:docMk/>
            <pc:sldMk cId="413147931" sldId="256"/>
            <ac:spMk id="13" creationId="{4863B720-13B6-4E8E-841E-EE817EF5DF1A}"/>
          </ac:spMkLst>
        </pc:spChg>
        <pc:spChg chg="mod">
          <ac:chgData name="Glenn Giordano" userId="8f2472d1317f2a68" providerId="LiveId" clId="{DA16C47D-E527-46CB-9034-F35532339AF7}" dt="2023-03-06T01:31:20.638" v="1104" actId="2711"/>
          <ac:spMkLst>
            <pc:docMk/>
            <pc:sldMk cId="413147931" sldId="256"/>
            <ac:spMk id="19" creationId="{105F2585-F4D4-144D-AB0C-715D32F02E70}"/>
          </ac:spMkLst>
        </pc:spChg>
        <pc:spChg chg="mod">
          <ac:chgData name="Glenn Giordano" userId="8f2472d1317f2a68" providerId="LiveId" clId="{DA16C47D-E527-46CB-9034-F35532339AF7}" dt="2023-02-28T05:28:24.053" v="183" actId="20577"/>
          <ac:spMkLst>
            <pc:docMk/>
            <pc:sldMk cId="413147931" sldId="256"/>
            <ac:spMk id="23" creationId="{69C88FA8-0753-BD4D-A3D1-F108742E4DAC}"/>
          </ac:spMkLst>
        </pc:spChg>
        <pc:spChg chg="mod">
          <ac:chgData name="Glenn Giordano" userId="8f2472d1317f2a68" providerId="LiveId" clId="{DA16C47D-E527-46CB-9034-F35532339AF7}" dt="2023-03-06T02:59:48.572" v="3179" actId="20577"/>
          <ac:spMkLst>
            <pc:docMk/>
            <pc:sldMk cId="413147931" sldId="256"/>
            <ac:spMk id="37" creationId="{26BE7A2C-2E8A-4781-B415-9919A47FA59F}"/>
          </ac:spMkLst>
        </pc:spChg>
        <pc:spChg chg="mod">
          <ac:chgData name="Glenn Giordano" userId="8f2472d1317f2a68" providerId="LiveId" clId="{DA16C47D-E527-46CB-9034-F35532339AF7}" dt="2023-03-06T03:04:23.637" v="3268" actId="6549"/>
          <ac:spMkLst>
            <pc:docMk/>
            <pc:sldMk cId="413147931" sldId="256"/>
            <ac:spMk id="51" creationId="{CDEB1BD2-B277-4AF6-A0D3-EB487CBCAD94}"/>
          </ac:spMkLst>
        </pc:spChg>
        <pc:spChg chg="mod">
          <ac:chgData name="Glenn Giordano" userId="8f2472d1317f2a68" providerId="LiveId" clId="{DA16C47D-E527-46CB-9034-F35532339AF7}" dt="2023-03-06T02:24:04.744" v="2045" actId="1076"/>
          <ac:spMkLst>
            <pc:docMk/>
            <pc:sldMk cId="413147931" sldId="256"/>
            <ac:spMk id="52" creationId="{58ADB0DB-18FB-4097-A58C-96984E123B60}"/>
          </ac:spMkLst>
        </pc:spChg>
        <pc:grpChg chg="del">
          <ac:chgData name="Glenn Giordano" userId="8f2472d1317f2a68" providerId="LiveId" clId="{DA16C47D-E527-46CB-9034-F35532339AF7}" dt="2023-03-06T01:14:04.527" v="1036" actId="478"/>
          <ac:grpSpMkLst>
            <pc:docMk/>
            <pc:sldMk cId="413147931" sldId="256"/>
            <ac:grpSpMk id="15" creationId="{9AE469D0-E413-4904-BEF2-EA6C804AE96E}"/>
          </ac:grpSpMkLst>
        </pc:grpChg>
        <pc:graphicFrameChg chg="mod">
          <ac:chgData name="Glenn Giordano" userId="8f2472d1317f2a68" providerId="LiveId" clId="{DA16C47D-E527-46CB-9034-F35532339AF7}" dt="2023-03-06T02:58:38.632" v="3164"/>
          <ac:graphicFrameMkLst>
            <pc:docMk/>
            <pc:sldMk cId="413147931" sldId="256"/>
            <ac:graphicFrameMk id="4" creationId="{D6719628-CEFB-4B37-B61D-B90734692AC5}"/>
          </ac:graphicFrameMkLst>
        </pc:graphicFrameChg>
        <pc:picChg chg="add del">
          <ac:chgData name="Glenn Giordano" userId="8f2472d1317f2a68" providerId="LiveId" clId="{DA16C47D-E527-46CB-9034-F35532339AF7}" dt="2023-03-06T01:43:14.786" v="1127"/>
          <ac:picMkLst>
            <pc:docMk/>
            <pc:sldMk cId="413147931" sldId="256"/>
            <ac:picMk id="2" creationId="{0EBC6BAE-F80B-E4F8-5AC8-E5B87068792C}"/>
          </ac:picMkLst>
        </pc:picChg>
        <pc:picChg chg="add mod">
          <ac:chgData name="Glenn Giordano" userId="8f2472d1317f2a68" providerId="LiveId" clId="{DA16C47D-E527-46CB-9034-F35532339AF7}" dt="2023-03-06T02:23:52.674" v="2043" actId="14100"/>
          <ac:picMkLst>
            <pc:docMk/>
            <pc:sldMk cId="413147931" sldId="256"/>
            <ac:picMk id="10" creationId="{E36BFDFC-DAEF-75EE-E5B6-326ED6294CC6}"/>
          </ac:picMkLst>
        </pc:picChg>
        <pc:picChg chg="del">
          <ac:chgData name="Glenn Giordano" userId="8f2472d1317f2a68" providerId="LiveId" clId="{DA16C47D-E527-46CB-9034-F35532339AF7}" dt="2023-03-06T01:14:05.884" v="1037" actId="478"/>
          <ac:picMkLst>
            <pc:docMk/>
            <pc:sldMk cId="413147931" sldId="256"/>
            <ac:picMk id="48" creationId="{BB894A5E-D2D8-4CFD-B93B-EF5BB4A1B101}"/>
          </ac:picMkLst>
        </pc:picChg>
        <pc:picChg chg="del">
          <ac:chgData name="Glenn Giordano" userId="8f2472d1317f2a68" providerId="LiveId" clId="{DA16C47D-E527-46CB-9034-F35532339AF7}" dt="2023-03-06T01:14:06.791" v="1038" actId="478"/>
          <ac:picMkLst>
            <pc:docMk/>
            <pc:sldMk cId="413147931" sldId="256"/>
            <ac:picMk id="55" creationId="{5ED48D4F-B332-495D-81AC-875C52E76C79}"/>
          </ac:picMkLst>
        </pc:picChg>
        <pc:picChg chg="del">
          <ac:chgData name="Glenn Giordano" userId="8f2472d1317f2a68" providerId="LiveId" clId="{DA16C47D-E527-46CB-9034-F35532339AF7}" dt="2023-03-06T01:14:07.332" v="1039" actId="478"/>
          <ac:picMkLst>
            <pc:docMk/>
            <pc:sldMk cId="413147931" sldId="256"/>
            <ac:picMk id="56" creationId="{3ED5126E-EA68-41DD-A8C9-F5A1A74BF289}"/>
          </ac:picMkLst>
        </pc:picChg>
        <pc:picChg chg="mod">
          <ac:chgData name="Glenn Giordano" userId="8f2472d1317f2a68" providerId="LiveId" clId="{DA16C47D-E527-46CB-9034-F35532339AF7}" dt="2023-02-28T05:30:24.354" v="184" actId="14826"/>
          <ac:picMkLst>
            <pc:docMk/>
            <pc:sldMk cId="413147931" sldId="256"/>
            <ac:picMk id="1026" creationId="{2C7AEF0C-FC14-4CF6-93F3-9159DBBFDD3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BF488-3F4A-40FC-A110-208CBA71B698}" type="datetimeFigureOut">
              <a:rPr lang="en-US" smtClean="0"/>
              <a:t>3/5/2023</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122D4-06CC-4173-BD71-D742C7C523A6}" type="slidenum">
              <a:rPr lang="en-US" smtClean="0"/>
              <a:t>‹#›</a:t>
            </a:fld>
            <a:endParaRPr lang="en-US"/>
          </a:p>
        </p:txBody>
      </p:sp>
    </p:spTree>
    <p:extLst>
      <p:ext uri="{BB962C8B-B14F-4D97-AF65-F5344CB8AC3E}">
        <p14:creationId xmlns:p14="http://schemas.microsoft.com/office/powerpoint/2010/main" val="2885798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2800" dirty="0">
              <a:solidFill>
                <a:schemeClr val="tx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93122D4-06CC-4173-BD71-D742C7C523A6}" type="slidenum">
              <a:rPr lang="en-US" smtClean="0"/>
              <a:t>1</a:t>
            </a:fld>
            <a:endParaRPr lang="en-US"/>
          </a:p>
        </p:txBody>
      </p:sp>
    </p:spTree>
    <p:extLst>
      <p:ext uri="{BB962C8B-B14F-4D97-AF65-F5344CB8AC3E}">
        <p14:creationId xmlns:p14="http://schemas.microsoft.com/office/powerpoint/2010/main" val="282629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07354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80358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93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90765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A3F32C-38B0-B548-A78F-520DC007E7DF}" type="datetimeFigureOut">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514995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247606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Click to 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A3F32C-38B0-B548-A78F-520DC007E7DF}" type="datetimeFigureOut">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411803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3F32C-38B0-B548-A78F-520DC007E7DF}" type="datetimeFigureOut">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0975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3F32C-38B0-B548-A78F-520DC007E7DF}" type="datetimeFigureOut">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42735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1152001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Click to edit Master text styles</a:t>
            </a:r>
          </a:p>
        </p:txBody>
      </p:sp>
      <p:sp>
        <p:nvSpPr>
          <p:cNvPr id="5" name="Date Placeholder 4"/>
          <p:cNvSpPr>
            <a:spLocks noGrp="1"/>
          </p:cNvSpPr>
          <p:nvPr>
            <p:ph type="dt" sz="half" idx="10"/>
          </p:nvPr>
        </p:nvSpPr>
        <p:spPr/>
        <p:txBody>
          <a:bodyPr/>
          <a:lstStyle/>
          <a:p>
            <a:fld id="{27A3F32C-38B0-B548-A78F-520DC007E7DF}" type="datetimeFigureOut">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1C02B-4381-A949-87F7-00D5CA5C0694}" type="slidenum">
              <a:rPr lang="en-US" smtClean="0"/>
              <a:t>‹#›</a:t>
            </a:fld>
            <a:endParaRPr lang="en-US"/>
          </a:p>
        </p:txBody>
      </p:sp>
    </p:spTree>
    <p:extLst>
      <p:ext uri="{BB962C8B-B14F-4D97-AF65-F5344CB8AC3E}">
        <p14:creationId xmlns:p14="http://schemas.microsoft.com/office/powerpoint/2010/main" val="3581239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27A3F32C-38B0-B548-A78F-520DC007E7DF}" type="datetimeFigureOut">
              <a:rPr lang="en-US" smtClean="0"/>
              <a:t>3/5/2023</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42E1C02B-4381-A949-87F7-00D5CA5C0694}" type="slidenum">
              <a:rPr lang="en-US" smtClean="0"/>
              <a:t>‹#›</a:t>
            </a:fld>
            <a:endParaRPr lang="en-US"/>
          </a:p>
        </p:txBody>
      </p:sp>
    </p:spTree>
    <p:extLst>
      <p:ext uri="{BB962C8B-B14F-4D97-AF65-F5344CB8AC3E}">
        <p14:creationId xmlns:p14="http://schemas.microsoft.com/office/powerpoint/2010/main" val="19963275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package" Target="../embeddings/Microsoft_Word_Document.docx"/><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EB888"/>
            </a:gs>
            <a:gs pos="33000">
              <a:srgbClr val="E7DCC4">
                <a:lumMod val="92000"/>
              </a:srgbClr>
            </a:gs>
            <a:gs pos="100000">
              <a:srgbClr val="FFFFFF"/>
            </a:gs>
          </a:gsLst>
          <a:lin ang="16200000" scaled="0"/>
          <a:tileRect/>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513375-D92E-BA49-AA5F-7C736BBDC852}"/>
              </a:ext>
            </a:extLst>
          </p:cNvPr>
          <p:cNvPicPr>
            <a:picLocks noChangeAspect="1"/>
          </p:cNvPicPr>
          <p:nvPr/>
        </p:nvPicPr>
        <p:blipFill>
          <a:blip r:embed="rId3"/>
          <a:stretch>
            <a:fillRect/>
          </a:stretch>
        </p:blipFill>
        <p:spPr>
          <a:xfrm>
            <a:off x="712832" y="800362"/>
            <a:ext cx="2853327" cy="2853327"/>
          </a:xfrm>
          <a:prstGeom prst="rect">
            <a:avLst/>
          </a:prstGeom>
        </p:spPr>
      </p:pic>
      <p:sp>
        <p:nvSpPr>
          <p:cNvPr id="6" name="TextBox 5">
            <a:extLst>
              <a:ext uri="{FF2B5EF4-FFF2-40B4-BE49-F238E27FC236}">
                <a16:creationId xmlns:a16="http://schemas.microsoft.com/office/drawing/2014/main" id="{87B5B2F4-AC80-4B4A-83D0-F69ECAF1CBF9}"/>
              </a:ext>
            </a:extLst>
          </p:cNvPr>
          <p:cNvSpPr txBox="1"/>
          <p:nvPr/>
        </p:nvSpPr>
        <p:spPr>
          <a:xfrm>
            <a:off x="3566158" y="800362"/>
            <a:ext cx="25786079" cy="3093154"/>
          </a:xfrm>
          <a:prstGeom prst="rect">
            <a:avLst/>
          </a:prstGeom>
          <a:noFill/>
        </p:spPr>
        <p:txBody>
          <a:bodyPr wrap="square" rtlCol="0">
            <a:spAutoFit/>
          </a:bodyPr>
          <a:lstStyle/>
          <a:p>
            <a:pPr algn="ctr"/>
            <a:r>
              <a:rPr lang="en-US" sz="9500" b="1" dirty="0">
                <a:latin typeface="Arial" panose="020B0604020202020204" pitchFamily="34" charset="0"/>
                <a:cs typeface="Arial" panose="020B0604020202020204" pitchFamily="34" charset="0"/>
              </a:rPr>
              <a:t>Jack Welch: </a:t>
            </a:r>
            <a:r>
              <a:rPr lang="en-US" sz="6000" b="1" dirty="0">
                <a:latin typeface="Arial" panose="020B0604020202020204" pitchFamily="34" charset="0"/>
                <a:cs typeface="Arial" panose="020B0604020202020204" pitchFamily="34" charset="0"/>
              </a:rPr>
              <a:t>CEO of the Century, Famous or Infamous?</a:t>
            </a:r>
          </a:p>
          <a:p>
            <a:pPr algn="ctr"/>
            <a:r>
              <a:rPr lang="en-US" sz="5500" dirty="0">
                <a:latin typeface="Arial" panose="020B0604020202020204" pitchFamily="34" charset="0"/>
                <a:cs typeface="Arial" panose="020B0604020202020204" pitchFamily="34" charset="0"/>
              </a:rPr>
              <a:t>Glenn A Giordano</a:t>
            </a:r>
          </a:p>
          <a:p>
            <a:pPr algn="ctr"/>
            <a:r>
              <a:rPr lang="en-US" sz="4500" dirty="0">
                <a:latin typeface="Arial" panose="020B0604020202020204" pitchFamily="34" charset="0"/>
                <a:cs typeface="Arial" panose="020B0604020202020204" pitchFamily="34" charset="0"/>
              </a:rPr>
              <a:t>Florida State University Panama City</a:t>
            </a:r>
          </a:p>
        </p:txBody>
      </p:sp>
      <p:pic>
        <p:nvPicPr>
          <p:cNvPr id="8" name="Picture 7">
            <a:extLst>
              <a:ext uri="{FF2B5EF4-FFF2-40B4-BE49-F238E27FC236}">
                <a16:creationId xmlns:a16="http://schemas.microsoft.com/office/drawing/2014/main" id="{67BC0371-2978-204C-AFD4-DBA6205E3A56}"/>
              </a:ext>
            </a:extLst>
          </p:cNvPr>
          <p:cNvPicPr>
            <a:picLocks noChangeAspect="1"/>
          </p:cNvPicPr>
          <p:nvPr/>
        </p:nvPicPr>
        <p:blipFill>
          <a:blip r:embed="rId3"/>
          <a:stretch>
            <a:fillRect/>
          </a:stretch>
        </p:blipFill>
        <p:spPr>
          <a:xfrm>
            <a:off x="29352238" y="800363"/>
            <a:ext cx="2853327" cy="2853327"/>
          </a:xfrm>
          <a:prstGeom prst="rect">
            <a:avLst/>
          </a:prstGeom>
        </p:spPr>
      </p:pic>
      <p:cxnSp>
        <p:nvCxnSpPr>
          <p:cNvPr id="3" name="Straight Connector 2">
            <a:extLst>
              <a:ext uri="{FF2B5EF4-FFF2-40B4-BE49-F238E27FC236}">
                <a16:creationId xmlns:a16="http://schemas.microsoft.com/office/drawing/2014/main" id="{D0AF5D4E-5C2E-9047-88C1-238DBEC48E8B}"/>
              </a:ext>
            </a:extLst>
          </p:cNvPr>
          <p:cNvCxnSpPr/>
          <p:nvPr/>
        </p:nvCxnSpPr>
        <p:spPr>
          <a:xfrm>
            <a:off x="712831" y="4191000"/>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A379E53-11E7-1546-91C8-110BFEAE91CD}"/>
              </a:ext>
            </a:extLst>
          </p:cNvPr>
          <p:cNvCxnSpPr/>
          <p:nvPr/>
        </p:nvCxnSpPr>
        <p:spPr>
          <a:xfrm>
            <a:off x="712832" y="384973"/>
            <a:ext cx="31492733" cy="0"/>
          </a:xfrm>
          <a:prstGeom prst="line">
            <a:avLst/>
          </a:prstGeom>
          <a:ln w="57150">
            <a:solidFill>
              <a:srgbClr val="782F40"/>
            </a:solidFill>
          </a:ln>
        </p:spPr>
        <p:style>
          <a:lnRef idx="1">
            <a:schemeClr val="accent1"/>
          </a:lnRef>
          <a:fillRef idx="0">
            <a:schemeClr val="accent1"/>
          </a:fillRef>
          <a:effectRef idx="0">
            <a:schemeClr val="accent1"/>
          </a:effectRef>
          <a:fontRef idx="minor">
            <a:schemeClr val="tx1"/>
          </a:fontRef>
        </p:style>
      </p:cxnSp>
      <p:sp>
        <p:nvSpPr>
          <p:cNvPr id="17" name="Rounded Rectangle 16">
            <a:extLst>
              <a:ext uri="{FF2B5EF4-FFF2-40B4-BE49-F238E27FC236}">
                <a16:creationId xmlns:a16="http://schemas.microsoft.com/office/drawing/2014/main" id="{61739502-9E18-514A-A0EA-F79EF05B8A3C}"/>
              </a:ext>
            </a:extLst>
          </p:cNvPr>
          <p:cNvSpPr/>
          <p:nvPr/>
        </p:nvSpPr>
        <p:spPr>
          <a:xfrm>
            <a:off x="304800" y="4500937"/>
            <a:ext cx="12067985" cy="17059690"/>
          </a:xfrm>
          <a:prstGeom prst="roundRect">
            <a:avLst>
              <a:gd name="adj" fmla="val 3486"/>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19" name="Rounded Rectangle 18">
            <a:extLst>
              <a:ext uri="{FF2B5EF4-FFF2-40B4-BE49-F238E27FC236}">
                <a16:creationId xmlns:a16="http://schemas.microsoft.com/office/drawing/2014/main" id="{105F2585-F4D4-144D-AB0C-715D32F02E70}"/>
              </a:ext>
            </a:extLst>
          </p:cNvPr>
          <p:cNvSpPr/>
          <p:nvPr/>
        </p:nvSpPr>
        <p:spPr>
          <a:xfrm>
            <a:off x="13054011" y="4500937"/>
            <a:ext cx="7648575" cy="2352165"/>
          </a:xfrm>
          <a:prstGeom prst="roundRect">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3200" b="1" dirty="0">
                <a:solidFill>
                  <a:schemeClr val="tx1"/>
                </a:solidFill>
                <a:latin typeface="Arial" panose="020B0604020202020204" pitchFamily="34" charset="0"/>
                <a:cs typeface="Arial" panose="020B0604020202020204" pitchFamily="34" charset="0"/>
              </a:rPr>
              <a:t>“Before you are a leader, success is all about growing yourself.  When you become a leader, success is all about growing others.” – </a:t>
            </a:r>
            <a:r>
              <a:rPr lang="en-US" sz="3200" dirty="0">
                <a:solidFill>
                  <a:schemeClr val="tx1"/>
                </a:solidFill>
                <a:latin typeface="Arial" panose="020B0604020202020204" pitchFamily="34" charset="0"/>
                <a:cs typeface="Arial" panose="020B0604020202020204" pitchFamily="34" charset="0"/>
              </a:rPr>
              <a:t>Jack Welch</a:t>
            </a:r>
          </a:p>
        </p:txBody>
      </p:sp>
      <p:sp>
        <p:nvSpPr>
          <p:cNvPr id="23" name="Rounded Rectangle 22">
            <a:extLst>
              <a:ext uri="{FF2B5EF4-FFF2-40B4-BE49-F238E27FC236}">
                <a16:creationId xmlns:a16="http://schemas.microsoft.com/office/drawing/2014/main" id="{69C88FA8-0753-BD4D-A3D1-F108742E4DAC}"/>
              </a:ext>
            </a:extLst>
          </p:cNvPr>
          <p:cNvSpPr/>
          <p:nvPr/>
        </p:nvSpPr>
        <p:spPr>
          <a:xfrm>
            <a:off x="2462817" y="4800600"/>
            <a:ext cx="8159981"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Leadership Contributions</a:t>
            </a:r>
          </a:p>
        </p:txBody>
      </p:sp>
      <p:sp>
        <p:nvSpPr>
          <p:cNvPr id="27" name="Rounded Rectangle 26">
            <a:extLst>
              <a:ext uri="{FF2B5EF4-FFF2-40B4-BE49-F238E27FC236}">
                <a16:creationId xmlns:a16="http://schemas.microsoft.com/office/drawing/2014/main" id="{46DD85E0-B9A7-594E-B581-0EAC11DD9AAE}"/>
              </a:ext>
            </a:extLst>
          </p:cNvPr>
          <p:cNvSpPr/>
          <p:nvPr/>
        </p:nvSpPr>
        <p:spPr>
          <a:xfrm>
            <a:off x="22479000" y="4760101"/>
            <a:ext cx="8458200" cy="91440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00" dirty="0">
                <a:solidFill>
                  <a:schemeClr val="bg1"/>
                </a:solidFill>
                <a:latin typeface="Benton Sans" panose="02000504020000020004" pitchFamily="2" charset="77"/>
              </a:rPr>
              <a:t>Social Dynamics</a:t>
            </a:r>
          </a:p>
        </p:txBody>
      </p:sp>
      <p:pic>
        <p:nvPicPr>
          <p:cNvPr id="1026" name="Picture 2">
            <a:extLst>
              <a:ext uri="{FF2B5EF4-FFF2-40B4-BE49-F238E27FC236}">
                <a16:creationId xmlns:a16="http://schemas.microsoft.com/office/drawing/2014/main" id="{2C7AEF0C-FC14-4CF6-93F3-9159DBBFDD32}"/>
              </a:ext>
            </a:extLst>
          </p:cNvPr>
          <p:cNvPicPr>
            <a:picLocks noChangeAspect="1" noChangeArrowheads="1"/>
          </p:cNvPicPr>
          <p:nvPr/>
        </p:nvPicPr>
        <p:blipFill>
          <a:blip r:embed="rId4"/>
          <a:srcRect l="5246" r="5246"/>
          <a:stretch/>
        </p:blipFill>
        <p:spPr bwMode="auto">
          <a:xfrm>
            <a:off x="13178595" y="7166341"/>
            <a:ext cx="7491605" cy="9553432"/>
          </a:xfrm>
          <a:prstGeom prst="roundRect">
            <a:avLst>
              <a:gd name="adj" fmla="val 6368"/>
            </a:avLst>
          </a:prstGeom>
          <a:ln w="76200">
            <a:solidFill>
              <a:srgbClr val="782F40"/>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contourClr>
              <a:srgbClr val="969696"/>
            </a:contourClr>
          </a:sp3d>
          <a:extLst>
            <a:ext uri="{909E8E84-426E-40DD-AFC4-6F175D3DCCD1}">
              <a14:hiddenFill xmlns:a14="http://schemas.microsoft.com/office/drawing/2010/main">
                <a:solidFill>
                  <a:srgbClr val="FFFFFF"/>
                </a:solidFill>
              </a14:hiddenFill>
            </a:ext>
          </a:extLst>
        </p:spPr>
      </p:pic>
      <p:graphicFrame>
        <p:nvGraphicFramePr>
          <p:cNvPr id="4" name="Object 3">
            <a:extLst>
              <a:ext uri="{FF2B5EF4-FFF2-40B4-BE49-F238E27FC236}">
                <a16:creationId xmlns:a16="http://schemas.microsoft.com/office/drawing/2014/main" id="{D6719628-CEFB-4B37-B61D-B90734692AC5}"/>
              </a:ext>
            </a:extLst>
          </p:cNvPr>
          <p:cNvGraphicFramePr>
            <a:graphicFrameLocks noChangeAspect="1"/>
          </p:cNvGraphicFramePr>
          <p:nvPr>
            <p:extLst>
              <p:ext uri="{D42A27DB-BD31-4B8C-83A1-F6EECF244321}">
                <p14:modId xmlns:p14="http://schemas.microsoft.com/office/powerpoint/2010/main" val="2902496110"/>
              </p:ext>
            </p:extLst>
          </p:nvPr>
        </p:nvGraphicFramePr>
        <p:xfrm>
          <a:off x="714375" y="5835650"/>
          <a:ext cx="11317288" cy="15324138"/>
        </p:xfrm>
        <a:graphic>
          <a:graphicData uri="http://schemas.openxmlformats.org/presentationml/2006/ole">
            <mc:AlternateContent xmlns:mc="http://schemas.openxmlformats.org/markup-compatibility/2006">
              <mc:Choice xmlns:v="urn:schemas-microsoft-com:vml" Requires="v">
                <p:oleObj name="Document" r:id="rId5" imgW="5943600" imgH="8161200" progId="Word.Document.12">
                  <p:embed/>
                </p:oleObj>
              </mc:Choice>
              <mc:Fallback>
                <p:oleObj name="Document" r:id="rId5" imgW="5943600" imgH="8161200" progId="Word.Document.12">
                  <p:embed/>
                  <p:pic>
                    <p:nvPicPr>
                      <p:cNvPr id="4" name="Object 3">
                        <a:extLst>
                          <a:ext uri="{FF2B5EF4-FFF2-40B4-BE49-F238E27FC236}">
                            <a16:creationId xmlns:a16="http://schemas.microsoft.com/office/drawing/2014/main" id="{D6719628-CEFB-4B37-B61D-B90734692AC5}"/>
                          </a:ext>
                        </a:extLst>
                      </p:cNvPr>
                      <p:cNvPicPr/>
                      <p:nvPr/>
                    </p:nvPicPr>
                    <p:blipFill>
                      <a:blip r:embed="rId6"/>
                      <a:stretch>
                        <a:fillRect/>
                      </a:stretch>
                    </p:blipFill>
                    <p:spPr>
                      <a:xfrm>
                        <a:off x="714375" y="5835650"/>
                        <a:ext cx="11317288" cy="15324138"/>
                      </a:xfrm>
                      <a:prstGeom prst="rect">
                        <a:avLst/>
                      </a:prstGeom>
                    </p:spPr>
                  </p:pic>
                </p:oleObj>
              </mc:Fallback>
            </mc:AlternateContent>
          </a:graphicData>
        </a:graphic>
      </p:graphicFrame>
      <p:sp>
        <p:nvSpPr>
          <p:cNvPr id="35" name="Rounded Rectangle 18">
            <a:extLst>
              <a:ext uri="{FF2B5EF4-FFF2-40B4-BE49-F238E27FC236}">
                <a16:creationId xmlns:a16="http://schemas.microsoft.com/office/drawing/2014/main" id="{33F4F12D-7F93-4EDB-AB47-B11349ADF9A3}"/>
              </a:ext>
            </a:extLst>
          </p:cNvPr>
          <p:cNvSpPr/>
          <p:nvPr/>
        </p:nvSpPr>
        <p:spPr>
          <a:xfrm>
            <a:off x="21052080" y="4500937"/>
            <a:ext cx="11561520" cy="17059690"/>
          </a:xfrm>
          <a:prstGeom prst="roundRect">
            <a:avLst>
              <a:gd name="adj" fmla="val 3568"/>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2800" dirty="0">
              <a:solidFill>
                <a:schemeClr val="tx1"/>
              </a:solidFill>
              <a:latin typeface="Garamond" panose="02020404030301010803" pitchFamily="18" charset="0"/>
            </a:endParaRPr>
          </a:p>
          <a:p>
            <a:endParaRPr lang="en-US" sz="2800" dirty="0">
              <a:solidFill>
                <a:schemeClr val="tx1"/>
              </a:solidFill>
              <a:latin typeface="Garamond" panose="02020404030301010803" pitchFamily="18" charset="0"/>
            </a:endParaRPr>
          </a:p>
        </p:txBody>
      </p:sp>
      <p:sp>
        <p:nvSpPr>
          <p:cNvPr id="37" name="Rounded Rectangle 18">
            <a:extLst>
              <a:ext uri="{FF2B5EF4-FFF2-40B4-BE49-F238E27FC236}">
                <a16:creationId xmlns:a16="http://schemas.microsoft.com/office/drawing/2014/main" id="{26BE7A2C-2E8A-4781-B415-9919A47FA59F}"/>
              </a:ext>
            </a:extLst>
          </p:cNvPr>
          <p:cNvSpPr/>
          <p:nvPr/>
        </p:nvSpPr>
        <p:spPr>
          <a:xfrm>
            <a:off x="13054010" y="16939852"/>
            <a:ext cx="7648575" cy="4620775"/>
          </a:xfrm>
          <a:prstGeom prst="roundRect">
            <a:avLst>
              <a:gd name="adj" fmla="val 10277"/>
            </a:avLst>
          </a:prstGeom>
          <a:noFill/>
          <a:ln w="762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endParaRPr lang="en-US" sz="2400" dirty="0">
              <a:solidFill>
                <a:schemeClr val="tx1"/>
              </a:solidFill>
              <a:latin typeface="Arial" panose="020B0604020202020204" pitchFamily="34" charset="0"/>
              <a:cs typeface="Arial" panose="020B0604020202020204" pitchFamily="34" charset="0"/>
            </a:endParaRPr>
          </a:p>
          <a:p>
            <a:pPr algn="just"/>
            <a:endParaRPr lang="en-US" sz="2400" dirty="0">
              <a:solidFill>
                <a:schemeClr val="tx1"/>
              </a:solidFill>
              <a:latin typeface="Arial" panose="020B0604020202020204" pitchFamily="34" charset="0"/>
              <a:cs typeface="Arial" panose="020B0604020202020204" pitchFamily="34" charset="0"/>
            </a:endParaRPr>
          </a:p>
          <a:p>
            <a:pPr algn="just"/>
            <a:r>
              <a:rPr lang="en-US" sz="2400" dirty="0">
                <a:solidFill>
                  <a:schemeClr val="tx1"/>
                </a:solidFill>
                <a:latin typeface="Arial" panose="020B0604020202020204" pitchFamily="34" charset="0"/>
                <a:cs typeface="Arial" panose="020B0604020202020204" pitchFamily="34" charset="0"/>
              </a:rPr>
              <a:t>Welch will go down in history as one of the most influential and controversial leaders of his century.  His aggressive and dynamic style along with his passion for innovation and tearing down bureaucratic silos made a lasing positive influence in corporate leadership.  This is in contrast to his win at all costs near singular focus on profit and shareholder value which many argue prompted a degree of short sighted, morally questionable behaviors that reflected lack of social responsibility.</a:t>
            </a:r>
            <a:endParaRPr lang="en-US" sz="3600" dirty="0">
              <a:solidFill>
                <a:schemeClr val="tx1"/>
              </a:solidFill>
              <a:latin typeface="Arial" panose="020B0604020202020204" pitchFamily="34" charset="0"/>
              <a:cs typeface="Arial" panose="020B0604020202020204" pitchFamily="34" charset="0"/>
            </a:endParaRPr>
          </a:p>
        </p:txBody>
      </p:sp>
      <p:sp>
        <p:nvSpPr>
          <p:cNvPr id="46" name="Rounded Rectangle 26">
            <a:extLst>
              <a:ext uri="{FF2B5EF4-FFF2-40B4-BE49-F238E27FC236}">
                <a16:creationId xmlns:a16="http://schemas.microsoft.com/office/drawing/2014/main" id="{F6CC06EC-D7B3-4B94-B4DF-99A82B452F8D}"/>
              </a:ext>
            </a:extLst>
          </p:cNvPr>
          <p:cNvSpPr/>
          <p:nvPr/>
        </p:nvSpPr>
        <p:spPr>
          <a:xfrm>
            <a:off x="14592297" y="17164630"/>
            <a:ext cx="4572000" cy="589970"/>
          </a:xfrm>
          <a:prstGeom prst="roundRect">
            <a:avLst/>
          </a:prstGeom>
          <a:solidFill>
            <a:srgbClr val="782F40"/>
          </a:solidFill>
          <a:ln>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bg1"/>
                </a:solidFill>
                <a:latin typeface="Benton Sans" panose="02000504020000020004" pitchFamily="2" charset="77"/>
              </a:rPr>
              <a:t>Conclusion</a:t>
            </a:r>
            <a:endParaRPr lang="en-US" sz="5500" dirty="0">
              <a:solidFill>
                <a:schemeClr val="bg1"/>
              </a:solidFill>
              <a:latin typeface="Benton Sans" panose="02000504020000020004" pitchFamily="2" charset="77"/>
            </a:endParaRPr>
          </a:p>
        </p:txBody>
      </p:sp>
      <p:sp>
        <p:nvSpPr>
          <p:cNvPr id="13" name="Rectangle 14">
            <a:extLst>
              <a:ext uri="{FF2B5EF4-FFF2-40B4-BE49-F238E27FC236}">
                <a16:creationId xmlns:a16="http://schemas.microsoft.com/office/drawing/2014/main" id="{4863B720-13B6-4E8E-841E-EE817EF5DF1A}"/>
              </a:ext>
            </a:extLst>
          </p:cNvPr>
          <p:cNvSpPr>
            <a:spLocks noChangeArrowheads="1"/>
          </p:cNvSpPr>
          <p:nvPr/>
        </p:nvSpPr>
        <p:spPr bwMode="auto">
          <a:xfrm>
            <a:off x="21286152" y="6178176"/>
            <a:ext cx="11175047" cy="4257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Moral Leader?</a:t>
            </a:r>
          </a:p>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Welch’s emphasis on shareholder value may have clouded some of the other aspects of ethical leadership.  This take on his leadership is further illustrated by looking at the GE that Welch left in his wake.  For example, “celebrated GE Capital became a cookie jar to smooth quarterly earnings with little transparency about systemic risk which became more apparent in a new regulatory climate. Former GE executives later admitted to SEC investigators, for example, that the insurance business hid declining results over the years, burying risks that ultimately kept the company from booking needed reserves as shortfalls emerged” (Sonnenfeld, 2021). Is this ethical? Does it serve the general welfare? It depends on how one defines such things. Welch believed he was acting ethically in the best interest of his shareholders; but this seems to have left the greater society at large in a bit of a blind spot.</a:t>
            </a:r>
            <a:endParaRPr kumimoji="0" lang="en-US" altLang="en-US" sz="220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1" name="Rectangle 14">
            <a:extLst>
              <a:ext uri="{FF2B5EF4-FFF2-40B4-BE49-F238E27FC236}">
                <a16:creationId xmlns:a16="http://schemas.microsoft.com/office/drawing/2014/main" id="{CDEB1BD2-B277-4AF6-A0D3-EB487CBCAD94}"/>
              </a:ext>
            </a:extLst>
          </p:cNvPr>
          <p:cNvSpPr>
            <a:spLocks noChangeArrowheads="1"/>
          </p:cNvSpPr>
          <p:nvPr/>
        </p:nvSpPr>
        <p:spPr bwMode="auto">
          <a:xfrm>
            <a:off x="21381080" y="17062582"/>
            <a:ext cx="10985189" cy="412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en-US" altLang="en-US" sz="22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Emotional Intelligence</a:t>
            </a:r>
            <a:endParaRPr kumimoji="0" lang="en-US" altLang="en-US" sz="2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algn="just">
              <a:lnSpc>
                <a:spcPct val="107000"/>
              </a:lnSpc>
              <a:spcBef>
                <a:spcPts val="0"/>
              </a:spcBef>
              <a:spcAft>
                <a:spcPts val="800"/>
              </a:spcAft>
            </a:pPr>
            <a:r>
              <a:rPr lang="en-US" sz="2200" dirty="0">
                <a:effectLst/>
                <a:latin typeface="Arial" panose="020B0604020202020204" pitchFamily="34" charset="0"/>
                <a:ea typeface="Calibri" panose="020F0502020204030204" pitchFamily="34" charset="0"/>
                <a:cs typeface="Arial" panose="020B0604020202020204" pitchFamily="34" charset="0"/>
              </a:rPr>
              <a:t>Emotional intelligence refers to a person’s abilities to perceive, identify, understand, and successfully manage emotions in self and others.  Jack Welch, by accounts was a master at this skill. On the positive side, his mastery of emotional intelligence allowed him to achieve amazing and positive changes bringing about value for shareholders.  For example, tearing down barriers to communication and driving a culture shift from ‘old school’ inefficient corporate structure. He clearly recognized what he could accomplish, and the usefulness of emotional intelligence. However, a review of the social and personal carnage in his wake give pause.  Did his mastery of this skill serve the greatest good, or merely the short term gains of his shareholders and his personal ambitions. </a:t>
            </a:r>
          </a:p>
        </p:txBody>
      </p:sp>
      <p:sp>
        <p:nvSpPr>
          <p:cNvPr id="52" name="Rectangle 14">
            <a:extLst>
              <a:ext uri="{FF2B5EF4-FFF2-40B4-BE49-F238E27FC236}">
                <a16:creationId xmlns:a16="http://schemas.microsoft.com/office/drawing/2014/main" id="{58ADB0DB-18FB-4097-A58C-96984E123B60}"/>
              </a:ext>
            </a:extLst>
          </p:cNvPr>
          <p:cNvSpPr>
            <a:spLocks noChangeArrowheads="1"/>
          </p:cNvSpPr>
          <p:nvPr/>
        </p:nvSpPr>
        <p:spPr bwMode="auto">
          <a:xfrm>
            <a:off x="25570228" y="10629937"/>
            <a:ext cx="6663837" cy="4129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lang="en-US" altLang="en-US" sz="2200" b="1" dirty="0">
                <a:latin typeface="Arial" panose="020B0604020202020204" pitchFamily="34" charset="0"/>
                <a:cs typeface="Arial" panose="020B0604020202020204" pitchFamily="34" charset="0"/>
              </a:rPr>
              <a:t>The Firings</a:t>
            </a:r>
          </a:p>
          <a:p>
            <a:pPr marL="0" marR="0" algn="just">
              <a:lnSpc>
                <a:spcPct val="107000"/>
              </a:lnSpc>
              <a:spcBef>
                <a:spcPts val="0"/>
              </a:spcBef>
              <a:spcAft>
                <a:spcPts val="800"/>
              </a:spcAft>
            </a:pPr>
            <a:r>
              <a:rPr lang="en-US" sz="2200" dirty="0">
                <a:effectLst/>
                <a:latin typeface="Arial" panose="020B0604020202020204" pitchFamily="34" charset="0"/>
                <a:ea typeface="Calibri" panose="020F0502020204030204" pitchFamily="34" charset="0"/>
                <a:cs typeface="Arial" panose="020B0604020202020204" pitchFamily="34" charset="0"/>
              </a:rPr>
              <a:t>Welch’s critics have stated that he seemed to enjoy firing people. They have suggested that he may hold the all time record for the most laid off employees.  In just the first half of the nineteen-eighties he laid off more than one hundred thousand workers. Many of the jobs that Welch cut were offshored.  At the time it was financially expedient to shift American manufacturing  abroad.  This practice has not aged well and ultimately ushered in the decimation of America's manufacturing base.</a:t>
            </a:r>
          </a:p>
        </p:txBody>
      </p:sp>
      <p:pic>
        <p:nvPicPr>
          <p:cNvPr id="10" name="Picture 9">
            <a:extLst>
              <a:ext uri="{FF2B5EF4-FFF2-40B4-BE49-F238E27FC236}">
                <a16:creationId xmlns:a16="http://schemas.microsoft.com/office/drawing/2014/main" id="{E36BFDFC-DAEF-75EE-E5B6-326ED6294CC6}"/>
              </a:ext>
            </a:extLst>
          </p:cNvPr>
          <p:cNvPicPr>
            <a:picLocks noChangeAspect="1"/>
          </p:cNvPicPr>
          <p:nvPr/>
        </p:nvPicPr>
        <p:blipFill>
          <a:blip r:embed="rId7"/>
          <a:stretch>
            <a:fillRect/>
          </a:stretch>
        </p:blipFill>
        <p:spPr>
          <a:xfrm>
            <a:off x="21476010" y="10537212"/>
            <a:ext cx="3744724" cy="5704463"/>
          </a:xfrm>
          <a:prstGeom prst="rect">
            <a:avLst/>
          </a:prstGeom>
        </p:spPr>
      </p:pic>
      <p:sp>
        <p:nvSpPr>
          <p:cNvPr id="11" name="Rectangle 14">
            <a:extLst>
              <a:ext uri="{FF2B5EF4-FFF2-40B4-BE49-F238E27FC236}">
                <a16:creationId xmlns:a16="http://schemas.microsoft.com/office/drawing/2014/main" id="{505980CF-8A3C-7A28-6367-CFCFBECE8D48}"/>
              </a:ext>
            </a:extLst>
          </p:cNvPr>
          <p:cNvSpPr>
            <a:spLocks noChangeArrowheads="1"/>
          </p:cNvSpPr>
          <p:nvPr/>
        </p:nvSpPr>
        <p:spPr bwMode="auto">
          <a:xfrm>
            <a:off x="25374600" y="15602498"/>
            <a:ext cx="6663837" cy="1025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ts val="800"/>
              </a:spcAft>
              <a:buClrTx/>
              <a:buSzTx/>
              <a:buFontTx/>
              <a:buNone/>
              <a:tabLst/>
            </a:pPr>
            <a:r>
              <a:rPr lang="en-US" altLang="en-US" b="1" i="1" dirty="0">
                <a:latin typeface="Arial" panose="020B0604020202020204" pitchFamily="34" charset="0"/>
                <a:cs typeface="Arial" panose="020B0604020202020204" pitchFamily="34" charset="0"/>
              </a:rPr>
              <a:t>The Man Who Broke Capitalism</a:t>
            </a:r>
          </a:p>
          <a:p>
            <a:pPr marL="0" marR="0" lvl="0" indent="0" algn="just" defTabSz="914400" rtl="0" eaLnBrk="0" fontAlgn="base" latinLnBrk="0" hangingPunct="0">
              <a:lnSpc>
                <a:spcPct val="100000"/>
              </a:lnSpc>
              <a:spcBef>
                <a:spcPct val="0"/>
              </a:spcBef>
              <a:spcAft>
                <a:spcPts val="800"/>
              </a:spcAft>
              <a:buClrTx/>
              <a:buSzTx/>
              <a:buFontTx/>
              <a:buNone/>
              <a:tabLst/>
            </a:pPr>
            <a:r>
              <a:rPr lang="en-US" i="1" dirty="0">
                <a:latin typeface="Arial" panose="020B0604020202020204" pitchFamily="34" charset="0"/>
                <a:ea typeface="Calibri" panose="020F0502020204030204" pitchFamily="34" charset="0"/>
                <a:cs typeface="Arial" panose="020B0604020202020204" pitchFamily="34" charset="0"/>
              </a:rPr>
              <a:t>One of the most critical accounts of Welch’s long term impact on the corporate and social landscape.</a:t>
            </a:r>
            <a:endParaRPr lang="en-US" i="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31479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2407</TotalTime>
  <Words>557</Words>
  <Application>Microsoft Office PowerPoint</Application>
  <PresentationFormat>Custom</PresentationFormat>
  <Paragraphs>20</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Benton Sans</vt:lpstr>
      <vt:lpstr>Calibri</vt:lpstr>
      <vt:lpstr>Calibri Light</vt:lpstr>
      <vt:lpstr>Garamond</vt:lpstr>
      <vt:lpstr>Office Theme</vt:lpstr>
      <vt:lpstr>Microsoft Word Document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Towne</dc:creator>
  <cp:lastModifiedBy>Glenn Giordano</cp:lastModifiedBy>
  <cp:revision>11</cp:revision>
  <cp:lastPrinted>2020-02-13T23:31:38Z</cp:lastPrinted>
  <dcterms:created xsi:type="dcterms:W3CDTF">2020-02-13T23:22:33Z</dcterms:created>
  <dcterms:modified xsi:type="dcterms:W3CDTF">2023-03-06T03:16:28Z</dcterms:modified>
</cp:coreProperties>
</file>