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15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2F3F"/>
    <a:srgbClr val="782F40"/>
    <a:srgbClr val="FFFFFF"/>
    <a:srgbClr val="CEB888"/>
    <a:srgbClr val="F3EDE1"/>
    <a:srgbClr val="E7DC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46"/>
    <p:restoredTop sz="96327"/>
  </p:normalViewPr>
  <p:slideViewPr>
    <p:cSldViewPr snapToObjects="1">
      <p:cViewPr>
        <p:scale>
          <a:sx n="40" d="100"/>
          <a:sy n="40" d="100"/>
        </p:scale>
        <p:origin x="816" y="224"/>
      </p:cViewPr>
      <p:guideLst>
        <p:guide orient="horz" pos="1315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073545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80358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93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90765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3F32C-38B0-B548-A78F-520DC007E7DF}" type="datetimeFigureOut">
              <a:rPr lang="en-US" smtClean="0"/>
              <a:t>3/4/23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514995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A3F32C-38B0-B548-A78F-520DC007E7DF}" type="datetimeFigureOut">
              <a:rPr lang="en-US" smtClean="0"/>
              <a:t>3/4/23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47606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A3F32C-38B0-B548-A78F-520DC007E7DF}" type="datetimeFigureOut">
              <a:rPr lang="en-US" smtClean="0"/>
              <a:t>3/4/23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411803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A3F32C-38B0-B548-A78F-520DC007E7DF}" type="datetimeFigureOut">
              <a:rPr lang="en-US" smtClean="0"/>
              <a:t>3/4/23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09757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3F32C-38B0-B548-A78F-520DC007E7DF}" type="datetimeFigureOut">
              <a:rPr lang="en-US" smtClean="0"/>
              <a:t>3/4/23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42735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15200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581239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27A3F32C-38B0-B548-A78F-520DC007E7DF}" type="datetimeFigureOut">
              <a:rPr lang="en-US" smtClean="0"/>
              <a:t>3/4/23</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42E1C02B-4381-A949-87F7-00D5CA5C0694}" type="slidenum">
              <a:rPr lang="en-US" smtClean="0"/>
              <a:t>‹#›</a:t>
            </a:fld>
            <a:endParaRPr lang="en-US"/>
          </a:p>
        </p:txBody>
      </p:sp>
    </p:spTree>
    <p:extLst>
      <p:ext uri="{BB962C8B-B14F-4D97-AF65-F5344CB8AC3E}">
        <p14:creationId xmlns:p14="http://schemas.microsoft.com/office/powerpoint/2010/main" val="1996327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EB888"/>
            </a:gs>
            <a:gs pos="33000">
              <a:srgbClr val="E7DCC4">
                <a:lumMod val="92000"/>
              </a:srgbClr>
            </a:gs>
            <a:gs pos="100000">
              <a:srgbClr val="FFFFFF"/>
            </a:gs>
          </a:gsLst>
          <a:lin ang="16200000" scaled="0"/>
          <a:tileRect/>
        </a:gradFill>
        <a:effectLst/>
      </p:bgPr>
    </p:bg>
    <p:spTree>
      <p:nvGrpSpPr>
        <p:cNvPr id="1" name=""/>
        <p:cNvGrpSpPr/>
        <p:nvPr/>
      </p:nvGrpSpPr>
      <p:grpSpPr>
        <a:xfrm>
          <a:off x="0" y="0"/>
          <a:ext cx="0" cy="0"/>
          <a:chOff x="0" y="0"/>
          <a:chExt cx="0" cy="0"/>
        </a:xfrm>
      </p:grpSpPr>
      <p:pic>
        <p:nvPicPr>
          <p:cNvPr id="4" name="Picture 3" descr="A person playing a guitar&#10;&#10;Description automatically generated with medium confidence">
            <a:extLst>
              <a:ext uri="{FF2B5EF4-FFF2-40B4-BE49-F238E27FC236}">
                <a16:creationId xmlns:a16="http://schemas.microsoft.com/office/drawing/2014/main" id="{4808F485-65DB-40FB-CB85-C7B403D9FABA}"/>
              </a:ext>
            </a:extLst>
          </p:cNvPr>
          <p:cNvPicPr>
            <a:picLocks/>
          </p:cNvPicPr>
          <p:nvPr/>
        </p:nvPicPr>
        <p:blipFill>
          <a:blip r:embed="rId2"/>
          <a:stretch>
            <a:fillRect/>
          </a:stretch>
        </p:blipFill>
        <p:spPr>
          <a:xfrm>
            <a:off x="12350225" y="4605528"/>
            <a:ext cx="8217949" cy="11339799"/>
          </a:xfrm>
          <a:prstGeom prst="roundRect">
            <a:avLst>
              <a:gd name="adj" fmla="val 16667"/>
            </a:avLst>
          </a:prstGeom>
          <a:ln w="76200">
            <a:solidFill>
              <a:srgbClr val="782F3F"/>
            </a:solidFill>
            <a:round/>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a:extLst>
              <a:ext uri="{FF2B5EF4-FFF2-40B4-BE49-F238E27FC236}">
                <a16:creationId xmlns:a16="http://schemas.microsoft.com/office/drawing/2014/main" id="{8B513375-D92E-BA49-AA5F-7C736BBDC852}"/>
              </a:ext>
            </a:extLst>
          </p:cNvPr>
          <p:cNvPicPr>
            <a:picLocks noChangeAspect="1"/>
          </p:cNvPicPr>
          <p:nvPr/>
        </p:nvPicPr>
        <p:blipFill>
          <a:blip r:embed="rId3"/>
          <a:stretch>
            <a:fillRect/>
          </a:stretch>
        </p:blipFill>
        <p:spPr>
          <a:xfrm>
            <a:off x="712832" y="800362"/>
            <a:ext cx="2853327" cy="2853327"/>
          </a:xfrm>
          <a:prstGeom prst="rect">
            <a:avLst/>
          </a:prstGeom>
        </p:spPr>
      </p:pic>
      <p:sp>
        <p:nvSpPr>
          <p:cNvPr id="6" name="TextBox 5">
            <a:extLst>
              <a:ext uri="{FF2B5EF4-FFF2-40B4-BE49-F238E27FC236}">
                <a16:creationId xmlns:a16="http://schemas.microsoft.com/office/drawing/2014/main" id="{87B5B2F4-AC80-4B4A-83D0-F69ECAF1CBF9}"/>
              </a:ext>
            </a:extLst>
          </p:cNvPr>
          <p:cNvSpPr txBox="1"/>
          <p:nvPr/>
        </p:nvSpPr>
        <p:spPr>
          <a:xfrm>
            <a:off x="4376052" y="945091"/>
            <a:ext cx="24166286" cy="2846933"/>
          </a:xfrm>
          <a:prstGeom prst="rect">
            <a:avLst/>
          </a:prstGeom>
          <a:noFill/>
        </p:spPr>
        <p:txBody>
          <a:bodyPr wrap="square" rtlCol="0">
            <a:spAutoFit/>
          </a:bodyPr>
          <a:lstStyle/>
          <a:p>
            <a:pPr algn="ctr"/>
            <a:r>
              <a:rPr lang="en-US" sz="7400" b="1" dirty="0">
                <a:latin typeface="Garamond" panose="02020404030301010803" pitchFamily="18" charset="0"/>
              </a:rPr>
              <a:t>Peace, Love, and Unity: Bob Marley’s Influence as a Leader</a:t>
            </a:r>
          </a:p>
          <a:p>
            <a:pPr algn="ctr"/>
            <a:r>
              <a:rPr lang="en-US" sz="6000" dirty="0">
                <a:latin typeface="Garamond" panose="02020404030301010803" pitchFamily="18" charset="0"/>
              </a:rPr>
              <a:t>Anna Gilliard</a:t>
            </a:r>
          </a:p>
          <a:p>
            <a:pPr algn="ctr"/>
            <a:r>
              <a:rPr lang="en-US" sz="4500" dirty="0">
                <a:latin typeface="Garamond" panose="02020404030301010803" pitchFamily="18" charset="0"/>
              </a:rPr>
              <a:t>Florida State University</a:t>
            </a:r>
          </a:p>
        </p:txBody>
      </p:sp>
      <p:pic>
        <p:nvPicPr>
          <p:cNvPr id="8" name="Picture 7">
            <a:extLst>
              <a:ext uri="{FF2B5EF4-FFF2-40B4-BE49-F238E27FC236}">
                <a16:creationId xmlns:a16="http://schemas.microsoft.com/office/drawing/2014/main" id="{67BC0371-2978-204C-AFD4-DBA6205E3A56}"/>
              </a:ext>
            </a:extLst>
          </p:cNvPr>
          <p:cNvPicPr>
            <a:picLocks noChangeAspect="1"/>
          </p:cNvPicPr>
          <p:nvPr/>
        </p:nvPicPr>
        <p:blipFill>
          <a:blip r:embed="rId3"/>
          <a:stretch>
            <a:fillRect/>
          </a:stretch>
        </p:blipFill>
        <p:spPr>
          <a:xfrm>
            <a:off x="29352238" y="800363"/>
            <a:ext cx="2853327" cy="2853327"/>
          </a:xfrm>
          <a:prstGeom prst="rect">
            <a:avLst/>
          </a:prstGeom>
        </p:spPr>
      </p:pic>
      <p:cxnSp>
        <p:nvCxnSpPr>
          <p:cNvPr id="3" name="Straight Connector 2">
            <a:extLst>
              <a:ext uri="{FF2B5EF4-FFF2-40B4-BE49-F238E27FC236}">
                <a16:creationId xmlns:a16="http://schemas.microsoft.com/office/drawing/2014/main" id="{D0AF5D4E-5C2E-9047-88C1-238DBEC48E8B}"/>
              </a:ext>
            </a:extLst>
          </p:cNvPr>
          <p:cNvCxnSpPr/>
          <p:nvPr/>
        </p:nvCxnSpPr>
        <p:spPr>
          <a:xfrm>
            <a:off x="712831" y="4191000"/>
            <a:ext cx="31492733" cy="0"/>
          </a:xfrm>
          <a:prstGeom prst="line">
            <a:avLst/>
          </a:prstGeom>
          <a:ln w="57150">
            <a:solidFill>
              <a:srgbClr val="782F4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A379E53-11E7-1546-91C8-110BFEAE91CD}"/>
              </a:ext>
            </a:extLst>
          </p:cNvPr>
          <p:cNvCxnSpPr/>
          <p:nvPr/>
        </p:nvCxnSpPr>
        <p:spPr>
          <a:xfrm>
            <a:off x="712832" y="384973"/>
            <a:ext cx="31492733" cy="0"/>
          </a:xfrm>
          <a:prstGeom prst="line">
            <a:avLst/>
          </a:prstGeom>
          <a:ln w="57150">
            <a:solidFill>
              <a:srgbClr val="782F40"/>
            </a:solidFill>
          </a:ln>
        </p:spPr>
        <p:style>
          <a:lnRef idx="1">
            <a:schemeClr val="accent1"/>
          </a:lnRef>
          <a:fillRef idx="0">
            <a:schemeClr val="accent1"/>
          </a:fillRef>
          <a:effectRef idx="0">
            <a:schemeClr val="accent1"/>
          </a:effectRef>
          <a:fontRef idx="minor">
            <a:schemeClr val="tx1"/>
          </a:fontRef>
        </p:style>
      </p:cxnSp>
      <p:sp>
        <p:nvSpPr>
          <p:cNvPr id="20" name="Rounded Rectangle 19">
            <a:extLst>
              <a:ext uri="{FF2B5EF4-FFF2-40B4-BE49-F238E27FC236}">
                <a16:creationId xmlns:a16="http://schemas.microsoft.com/office/drawing/2014/main" id="{AE2DF76D-9E58-F94B-9338-69907C0601EE}"/>
              </a:ext>
            </a:extLst>
          </p:cNvPr>
          <p:cNvSpPr/>
          <p:nvPr/>
        </p:nvSpPr>
        <p:spPr>
          <a:xfrm>
            <a:off x="12350225" y="16425672"/>
            <a:ext cx="8217949" cy="4892636"/>
          </a:xfrm>
          <a:custGeom>
            <a:avLst/>
            <a:gdLst>
              <a:gd name="connsiteX0" fmla="*/ 0 w 7690103"/>
              <a:gd name="connsiteY0" fmla="*/ 947952 h 5687597"/>
              <a:gd name="connsiteX1" fmla="*/ 947952 w 7690103"/>
              <a:gd name="connsiteY1" fmla="*/ 0 h 5687597"/>
              <a:gd name="connsiteX2" fmla="*/ 6742151 w 7690103"/>
              <a:gd name="connsiteY2" fmla="*/ 0 h 5687597"/>
              <a:gd name="connsiteX3" fmla="*/ 7690103 w 7690103"/>
              <a:gd name="connsiteY3" fmla="*/ 947952 h 5687597"/>
              <a:gd name="connsiteX4" fmla="*/ 7690103 w 7690103"/>
              <a:gd name="connsiteY4" fmla="*/ 4739645 h 5687597"/>
              <a:gd name="connsiteX5" fmla="*/ 6742151 w 7690103"/>
              <a:gd name="connsiteY5" fmla="*/ 5687597 h 5687597"/>
              <a:gd name="connsiteX6" fmla="*/ 947952 w 7690103"/>
              <a:gd name="connsiteY6" fmla="*/ 5687597 h 5687597"/>
              <a:gd name="connsiteX7" fmla="*/ 0 w 7690103"/>
              <a:gd name="connsiteY7" fmla="*/ 4739645 h 5687597"/>
              <a:gd name="connsiteX8" fmla="*/ 0 w 7690103"/>
              <a:gd name="connsiteY8" fmla="*/ 947952 h 5687597"/>
              <a:gd name="connsiteX0" fmla="*/ 0 w 7690103"/>
              <a:gd name="connsiteY0" fmla="*/ 947952 h 5687597"/>
              <a:gd name="connsiteX1" fmla="*/ 523409 w 7690103"/>
              <a:gd name="connsiteY1" fmla="*/ 32657 h 5687597"/>
              <a:gd name="connsiteX2" fmla="*/ 6742151 w 7690103"/>
              <a:gd name="connsiteY2" fmla="*/ 0 h 5687597"/>
              <a:gd name="connsiteX3" fmla="*/ 7690103 w 7690103"/>
              <a:gd name="connsiteY3" fmla="*/ 947952 h 5687597"/>
              <a:gd name="connsiteX4" fmla="*/ 7690103 w 7690103"/>
              <a:gd name="connsiteY4" fmla="*/ 4739645 h 5687597"/>
              <a:gd name="connsiteX5" fmla="*/ 6742151 w 7690103"/>
              <a:gd name="connsiteY5" fmla="*/ 5687597 h 5687597"/>
              <a:gd name="connsiteX6" fmla="*/ 947952 w 7690103"/>
              <a:gd name="connsiteY6" fmla="*/ 5687597 h 5687597"/>
              <a:gd name="connsiteX7" fmla="*/ 0 w 7690103"/>
              <a:gd name="connsiteY7" fmla="*/ 4739645 h 5687597"/>
              <a:gd name="connsiteX8" fmla="*/ 0 w 7690103"/>
              <a:gd name="connsiteY8" fmla="*/ 947952 h 5687597"/>
              <a:gd name="connsiteX0" fmla="*/ 0 w 7697393"/>
              <a:gd name="connsiteY0" fmla="*/ 947952 h 5687597"/>
              <a:gd name="connsiteX1" fmla="*/ 523409 w 7697393"/>
              <a:gd name="connsiteY1" fmla="*/ 32657 h 5687597"/>
              <a:gd name="connsiteX2" fmla="*/ 7264665 w 7697393"/>
              <a:gd name="connsiteY2" fmla="*/ 0 h 5687597"/>
              <a:gd name="connsiteX3" fmla="*/ 7690103 w 7697393"/>
              <a:gd name="connsiteY3" fmla="*/ 947952 h 5687597"/>
              <a:gd name="connsiteX4" fmla="*/ 7690103 w 7697393"/>
              <a:gd name="connsiteY4" fmla="*/ 4739645 h 5687597"/>
              <a:gd name="connsiteX5" fmla="*/ 6742151 w 7697393"/>
              <a:gd name="connsiteY5" fmla="*/ 5687597 h 5687597"/>
              <a:gd name="connsiteX6" fmla="*/ 947952 w 7697393"/>
              <a:gd name="connsiteY6" fmla="*/ 5687597 h 5687597"/>
              <a:gd name="connsiteX7" fmla="*/ 0 w 7697393"/>
              <a:gd name="connsiteY7" fmla="*/ 4739645 h 5687597"/>
              <a:gd name="connsiteX8" fmla="*/ 0 w 7697393"/>
              <a:gd name="connsiteY8" fmla="*/ 947952 h 5687597"/>
              <a:gd name="connsiteX0" fmla="*/ 7290 w 7704683"/>
              <a:gd name="connsiteY0" fmla="*/ 947952 h 5720254"/>
              <a:gd name="connsiteX1" fmla="*/ 530699 w 7704683"/>
              <a:gd name="connsiteY1" fmla="*/ 32657 h 5720254"/>
              <a:gd name="connsiteX2" fmla="*/ 7271955 w 7704683"/>
              <a:gd name="connsiteY2" fmla="*/ 0 h 5720254"/>
              <a:gd name="connsiteX3" fmla="*/ 7697393 w 7704683"/>
              <a:gd name="connsiteY3" fmla="*/ 947952 h 5720254"/>
              <a:gd name="connsiteX4" fmla="*/ 7697393 w 7704683"/>
              <a:gd name="connsiteY4" fmla="*/ 4739645 h 5720254"/>
              <a:gd name="connsiteX5" fmla="*/ 6749441 w 7704683"/>
              <a:gd name="connsiteY5" fmla="*/ 5687597 h 5720254"/>
              <a:gd name="connsiteX6" fmla="*/ 432728 w 7704683"/>
              <a:gd name="connsiteY6" fmla="*/ 5720254 h 5720254"/>
              <a:gd name="connsiteX7" fmla="*/ 7290 w 7704683"/>
              <a:gd name="connsiteY7" fmla="*/ 4739645 h 5720254"/>
              <a:gd name="connsiteX8" fmla="*/ 7290 w 7704683"/>
              <a:gd name="connsiteY8" fmla="*/ 947952 h 5720254"/>
              <a:gd name="connsiteX0" fmla="*/ 7290 w 7704683"/>
              <a:gd name="connsiteY0" fmla="*/ 947952 h 5720254"/>
              <a:gd name="connsiteX1" fmla="*/ 530699 w 7704683"/>
              <a:gd name="connsiteY1" fmla="*/ 32657 h 5720254"/>
              <a:gd name="connsiteX2" fmla="*/ 7271955 w 7704683"/>
              <a:gd name="connsiteY2" fmla="*/ 0 h 5720254"/>
              <a:gd name="connsiteX3" fmla="*/ 7697393 w 7704683"/>
              <a:gd name="connsiteY3" fmla="*/ 947952 h 5720254"/>
              <a:gd name="connsiteX4" fmla="*/ 7697393 w 7704683"/>
              <a:gd name="connsiteY4" fmla="*/ 4739645 h 5720254"/>
              <a:gd name="connsiteX5" fmla="*/ 7239298 w 7704683"/>
              <a:gd name="connsiteY5" fmla="*/ 5720254 h 5720254"/>
              <a:gd name="connsiteX6" fmla="*/ 432728 w 7704683"/>
              <a:gd name="connsiteY6" fmla="*/ 5720254 h 5720254"/>
              <a:gd name="connsiteX7" fmla="*/ 7290 w 7704683"/>
              <a:gd name="connsiteY7" fmla="*/ 4739645 h 5720254"/>
              <a:gd name="connsiteX8" fmla="*/ 7290 w 7704683"/>
              <a:gd name="connsiteY8" fmla="*/ 947952 h 5720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04683" h="5720254">
                <a:moveTo>
                  <a:pt x="7290" y="947952"/>
                </a:moveTo>
                <a:cubicBezTo>
                  <a:pt x="7290" y="424413"/>
                  <a:pt x="7160" y="32657"/>
                  <a:pt x="530699" y="32657"/>
                </a:cubicBezTo>
                <a:lnTo>
                  <a:pt x="7271955" y="0"/>
                </a:lnTo>
                <a:cubicBezTo>
                  <a:pt x="7795494" y="0"/>
                  <a:pt x="7697393" y="424413"/>
                  <a:pt x="7697393" y="947952"/>
                </a:cubicBezTo>
                <a:lnTo>
                  <a:pt x="7697393" y="4739645"/>
                </a:lnTo>
                <a:cubicBezTo>
                  <a:pt x="7697393" y="5263184"/>
                  <a:pt x="7762837" y="5720254"/>
                  <a:pt x="7239298" y="5720254"/>
                </a:cubicBezTo>
                <a:lnTo>
                  <a:pt x="432728" y="5720254"/>
                </a:lnTo>
                <a:cubicBezTo>
                  <a:pt x="-90811" y="5720254"/>
                  <a:pt x="7290" y="5263184"/>
                  <a:pt x="7290" y="4739645"/>
                </a:cubicBezTo>
                <a:lnTo>
                  <a:pt x="7290" y="947952"/>
                </a:lnTo>
                <a:close/>
              </a:path>
            </a:pathLst>
          </a:cu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dirty="0">
              <a:solidFill>
                <a:schemeClr val="tx1"/>
              </a:solidFill>
              <a:latin typeface="Garamond" panose="02020404030301010803" pitchFamily="18" charset="0"/>
            </a:endParaRPr>
          </a:p>
          <a:p>
            <a:endParaRPr lang="en-US" dirty="0">
              <a:solidFill>
                <a:schemeClr val="tx1"/>
              </a:solidFill>
              <a:latin typeface="Garamond" panose="02020404030301010803" pitchFamily="18" charset="0"/>
            </a:endParaRPr>
          </a:p>
          <a:p>
            <a:endParaRPr lang="en-US" dirty="0">
              <a:solidFill>
                <a:schemeClr val="tx1"/>
              </a:solidFill>
              <a:latin typeface="Garamond" panose="02020404030301010803" pitchFamily="18" charset="0"/>
            </a:endParaRPr>
          </a:p>
          <a:p>
            <a:endParaRPr lang="en-US" dirty="0">
              <a:solidFill>
                <a:schemeClr val="tx1"/>
              </a:solidFill>
              <a:latin typeface="Garamond" panose="02020404030301010803" pitchFamily="18" charset="0"/>
            </a:endParaRPr>
          </a:p>
          <a:p>
            <a:endParaRPr lang="en-US" sz="3200" dirty="0">
              <a:solidFill>
                <a:schemeClr val="tx1"/>
              </a:solidFill>
              <a:latin typeface="Garamond" panose="02020404030301010803" pitchFamily="18" charset="0"/>
            </a:endParaRPr>
          </a:p>
          <a:p>
            <a:pPr marL="285750" indent="-285750">
              <a:buFont typeface="Arial" panose="020B0604020202020204" pitchFamily="34" charset="0"/>
              <a:buChar char="•"/>
            </a:pPr>
            <a:endParaRPr lang="en-US" sz="3200" dirty="0">
              <a:latin typeface="Garamond" panose="02020404030301010803" pitchFamily="18" charset="0"/>
            </a:endParaRPr>
          </a:p>
        </p:txBody>
      </p:sp>
      <p:sp>
        <p:nvSpPr>
          <p:cNvPr id="23" name="Rounded Rectangle 22">
            <a:extLst>
              <a:ext uri="{FF2B5EF4-FFF2-40B4-BE49-F238E27FC236}">
                <a16:creationId xmlns:a16="http://schemas.microsoft.com/office/drawing/2014/main" id="{69C88FA8-0753-BD4D-A3D1-F108742E4DAC}"/>
              </a:ext>
            </a:extLst>
          </p:cNvPr>
          <p:cNvSpPr/>
          <p:nvPr/>
        </p:nvSpPr>
        <p:spPr>
          <a:xfrm>
            <a:off x="2028547" y="4859828"/>
            <a:ext cx="8375880"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Abstract</a:t>
            </a:r>
          </a:p>
        </p:txBody>
      </p:sp>
      <p:sp>
        <p:nvSpPr>
          <p:cNvPr id="24" name="Rounded Rectangle 23">
            <a:extLst>
              <a:ext uri="{FF2B5EF4-FFF2-40B4-BE49-F238E27FC236}">
                <a16:creationId xmlns:a16="http://schemas.microsoft.com/office/drawing/2014/main" id="{D10AC6E5-F907-3742-BE0C-43E430D5D01F}"/>
              </a:ext>
            </a:extLst>
          </p:cNvPr>
          <p:cNvSpPr/>
          <p:nvPr/>
        </p:nvSpPr>
        <p:spPr>
          <a:xfrm>
            <a:off x="2028546" y="11030532"/>
            <a:ext cx="8375880"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Motivation</a:t>
            </a:r>
          </a:p>
        </p:txBody>
      </p:sp>
      <p:sp>
        <p:nvSpPr>
          <p:cNvPr id="26" name="Rounded Rectangle 25">
            <a:extLst>
              <a:ext uri="{FF2B5EF4-FFF2-40B4-BE49-F238E27FC236}">
                <a16:creationId xmlns:a16="http://schemas.microsoft.com/office/drawing/2014/main" id="{D010AE68-B05A-3F44-8362-9EA1E225A25A}"/>
              </a:ext>
            </a:extLst>
          </p:cNvPr>
          <p:cNvSpPr/>
          <p:nvPr/>
        </p:nvSpPr>
        <p:spPr>
          <a:xfrm>
            <a:off x="22513969" y="16425672"/>
            <a:ext cx="8375880"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Conclusion</a:t>
            </a:r>
          </a:p>
        </p:txBody>
      </p:sp>
      <p:sp>
        <p:nvSpPr>
          <p:cNvPr id="32" name="Rectangle 31">
            <a:extLst>
              <a:ext uri="{FF2B5EF4-FFF2-40B4-BE49-F238E27FC236}">
                <a16:creationId xmlns:a16="http://schemas.microsoft.com/office/drawing/2014/main" id="{A2D30AF2-838F-8E41-9442-70B96338018C}"/>
              </a:ext>
            </a:extLst>
          </p:cNvPr>
          <p:cNvSpPr/>
          <p:nvPr/>
        </p:nvSpPr>
        <p:spPr>
          <a:xfrm>
            <a:off x="825330" y="5907024"/>
            <a:ext cx="10782313" cy="4708981"/>
          </a:xfrm>
          <a:prstGeom prst="rect">
            <a:avLst/>
          </a:prstGeom>
        </p:spPr>
        <p:txBody>
          <a:bodyPr wrap="square">
            <a:spAutoFit/>
          </a:bodyPr>
          <a:lstStyle/>
          <a:p>
            <a:pPr marL="0" marR="0" algn="l">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Although he may not be the first person to come to mind when thinking of a leader, Bob Marley exhibited many leadership qualities and characteristics that align with other successful leaders. He was passionate about the things he believed in including peace and freedom among and within countries, as well as the Rastafarian faith. Marley used his platform to spread positive messages and provide hope for people around the world living amongst poverty and injustice. This project evaluates his leadership style and the way that it aligns with the three required texts for EIN5184 Systems Engineering Leadership.  </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ounded Rectangle 11">
            <a:extLst>
              <a:ext uri="{FF2B5EF4-FFF2-40B4-BE49-F238E27FC236}">
                <a16:creationId xmlns:a16="http://schemas.microsoft.com/office/drawing/2014/main" id="{27C521C6-FA54-2D52-038A-B620FBC9A5B8}"/>
              </a:ext>
            </a:extLst>
          </p:cNvPr>
          <p:cNvSpPr/>
          <p:nvPr/>
        </p:nvSpPr>
        <p:spPr>
          <a:xfrm>
            <a:off x="22513969" y="4881968"/>
            <a:ext cx="8375880"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Traits and Behaviors</a:t>
            </a:r>
          </a:p>
        </p:txBody>
      </p:sp>
      <p:sp>
        <p:nvSpPr>
          <p:cNvPr id="13" name="Rounded Rectangle 18">
            <a:extLst>
              <a:ext uri="{FF2B5EF4-FFF2-40B4-BE49-F238E27FC236}">
                <a16:creationId xmlns:a16="http://schemas.microsoft.com/office/drawing/2014/main" id="{3AE99D7F-91FB-A034-1FA9-18B1479F16F5}"/>
              </a:ext>
            </a:extLst>
          </p:cNvPr>
          <p:cNvSpPr/>
          <p:nvPr/>
        </p:nvSpPr>
        <p:spPr>
          <a:xfrm>
            <a:off x="435731" y="4605528"/>
            <a:ext cx="11561520" cy="16680122"/>
          </a:xfrm>
          <a:prstGeom prst="roundRect">
            <a:avLst>
              <a:gd name="adj" fmla="val 3568"/>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p:txBody>
      </p:sp>
      <p:sp>
        <p:nvSpPr>
          <p:cNvPr id="14" name="Rounded Rectangle 18">
            <a:extLst>
              <a:ext uri="{FF2B5EF4-FFF2-40B4-BE49-F238E27FC236}">
                <a16:creationId xmlns:a16="http://schemas.microsoft.com/office/drawing/2014/main" id="{A8414F38-0C99-313E-2A98-BF96EBB34616}"/>
              </a:ext>
            </a:extLst>
          </p:cNvPr>
          <p:cNvSpPr/>
          <p:nvPr/>
        </p:nvSpPr>
        <p:spPr>
          <a:xfrm>
            <a:off x="20921149" y="4605528"/>
            <a:ext cx="11561520" cy="16680122"/>
          </a:xfrm>
          <a:prstGeom prst="roundRect">
            <a:avLst>
              <a:gd name="adj" fmla="val 3568"/>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p:txBody>
      </p:sp>
      <p:sp>
        <p:nvSpPr>
          <p:cNvPr id="2" name="Rectangle 1">
            <a:extLst>
              <a:ext uri="{FF2B5EF4-FFF2-40B4-BE49-F238E27FC236}">
                <a16:creationId xmlns:a16="http://schemas.microsoft.com/office/drawing/2014/main" id="{2ECBEED0-EF7C-DA6A-25B2-264BE22F99F8}"/>
              </a:ext>
            </a:extLst>
          </p:cNvPr>
          <p:cNvSpPr/>
          <p:nvPr/>
        </p:nvSpPr>
        <p:spPr>
          <a:xfrm>
            <a:off x="952485" y="12183308"/>
            <a:ext cx="10528007" cy="8863965"/>
          </a:xfrm>
          <a:prstGeom prst="rect">
            <a:avLst/>
          </a:prstGeom>
        </p:spPr>
        <p:txBody>
          <a:bodyPr wrap="square">
            <a:spAutoFit/>
          </a:bodyPr>
          <a:lstStyle/>
          <a:p>
            <a:pPr marL="0" marR="0" algn="l">
              <a:spcBef>
                <a:spcPts val="0"/>
              </a:spcBef>
              <a:spcAft>
                <a:spcPts val="0"/>
              </a:spcAft>
            </a:pPr>
            <a:r>
              <a:rPr lang="en-US" sz="3000" b="1" dirty="0">
                <a:latin typeface="Times New Roman" panose="02020603050405020304" pitchFamily="18" charset="0"/>
                <a:ea typeface="Calibri" panose="020F0502020204030204" pitchFamily="34" charset="0"/>
                <a:cs typeface="Times New Roman" panose="02020603050405020304" pitchFamily="18" charset="0"/>
              </a:rPr>
              <a:t>Personal Motivation</a:t>
            </a:r>
            <a:endParaRPr lang="en-US" sz="3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Marley was </a:t>
            </a:r>
            <a:r>
              <a:rPr lang="en-US" sz="3000" dirty="0">
                <a:latin typeface="Times New Roman" panose="02020603050405020304" pitchFamily="18" charset="0"/>
                <a:ea typeface="Calibri" panose="020F0502020204030204" pitchFamily="34" charset="0"/>
                <a:cs typeface="Times New Roman" panose="02020603050405020304" pitchFamily="18" charset="0"/>
              </a:rPr>
              <a:t>mixed-race and</a:t>
            </a: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 raised by a single mother </a:t>
            </a:r>
            <a:r>
              <a:rPr lang="en-US" sz="3000" dirty="0">
                <a:latin typeface="Times New Roman" panose="02020603050405020304" pitchFamily="18" charset="0"/>
                <a:ea typeface="Calibri" panose="020F0502020204030204" pitchFamily="34" charset="0"/>
                <a:cs typeface="Times New Roman" panose="02020603050405020304" pitchFamily="18" charset="0"/>
              </a:rPr>
              <a:t>amongst poverty and injustice in the ghetto of Jamaica. He recognized the struggles he and his community faced and used his musical talents to share his reality. Throughout violence towards him from the Jamaican government and declining health, he continued to share his inspirational message of peace, love, and positivity to others who were facing the same struggles.</a:t>
            </a:r>
          </a:p>
          <a:p>
            <a:pPr marL="0" marR="0" algn="l">
              <a:spcBef>
                <a:spcPts val="0"/>
              </a:spcBef>
              <a:spcAft>
                <a:spcPts val="0"/>
              </a:spcAft>
            </a:pPr>
            <a:endParaRPr lang="en-US" sz="3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000" b="1" dirty="0">
                <a:effectLst/>
                <a:latin typeface="Times New Roman" panose="02020603050405020304" pitchFamily="18" charset="0"/>
                <a:ea typeface="Calibri" panose="020F0502020204030204" pitchFamily="34" charset="0"/>
                <a:cs typeface="Times New Roman" panose="02020603050405020304" pitchFamily="18" charset="0"/>
              </a:rPr>
              <a:t>Motivational Themes</a:t>
            </a:r>
          </a:p>
          <a:p>
            <a:pPr marL="457200" marR="0" indent="-457200">
              <a:spcBef>
                <a:spcPts val="0"/>
              </a:spcBef>
              <a:spcAft>
                <a:spcPts val="0"/>
              </a:spcAft>
              <a:buFont typeface="Arial" panose="020B0604020202020204" pitchFamily="34" charset="0"/>
              <a:buChar char="•"/>
            </a:pPr>
            <a:r>
              <a:rPr lang="en-US" sz="3000" dirty="0">
                <a:latin typeface="Times New Roman" panose="02020603050405020304" pitchFamily="18" charset="0"/>
                <a:ea typeface="Calibri" panose="020F0502020204030204" pitchFamily="34" charset="0"/>
                <a:cs typeface="Times New Roman" panose="02020603050405020304" pitchFamily="18" charset="0"/>
              </a:rPr>
              <a:t>Visionary</a:t>
            </a:r>
          </a:p>
          <a:p>
            <a:pPr marL="457200" marR="0" indent="-457200">
              <a:spcBef>
                <a:spcPts val="0"/>
              </a:spcBef>
              <a:spcAft>
                <a:spcPts val="0"/>
              </a:spcAft>
              <a:buFont typeface="Arial" panose="020B0604020202020204" pitchFamily="34" charset="0"/>
              <a:buChar char="•"/>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Make an impact</a:t>
            </a:r>
          </a:p>
          <a:p>
            <a:pPr marL="457200" marR="0" indent="-457200">
              <a:spcBef>
                <a:spcPts val="0"/>
              </a:spcBef>
              <a:spcAft>
                <a:spcPts val="0"/>
              </a:spcAft>
              <a:buFont typeface="Arial" panose="020B0604020202020204" pitchFamily="34" charset="0"/>
              <a:buChar char="•"/>
            </a:pPr>
            <a:r>
              <a:rPr lang="en-US" sz="3000" dirty="0">
                <a:latin typeface="Times New Roman" panose="02020603050405020304" pitchFamily="18" charset="0"/>
                <a:ea typeface="Calibri" panose="020F0502020204030204" pitchFamily="34" charset="0"/>
                <a:cs typeface="Times New Roman" panose="02020603050405020304" pitchFamily="18" charset="0"/>
              </a:rPr>
              <a:t>Experience the ideal</a:t>
            </a:r>
          </a:p>
          <a:p>
            <a:pPr marL="457200" marR="0" indent="-457200">
              <a:spcBef>
                <a:spcPts val="0"/>
              </a:spcBef>
              <a:spcAft>
                <a:spcPts val="0"/>
              </a:spcAft>
              <a:buFont typeface="Arial" panose="020B0604020202020204" pitchFamily="34" charset="0"/>
              <a:buChar char="•"/>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Overcome</a:t>
            </a:r>
          </a:p>
          <a:p>
            <a:pPr marL="457200" marR="0" indent="-457200">
              <a:spcBef>
                <a:spcPts val="0"/>
              </a:spcBef>
              <a:spcAft>
                <a:spcPts val="0"/>
              </a:spcAft>
              <a:buFont typeface="Arial" panose="020B0604020202020204" pitchFamily="34" charset="0"/>
              <a:buChar char="•"/>
            </a:pPr>
            <a:r>
              <a:rPr lang="en-US" sz="3000" dirty="0">
                <a:latin typeface="Times New Roman" panose="02020603050405020304" pitchFamily="18" charset="0"/>
                <a:ea typeface="Calibri" panose="020F0502020204030204" pitchFamily="34" charset="0"/>
                <a:cs typeface="Times New Roman" panose="02020603050405020304" pitchFamily="18" charset="0"/>
              </a:rPr>
              <a:t>Serve</a:t>
            </a:r>
          </a:p>
          <a:p>
            <a:pPr marL="457200" marR="0" indent="-457200">
              <a:spcBef>
                <a:spcPts val="0"/>
              </a:spcBef>
              <a:spcAft>
                <a:spcPts val="0"/>
              </a:spcAft>
              <a:buFont typeface="Arial" panose="020B0604020202020204" pitchFamily="34" charset="0"/>
              <a:buChar char="•"/>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Explore</a:t>
            </a:r>
          </a:p>
          <a:p>
            <a:pPr marL="457200" marR="0" indent="-457200">
              <a:spcBef>
                <a:spcPts val="0"/>
              </a:spcBef>
              <a:spcAft>
                <a:spcPts val="0"/>
              </a:spcAft>
              <a:buFont typeface="Arial" panose="020B0604020202020204" pitchFamily="34" charset="0"/>
              <a:buChar char="•"/>
            </a:pPr>
            <a:r>
              <a:rPr lang="en-US" sz="3000" dirty="0">
                <a:latin typeface="Times New Roman" panose="02020603050405020304" pitchFamily="18" charset="0"/>
                <a:ea typeface="Calibri" panose="020F0502020204030204" pitchFamily="34" charset="0"/>
                <a:cs typeface="Times New Roman" panose="02020603050405020304" pitchFamily="18" charset="0"/>
              </a:rPr>
              <a:t>Improve</a:t>
            </a:r>
          </a:p>
          <a:p>
            <a:pPr marL="457200" marR="0" indent="-457200">
              <a:spcBef>
                <a:spcPts val="0"/>
              </a:spcBef>
              <a:spcAft>
                <a:spcPts val="0"/>
              </a:spcAft>
              <a:buFont typeface="Arial" panose="020B0604020202020204" pitchFamily="34" charset="0"/>
              <a:buChar char="•"/>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Develo</a:t>
            </a:r>
            <a:r>
              <a:rPr lang="en-US" sz="3000" dirty="0">
                <a:latin typeface="Times New Roman" panose="02020603050405020304" pitchFamily="18" charset="0"/>
                <a:ea typeface="Calibri" panose="020F0502020204030204" pitchFamily="34" charset="0"/>
                <a:cs typeface="Times New Roman" panose="02020603050405020304" pitchFamily="18" charset="0"/>
              </a:rPr>
              <a:t>p</a:t>
            </a:r>
          </a:p>
          <a:p>
            <a:pPr marL="457200" marR="0" indent="-457200">
              <a:spcBef>
                <a:spcPts val="0"/>
              </a:spcBef>
              <a:spcAft>
                <a:spcPts val="0"/>
              </a:spcAft>
              <a:buFont typeface="Arial" panose="020B0604020202020204" pitchFamily="34" charset="0"/>
              <a:buChar char="•"/>
            </a:pP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AC812AF1-915D-DD14-5E9A-F29CCF021B50}"/>
              </a:ext>
            </a:extLst>
          </p:cNvPr>
          <p:cNvSpPr/>
          <p:nvPr/>
        </p:nvSpPr>
        <p:spPr>
          <a:xfrm>
            <a:off x="21399806" y="5902226"/>
            <a:ext cx="10528007" cy="10248960"/>
          </a:xfrm>
          <a:prstGeom prst="rect">
            <a:avLst/>
          </a:prstGeom>
        </p:spPr>
        <p:txBody>
          <a:bodyPr wrap="square">
            <a:spAutoFit/>
          </a:bodyPr>
          <a:lstStyle/>
          <a:p>
            <a:pPr marL="0" marR="0" algn="l">
              <a:spcBef>
                <a:spcPts val="0"/>
              </a:spcBef>
              <a:spcAft>
                <a:spcPts val="0"/>
              </a:spcAft>
            </a:pPr>
            <a:r>
              <a:rPr lang="en-US" sz="3000" b="1" dirty="0">
                <a:latin typeface="Times New Roman" panose="02020603050405020304" pitchFamily="18" charset="0"/>
                <a:ea typeface="Calibri" panose="020F0502020204030204" pitchFamily="34" charset="0"/>
                <a:cs typeface="Times New Roman" panose="02020603050405020304" pitchFamily="18" charset="0"/>
              </a:rPr>
              <a:t>Leadership Characteristics</a:t>
            </a:r>
          </a:p>
          <a:p>
            <a:pPr marL="457200" indent="-457200">
              <a:buFont typeface="Arial" panose="020B0604020202020204" pitchFamily="34" charset="0"/>
              <a:buChar char="•"/>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Positivity</a:t>
            </a:r>
          </a:p>
          <a:p>
            <a:pPr marL="457200" indent="-457200">
              <a:buFont typeface="Arial" panose="020B0604020202020204" pitchFamily="34" charset="0"/>
              <a:buChar char="•"/>
            </a:pPr>
            <a:r>
              <a:rPr lang="en-US" sz="3000" dirty="0">
                <a:latin typeface="Times New Roman" panose="02020603050405020304" pitchFamily="18" charset="0"/>
                <a:ea typeface="Calibri" panose="020F0502020204030204" pitchFamily="34" charset="0"/>
                <a:cs typeface="Times New Roman" panose="02020603050405020304" pitchFamily="18" charset="0"/>
              </a:rPr>
              <a:t>Honesty </a:t>
            </a:r>
          </a:p>
          <a:p>
            <a:pPr marL="457200" indent="-457200">
              <a:buFont typeface="Arial" panose="020B0604020202020204" pitchFamily="34" charset="0"/>
              <a:buChar char="•"/>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Relatable</a:t>
            </a:r>
          </a:p>
          <a:p>
            <a:pPr marL="457200" indent="-457200">
              <a:buFont typeface="Arial" panose="020B0604020202020204" pitchFamily="34" charset="0"/>
              <a:buChar char="•"/>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Consideration for others</a:t>
            </a:r>
          </a:p>
          <a:p>
            <a:pPr marL="0" marR="0" algn="r">
              <a:spcBef>
                <a:spcPts val="0"/>
              </a:spcBef>
              <a:spcAft>
                <a:spcPts val="0"/>
              </a:spcAft>
            </a:pPr>
            <a:r>
              <a:rPr lang="en-US" sz="3000" b="1" dirty="0">
                <a:latin typeface="Times New Roman" panose="02020603050405020304" pitchFamily="18" charset="0"/>
                <a:ea typeface="Calibri" panose="020F0502020204030204" pitchFamily="34" charset="0"/>
                <a:cs typeface="Times New Roman" panose="02020603050405020304" pitchFamily="18" charset="0"/>
              </a:rPr>
              <a:t>Emotional Intelligence</a:t>
            </a:r>
          </a:p>
          <a:p>
            <a:r>
              <a:rPr lang="en-US" sz="3000" b="1"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a:effectLst/>
                <a:latin typeface="Times New Roman" panose="02020603050405020304" pitchFamily="18" charset="0"/>
                <a:ea typeface="Calibri" panose="020F0502020204030204" pitchFamily="34" charset="0"/>
              </a:rPr>
              <a:t>Marley had a deep understanding of himself and his emotions, largely because of his religion and culture. Rastas are known for using meditation as a contemplative inquiry and universal consciousness. It is a way to understand one’s inner self and understand thoughts and emotions. He used his emotions to write and perform powerful songs that reflected his emotions to influence a positive change. </a:t>
            </a: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Marley chose to put himself in potential danger to express his feelings that aligned with so many others in oppression. This self-awareness and self-confidence is a large part of his success.</a:t>
            </a:r>
          </a:p>
          <a:p>
            <a:endParaRPr lang="en-US" sz="3000" b="1" dirty="0">
              <a:latin typeface="Times New Roman" panose="02020603050405020304" pitchFamily="18" charset="0"/>
              <a:ea typeface="Calibri" panose="020F0502020204030204" pitchFamily="34" charset="0"/>
              <a:cs typeface="Times New Roman" panose="02020603050405020304" pitchFamily="18" charset="0"/>
            </a:endParaRPr>
          </a:p>
          <a:p>
            <a:r>
              <a:rPr lang="en-US" sz="3000" b="1" dirty="0">
                <a:latin typeface="Times New Roman" panose="02020603050405020304" pitchFamily="18" charset="0"/>
                <a:ea typeface="Calibri" panose="020F0502020204030204" pitchFamily="34" charset="0"/>
                <a:cs typeface="Times New Roman" panose="02020603050405020304" pitchFamily="18" charset="0"/>
              </a:rPr>
              <a:t>Courage</a:t>
            </a:r>
          </a:p>
          <a:p>
            <a:r>
              <a:rPr lang="en-US" sz="3000" b="1"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a:effectLst/>
                <a:latin typeface="Times New Roman" panose="02020603050405020304" pitchFamily="18" charset="0"/>
                <a:ea typeface="Calibri" panose="020F0502020204030204" pitchFamily="34" charset="0"/>
              </a:rPr>
              <a:t>Marley had the courage to stand up for what he believed in against people who had far more powerful than him. This shows that he had the courage to assume responsibility, challenge, participate in transformation, and serve. </a:t>
            </a:r>
            <a:endParaRPr lang="en-US" sz="30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A4136A34-A4AD-6B6D-11F4-66E9224B8764}"/>
              </a:ext>
            </a:extLst>
          </p:cNvPr>
          <p:cNvSpPr txBox="1"/>
          <p:nvPr/>
        </p:nvSpPr>
        <p:spPr>
          <a:xfrm>
            <a:off x="21358124" y="17619511"/>
            <a:ext cx="10847440" cy="332398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Bob Marley’s leadership led to the independence of Jamaica from the British government, as well as the independence of Zimbabwe. He introduced the world to reggae and Rastafarianism, both of which have ideas rooted in freedom and unity. Marley’s message and music remains popular because of the resonation with people of all backgrounds. His ideas are still an inspiration to people around the world. </a:t>
            </a:r>
          </a:p>
        </p:txBody>
      </p:sp>
      <p:pic>
        <p:nvPicPr>
          <p:cNvPr id="1026" name="Picture 2" descr="Bob Marley with mother, Cedella Booker - Blak Muzikology">
            <a:extLst>
              <a:ext uri="{FF2B5EF4-FFF2-40B4-BE49-F238E27FC236}">
                <a16:creationId xmlns:a16="http://schemas.microsoft.com/office/drawing/2014/main" id="{B7AD66A1-ED08-D06A-6097-BDC4FA9C61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30492" y="16939064"/>
            <a:ext cx="6350000" cy="38989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86335EEC-18C0-DEAC-F752-FDF0AEDE069A}"/>
              </a:ext>
            </a:extLst>
          </p:cNvPr>
          <p:cNvSpPr txBox="1"/>
          <p:nvPr/>
        </p:nvSpPr>
        <p:spPr>
          <a:xfrm>
            <a:off x="13311373" y="17052312"/>
            <a:ext cx="6295641" cy="3785652"/>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The greatness of a man is not in how much wealth he acquires, but in his integrity and his ability to affect those around him positively. </a:t>
            </a:r>
          </a:p>
          <a:p>
            <a:pPr algn="r"/>
            <a:r>
              <a:rPr lang="en-US" sz="4000" dirty="0">
                <a:latin typeface="Times New Roman" panose="02020603050405020304" pitchFamily="18" charset="0"/>
                <a:cs typeface="Times New Roman" panose="02020603050405020304" pitchFamily="18" charset="0"/>
              </a:rPr>
              <a:t>– Bob Marley </a:t>
            </a:r>
          </a:p>
        </p:txBody>
      </p:sp>
      <p:pic>
        <p:nvPicPr>
          <p:cNvPr id="19" name="Picture 18" descr="A flag with a cartoon character on it&#10;&#10;Description automatically generated with low confidence">
            <a:extLst>
              <a:ext uri="{FF2B5EF4-FFF2-40B4-BE49-F238E27FC236}">
                <a16:creationId xmlns:a16="http://schemas.microsoft.com/office/drawing/2014/main" id="{45922D7E-5122-FB23-DF83-BD720DA13121}"/>
              </a:ext>
            </a:extLst>
          </p:cNvPr>
          <p:cNvPicPr>
            <a:picLocks noChangeAspect="1"/>
          </p:cNvPicPr>
          <p:nvPr/>
        </p:nvPicPr>
        <p:blipFill>
          <a:blip r:embed="rId5"/>
          <a:stretch>
            <a:fillRect/>
          </a:stretch>
        </p:blipFill>
        <p:spPr>
          <a:xfrm>
            <a:off x="28971251" y="6025986"/>
            <a:ext cx="2956562" cy="1971041"/>
          </a:xfrm>
          <a:prstGeom prst="rect">
            <a:avLst/>
          </a:prstGeom>
        </p:spPr>
      </p:pic>
    </p:spTree>
    <p:extLst>
      <p:ext uri="{BB962C8B-B14F-4D97-AF65-F5344CB8AC3E}">
        <p14:creationId xmlns:p14="http://schemas.microsoft.com/office/powerpoint/2010/main" val="413147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2461</TotalTime>
  <Words>476</Words>
  <Application>Microsoft Macintosh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Benton Sans</vt:lpstr>
      <vt:lpstr>Calibri</vt:lpstr>
      <vt:lpstr>Calibri Light</vt:lpstr>
      <vt:lpstr>Garamond</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Towne</dc:creator>
  <cp:lastModifiedBy>Anna Gilliard</cp:lastModifiedBy>
  <cp:revision>16</cp:revision>
  <cp:lastPrinted>2020-02-13T23:31:38Z</cp:lastPrinted>
  <dcterms:created xsi:type="dcterms:W3CDTF">2020-02-13T23:22:33Z</dcterms:created>
  <dcterms:modified xsi:type="dcterms:W3CDTF">2023-03-04T18:02:38Z</dcterms:modified>
</cp:coreProperties>
</file>