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888"/>
    <a:srgbClr val="E7DCC4"/>
    <a:srgbClr val="782F40"/>
    <a:srgbClr val="FFFFFF"/>
    <a:srgbClr val="F3E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51"/>
    <p:restoredTop sz="96327"/>
  </p:normalViewPr>
  <p:slideViewPr>
    <p:cSldViewPr snapToObjects="1">
      <p:cViewPr>
        <p:scale>
          <a:sx n="33" d="100"/>
          <a:sy n="33" d="100"/>
        </p:scale>
        <p:origin x="1374" y="-114"/>
      </p:cViewPr>
      <p:guideLst>
        <p:guide orient="horz" pos="6912"/>
        <p:guide pos="1036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0735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8035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9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9076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5149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47606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3F32C-38B0-B548-A78F-520DC007E7DF}"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411803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3F32C-38B0-B548-A78F-520DC007E7DF}"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09757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F32C-38B0-B548-A78F-520DC007E7DF}"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4273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1520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58123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27A3F32C-38B0-B548-A78F-520DC007E7DF}" type="datetimeFigureOut">
              <a:rPr lang="en-US" smtClean="0"/>
              <a:t>3/3/2023</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2E1C02B-4381-A949-87F7-00D5CA5C0694}" type="slidenum">
              <a:rPr lang="en-US" smtClean="0"/>
              <a:t>‹#›</a:t>
            </a:fld>
            <a:endParaRPr lang="en-US"/>
          </a:p>
        </p:txBody>
      </p:sp>
    </p:spTree>
    <p:extLst>
      <p:ext uri="{BB962C8B-B14F-4D97-AF65-F5344CB8AC3E}">
        <p14:creationId xmlns:p14="http://schemas.microsoft.com/office/powerpoint/2010/main" val="199632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emf"/><Relationship Id="rId2" Type="http://schemas.openxmlformats.org/officeDocument/2006/relationships/package" Target="../embeddings/Microsoft_Word_Document.docx"/><Relationship Id="rId1" Type="http://schemas.openxmlformats.org/officeDocument/2006/relationships/slideLayout" Target="../slideLayouts/slideLayout1.xml"/><Relationship Id="rId6" Type="http://schemas.openxmlformats.org/officeDocument/2006/relationships/package" Target="../embeddings/Microsoft_Word_Document1.docx"/><Relationship Id="rId5" Type="http://schemas.openxmlformats.org/officeDocument/2006/relationships/image" Target="../media/image3.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B888"/>
            </a:gs>
            <a:gs pos="14000">
              <a:srgbClr val="E7DCC4">
                <a:lumMod val="92000"/>
              </a:srgbClr>
            </a:gs>
            <a:gs pos="100000">
              <a:srgbClr val="FFFFFF"/>
            </a:gs>
          </a:gsLst>
          <a:lin ang="16200000" scaled="0"/>
          <a:tileRect/>
        </a:gradFill>
        <a:effectLst/>
      </p:bgPr>
    </p:bg>
    <p:spTree>
      <p:nvGrpSpPr>
        <p:cNvPr id="1" name=""/>
        <p:cNvGrpSpPr/>
        <p:nvPr/>
      </p:nvGrpSpPr>
      <p:grpSpPr>
        <a:xfrm>
          <a:off x="0" y="0"/>
          <a:ext cx="0" cy="0"/>
          <a:chOff x="0" y="0"/>
          <a:chExt cx="0" cy="0"/>
        </a:xfrm>
      </p:grpSpPr>
      <p:graphicFrame>
        <p:nvGraphicFramePr>
          <p:cNvPr id="37" name="Object 36">
            <a:extLst>
              <a:ext uri="{FF2B5EF4-FFF2-40B4-BE49-F238E27FC236}">
                <a16:creationId xmlns:a16="http://schemas.microsoft.com/office/drawing/2014/main" id="{8DF101D8-C13A-85A6-C329-2F3EB0D29367}"/>
              </a:ext>
            </a:extLst>
          </p:cNvPr>
          <p:cNvGraphicFramePr>
            <a:graphicFrameLocks noChangeAspect="1"/>
          </p:cNvGraphicFramePr>
          <p:nvPr>
            <p:extLst>
              <p:ext uri="{D42A27DB-BD31-4B8C-83A1-F6EECF244321}">
                <p14:modId xmlns:p14="http://schemas.microsoft.com/office/powerpoint/2010/main" val="1660823310"/>
              </p:ext>
            </p:extLst>
          </p:nvPr>
        </p:nvGraphicFramePr>
        <p:xfrm>
          <a:off x="990600" y="10610850"/>
          <a:ext cx="9315450" cy="11220450"/>
        </p:xfrm>
        <a:graphic>
          <a:graphicData uri="http://schemas.openxmlformats.org/presentationml/2006/ole">
            <mc:AlternateContent xmlns:mc="http://schemas.openxmlformats.org/markup-compatibility/2006">
              <mc:Choice xmlns:v="urn:schemas-microsoft-com:vml" Requires="v">
                <p:oleObj name="Document" r:id="rId2" imgW="5969995" imgH="7211404" progId="Word.Document.12">
                  <p:embed/>
                </p:oleObj>
              </mc:Choice>
              <mc:Fallback>
                <p:oleObj name="Document" r:id="rId2" imgW="5969995" imgH="7211404" progId="Word.Document.12">
                  <p:embed/>
                  <p:pic>
                    <p:nvPicPr>
                      <p:cNvPr id="0" name=""/>
                      <p:cNvPicPr/>
                      <p:nvPr/>
                    </p:nvPicPr>
                    <p:blipFill>
                      <a:blip r:embed="rId3"/>
                      <a:stretch>
                        <a:fillRect/>
                      </a:stretch>
                    </p:blipFill>
                    <p:spPr>
                      <a:xfrm>
                        <a:off x="990600" y="10610850"/>
                        <a:ext cx="9315450" cy="11220450"/>
                      </a:xfrm>
                      <a:prstGeom prst="rect">
                        <a:avLst/>
                      </a:prstGeom>
                    </p:spPr>
                  </p:pic>
                </p:oleObj>
              </mc:Fallback>
            </mc:AlternateContent>
          </a:graphicData>
        </a:graphic>
      </p:graphicFrame>
      <p:pic>
        <p:nvPicPr>
          <p:cNvPr id="4" name="Picture 3" descr="A person in a suit&#10;&#10;Description automatically generated with low confidence">
            <a:extLst>
              <a:ext uri="{FF2B5EF4-FFF2-40B4-BE49-F238E27FC236}">
                <a16:creationId xmlns:a16="http://schemas.microsoft.com/office/drawing/2014/main" id="{F04CF40D-F9C7-DDAB-824E-E0ED9FCE97A2}"/>
              </a:ext>
            </a:extLst>
          </p:cNvPr>
          <p:cNvPicPr>
            <a:picLocks noChangeAspect="1"/>
          </p:cNvPicPr>
          <p:nvPr/>
        </p:nvPicPr>
        <p:blipFill>
          <a:blip r:embed="rId4"/>
          <a:stretch>
            <a:fillRect/>
          </a:stretch>
        </p:blipFill>
        <p:spPr>
          <a:xfrm>
            <a:off x="12432554" y="4719317"/>
            <a:ext cx="8069330" cy="11063348"/>
          </a:xfrm>
          <a:prstGeom prst="roundRect">
            <a:avLst>
              <a:gd name="adj" fmla="val 4167"/>
            </a:avLst>
          </a:prstGeom>
          <a:solidFill>
            <a:srgbClr val="FFFFFF"/>
          </a:solidFill>
          <a:ln w="76200" cap="sq">
            <a:noFill/>
            <a:miter lim="800000"/>
          </a:ln>
          <a:effectLst>
            <a:outerShdw blurRad="977900" dist="50800" dir="5400000" algn="ctr" rotWithShape="0">
              <a:srgbClr val="000000">
                <a:alpha val="89000"/>
              </a:srgbClr>
            </a:outerShdw>
            <a:reflection blurRad="12700" stA="33000" endPos="28000" dist="5000" dir="5400000" sy="-100000" algn="bl" rotWithShape="0"/>
            <a:softEdge rad="12700"/>
          </a:effectLst>
          <a:scene3d>
            <a:camera prst="orthographicFront">
              <a:rot lat="600001" lon="0" rev="0"/>
            </a:camera>
            <a:lightRig rig="threePt" dir="t">
              <a:rot lat="0" lon="0" rev="2700000"/>
            </a:lightRig>
          </a:scene3d>
          <a:sp3d>
            <a:bevelT w="273050" h="133350"/>
            <a:bevelB w="273050" h="133350"/>
            <a:contourClr>
              <a:srgbClr val="CEB888"/>
            </a:contourClr>
          </a:sp3d>
        </p:spPr>
      </p:pic>
      <p:pic>
        <p:nvPicPr>
          <p:cNvPr id="5" name="Picture 4">
            <a:extLst>
              <a:ext uri="{FF2B5EF4-FFF2-40B4-BE49-F238E27FC236}">
                <a16:creationId xmlns:a16="http://schemas.microsoft.com/office/drawing/2014/main" id="{8B513375-D92E-BA49-AA5F-7C736BBDC852}"/>
              </a:ext>
            </a:extLst>
          </p:cNvPr>
          <p:cNvPicPr>
            <a:picLocks noChangeAspect="1"/>
          </p:cNvPicPr>
          <p:nvPr/>
        </p:nvPicPr>
        <p:blipFill>
          <a:blip r:embed="rId5"/>
          <a:stretch>
            <a:fillRect/>
          </a:stretch>
        </p:blipFill>
        <p:spPr>
          <a:xfrm>
            <a:off x="712832" y="800362"/>
            <a:ext cx="2853327" cy="2853327"/>
          </a:xfrm>
          <a:prstGeom prst="rect">
            <a:avLst/>
          </a:prstGeom>
        </p:spPr>
      </p:pic>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2862322"/>
          </a:xfrm>
          <a:prstGeom prst="rect">
            <a:avLst/>
          </a:prstGeom>
          <a:noFill/>
        </p:spPr>
        <p:txBody>
          <a:bodyPr wrap="square" rtlCol="0">
            <a:spAutoFit/>
          </a:bodyPr>
          <a:lstStyle/>
          <a:p>
            <a:pPr algn="ctr"/>
            <a:r>
              <a:rPr lang="en-US" sz="8000" b="1" dirty="0">
                <a:latin typeface="Garamond" panose="02020404030301010803" pitchFamily="18" charset="0"/>
              </a:rPr>
              <a:t>Remembering Sam Houston: Legacy of a True Leader</a:t>
            </a:r>
          </a:p>
          <a:p>
            <a:pPr algn="ctr"/>
            <a:r>
              <a:rPr lang="en-US" sz="5400" dirty="0">
                <a:latin typeface="Garamond" panose="02020404030301010803" pitchFamily="18" charset="0"/>
              </a:rPr>
              <a:t>Michael Fults</a:t>
            </a:r>
            <a:endParaRPr lang="en-US" sz="5500" dirty="0">
              <a:latin typeface="Garamond" panose="02020404030301010803" pitchFamily="18" charset="0"/>
            </a:endParaRPr>
          </a:p>
          <a:p>
            <a:pPr algn="ctr"/>
            <a:r>
              <a:rPr lang="en-US" sz="4500" dirty="0">
                <a:latin typeface="Garamond" panose="02020404030301010803" pitchFamily="18" charset="0"/>
              </a:rPr>
              <a:t>Florida State University Panama City</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5"/>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191000"/>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105F2585-F4D4-144D-AB0C-715D32F02E70}"/>
              </a:ext>
            </a:extLst>
          </p:cNvPr>
          <p:cNvSpPr/>
          <p:nvPr/>
        </p:nvSpPr>
        <p:spPr>
          <a:xfrm>
            <a:off x="22163206" y="4719318"/>
            <a:ext cx="10058400" cy="12578082"/>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000" dirty="0">
              <a:solidFill>
                <a:schemeClr val="tx1"/>
              </a:solidFill>
              <a:latin typeface="Garamond" panose="02020404030301010803" pitchFamily="18" charset="0"/>
            </a:endParaRPr>
          </a:p>
        </p:txBody>
      </p:sp>
      <p:sp>
        <p:nvSpPr>
          <p:cNvPr id="20" name="Rounded Rectangle 19">
            <a:extLst>
              <a:ext uri="{FF2B5EF4-FFF2-40B4-BE49-F238E27FC236}">
                <a16:creationId xmlns:a16="http://schemas.microsoft.com/office/drawing/2014/main" id="{AE2DF76D-9E58-F94B-9338-69907C0601EE}"/>
              </a:ext>
            </a:extLst>
          </p:cNvPr>
          <p:cNvSpPr/>
          <p:nvPr/>
        </p:nvSpPr>
        <p:spPr>
          <a:xfrm>
            <a:off x="22151287" y="17484190"/>
            <a:ext cx="10058400" cy="4076437"/>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sz="3200" dirty="0">
              <a:solidFill>
                <a:schemeClr val="tx1"/>
              </a:solidFill>
              <a:latin typeface="Garamond" panose="02020404030301010803" pitchFamily="18" charset="0"/>
            </a:endParaRPr>
          </a:p>
          <a:p>
            <a:endParaRPr lang="en-US" sz="3200" dirty="0">
              <a:solidFill>
                <a:schemeClr val="tx1"/>
              </a:solidFill>
              <a:latin typeface="Garamond" panose="02020404030301010803" pitchFamily="18" charset="0"/>
            </a:endParaRPr>
          </a:p>
          <a:p>
            <a:r>
              <a:rPr lang="en-US" sz="1400" dirty="0" err="1">
                <a:solidFill>
                  <a:schemeClr val="tx1"/>
                </a:solidFill>
                <a:latin typeface="Garamond" panose="02020404030301010803" pitchFamily="18" charset="0"/>
              </a:rPr>
              <a:t>Encyclopædia</a:t>
            </a:r>
            <a:r>
              <a:rPr lang="en-US" sz="1400" dirty="0">
                <a:solidFill>
                  <a:schemeClr val="tx1"/>
                </a:solidFill>
                <a:latin typeface="Garamond" panose="02020404030301010803" pitchFamily="18" charset="0"/>
              </a:rPr>
              <a:t> Britannica. (n.d.). Battle of San Jacinto. </a:t>
            </a:r>
            <a:r>
              <a:rPr lang="en-US" sz="1400" dirty="0" err="1">
                <a:solidFill>
                  <a:schemeClr val="tx1"/>
                </a:solidFill>
                <a:latin typeface="Garamond" panose="02020404030301010803" pitchFamily="18" charset="0"/>
              </a:rPr>
              <a:t>Encyclopædia</a:t>
            </a:r>
            <a:r>
              <a:rPr lang="en-US" sz="1400" dirty="0">
                <a:solidFill>
                  <a:schemeClr val="tx1"/>
                </a:solidFill>
                <a:latin typeface="Garamond" panose="02020404030301010803" pitchFamily="18" charset="0"/>
              </a:rPr>
              <a:t> Britannica. photograph. Retrieved March 3, 2023, from https://www.britannica.com/biography/Antonio-Lopez-de-Santa-Anna#/media/1/521266/221023. </a:t>
            </a:r>
          </a:p>
          <a:p>
            <a:endParaRPr lang="en-US" sz="1400" dirty="0">
              <a:solidFill>
                <a:schemeClr val="tx1"/>
              </a:solidFill>
              <a:latin typeface="Garamond" panose="02020404030301010803" pitchFamily="18" charset="0"/>
            </a:endParaRPr>
          </a:p>
          <a:p>
            <a:r>
              <a:rPr lang="en-US" sz="1400" dirty="0">
                <a:solidFill>
                  <a:schemeClr val="tx1"/>
                </a:solidFill>
                <a:latin typeface="Garamond" panose="02020404030301010803" pitchFamily="18" charset="0"/>
              </a:rPr>
              <a:t>San Jacinto Museum of History. (2022). Samuel Houston - general of the Texian Army. San Jacinto Museum of History. Retrieved March 4, 2023, from https://www.sanjacinto-museum.org/The_Battle/Commanders/Sam_Houston/#Pane1 </a:t>
            </a:r>
          </a:p>
          <a:p>
            <a:endParaRPr lang="en-US" sz="1400" dirty="0">
              <a:solidFill>
                <a:schemeClr val="tx1"/>
              </a:solidFill>
              <a:latin typeface="Garamond" panose="02020404030301010803" pitchFamily="18" charset="0"/>
            </a:endParaRPr>
          </a:p>
          <a:p>
            <a:r>
              <a:rPr lang="en-US" sz="1400" dirty="0">
                <a:solidFill>
                  <a:schemeClr val="tx1"/>
                </a:solidFill>
                <a:latin typeface="Garamond" panose="02020404030301010803" pitchFamily="18" charset="0"/>
              </a:rPr>
              <a:t>Smith, E. (2022). Sam Houston &amp;amp; Chief Bowl (</a:t>
            </a:r>
            <a:r>
              <a:rPr lang="en-US" sz="1400" dirty="0" err="1">
                <a:solidFill>
                  <a:schemeClr val="tx1"/>
                </a:solidFill>
                <a:latin typeface="Garamond" panose="02020404030301010803" pitchFamily="18" charset="0"/>
              </a:rPr>
              <a:t>Duwali</a:t>
            </a:r>
            <a:r>
              <a:rPr lang="en-US" sz="1400" dirty="0">
                <a:solidFill>
                  <a:schemeClr val="tx1"/>
                </a:solidFill>
                <a:latin typeface="Garamond" panose="02020404030301010803" pitchFamily="18" charset="0"/>
              </a:rPr>
              <a:t>) (Aka "The Treaty") . Native Americans. photograph, East Texas History. Retrieved March 4, 2023, from https://easttexashistory.org/items/show/310. </a:t>
            </a:r>
          </a:p>
          <a:p>
            <a:endParaRPr lang="en-US" sz="1400" dirty="0">
              <a:solidFill>
                <a:schemeClr val="tx1"/>
              </a:solidFill>
              <a:latin typeface="Garamond" panose="02020404030301010803" pitchFamily="18" charset="0"/>
            </a:endParaRPr>
          </a:p>
          <a:p>
            <a:r>
              <a:rPr lang="en-US" sz="1400" dirty="0" err="1">
                <a:solidFill>
                  <a:schemeClr val="tx1"/>
                </a:solidFill>
                <a:latin typeface="Garamond" panose="02020404030301010803" pitchFamily="18" charset="0"/>
              </a:rPr>
              <a:t>Encyclopædia</a:t>
            </a:r>
            <a:r>
              <a:rPr lang="en-US" sz="1400" dirty="0">
                <a:solidFill>
                  <a:schemeClr val="tx1"/>
                </a:solidFill>
                <a:latin typeface="Garamond" panose="02020404030301010803" pitchFamily="18" charset="0"/>
              </a:rPr>
              <a:t> Britannica, inc. (2023, February 26). Sam Houston. </a:t>
            </a:r>
            <a:r>
              <a:rPr lang="en-US" sz="1400" dirty="0" err="1">
                <a:solidFill>
                  <a:schemeClr val="tx1"/>
                </a:solidFill>
                <a:latin typeface="Garamond" panose="02020404030301010803" pitchFamily="18" charset="0"/>
              </a:rPr>
              <a:t>Encyclopædia</a:t>
            </a:r>
            <a:r>
              <a:rPr lang="en-US" sz="1400" dirty="0">
                <a:solidFill>
                  <a:schemeClr val="tx1"/>
                </a:solidFill>
                <a:latin typeface="Garamond" panose="02020404030301010803" pitchFamily="18" charset="0"/>
              </a:rPr>
              <a:t> Britannica. Retrieved March 4, 2023, from https://www.britannica.com/biography/Sam-Houston </a:t>
            </a:r>
          </a:p>
          <a:p>
            <a:endParaRPr lang="en-US" sz="14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3437497" y="4833753"/>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Abstract</a:t>
            </a:r>
          </a:p>
        </p:txBody>
      </p:sp>
      <p:sp>
        <p:nvSpPr>
          <p:cNvPr id="24" name="Rounded Rectangle 23">
            <a:extLst>
              <a:ext uri="{FF2B5EF4-FFF2-40B4-BE49-F238E27FC236}">
                <a16:creationId xmlns:a16="http://schemas.microsoft.com/office/drawing/2014/main" id="{D10AC6E5-F907-3742-BE0C-43E430D5D01F}"/>
              </a:ext>
            </a:extLst>
          </p:cNvPr>
          <p:cNvSpPr/>
          <p:nvPr/>
        </p:nvSpPr>
        <p:spPr>
          <a:xfrm>
            <a:off x="1893932" y="9601200"/>
            <a:ext cx="7696199"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Leadership Qualities</a:t>
            </a:r>
          </a:p>
        </p:txBody>
      </p:sp>
      <p:sp>
        <p:nvSpPr>
          <p:cNvPr id="27" name="Rounded Rectangle 26">
            <a:extLst>
              <a:ext uri="{FF2B5EF4-FFF2-40B4-BE49-F238E27FC236}">
                <a16:creationId xmlns:a16="http://schemas.microsoft.com/office/drawing/2014/main" id="{46DD85E0-B9A7-594E-B581-0EAC11DD9AAE}"/>
              </a:ext>
            </a:extLst>
          </p:cNvPr>
          <p:cNvSpPr/>
          <p:nvPr/>
        </p:nvSpPr>
        <p:spPr>
          <a:xfrm>
            <a:off x="24894487" y="4915950"/>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Reflection</a:t>
            </a:r>
          </a:p>
        </p:txBody>
      </p:sp>
      <p:sp>
        <p:nvSpPr>
          <p:cNvPr id="28" name="Rounded Rectangle 27">
            <a:extLst>
              <a:ext uri="{FF2B5EF4-FFF2-40B4-BE49-F238E27FC236}">
                <a16:creationId xmlns:a16="http://schemas.microsoft.com/office/drawing/2014/main" id="{4A869A2D-37A8-AB43-BB41-7A677DDBC28B}"/>
              </a:ext>
            </a:extLst>
          </p:cNvPr>
          <p:cNvSpPr/>
          <p:nvPr/>
        </p:nvSpPr>
        <p:spPr>
          <a:xfrm>
            <a:off x="24894487" y="17658300"/>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References</a:t>
            </a:r>
          </a:p>
        </p:txBody>
      </p:sp>
      <p:sp>
        <p:nvSpPr>
          <p:cNvPr id="14" name="Rounded Rectangle 19">
            <a:extLst>
              <a:ext uri="{FF2B5EF4-FFF2-40B4-BE49-F238E27FC236}">
                <a16:creationId xmlns:a16="http://schemas.microsoft.com/office/drawing/2014/main" id="{B603A6D4-1F46-1B1B-DE0D-F3809AABFBF2}"/>
              </a:ext>
            </a:extLst>
          </p:cNvPr>
          <p:cNvSpPr/>
          <p:nvPr/>
        </p:nvSpPr>
        <p:spPr>
          <a:xfrm>
            <a:off x="712832" y="4687549"/>
            <a:ext cx="10039865" cy="4304052"/>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gn="just">
              <a:lnSpc>
                <a:spcPct val="107000"/>
              </a:lnSpc>
              <a:spcBef>
                <a:spcPts val="0"/>
              </a:spcBef>
              <a:spcAft>
                <a:spcPts val="800"/>
              </a:spcAft>
            </a:pPr>
            <a:endParaRPr lang="en-US" sz="2200" kern="100" dirty="0">
              <a:solidFill>
                <a:schemeClr val="tx1"/>
              </a:solidFill>
              <a:effectLst/>
              <a:ea typeface="Calibri" panose="020F0502020204030204" pitchFamily="34" charset="0"/>
              <a:cs typeface="Arial" panose="020B0604020202020204" pitchFamily="34" charset="0"/>
            </a:endParaRPr>
          </a:p>
          <a:p>
            <a:pPr marL="0" marR="0" algn="just">
              <a:lnSpc>
                <a:spcPct val="107000"/>
              </a:lnSpc>
              <a:spcBef>
                <a:spcPts val="0"/>
              </a:spcBef>
              <a:spcAft>
                <a:spcPts val="800"/>
              </a:spcAft>
              <a:tabLst>
                <a:tab pos="9317038" algn="l"/>
              </a:tabLst>
            </a:pPr>
            <a:endParaRPr lang="en-US" sz="2000" kern="100" dirty="0">
              <a:solidFill>
                <a:schemeClr val="tx1"/>
              </a:solidFill>
              <a:ea typeface="Calibri" panose="020F0502020204030204" pitchFamily="34" charset="0"/>
              <a:cs typeface="Arial" panose="020B0604020202020204" pitchFamily="34" charset="0"/>
            </a:endParaRPr>
          </a:p>
          <a:p>
            <a:pPr marL="0" marR="0" algn="just">
              <a:lnSpc>
                <a:spcPct val="107000"/>
              </a:lnSpc>
              <a:spcBef>
                <a:spcPts val="0"/>
              </a:spcBef>
              <a:spcAft>
                <a:spcPts val="800"/>
              </a:spcAft>
              <a:tabLst>
                <a:tab pos="9317038" algn="l"/>
              </a:tabLst>
            </a:pPr>
            <a:r>
              <a:rPr lang="en-US" sz="2000" kern="100" dirty="0">
                <a:solidFill>
                  <a:schemeClr val="tx1"/>
                </a:solidFill>
                <a:effectLst/>
                <a:ea typeface="Calibri" panose="020F0502020204030204" pitchFamily="34" charset="0"/>
                <a:cs typeface="Arial" panose="020B0604020202020204" pitchFamily="34" charset="0"/>
              </a:rPr>
              <a:t>Sam Houston was a towering figure in the history of Texas, serving in several key roles including the first president of the Republic of Texas, the first senator of Texas after it joined the union, and later as a governor. Houston's leadership skills were widely recognized, including his bravery, determination, and charisma. As a powerful speaker, he was able to inspire people to rally around his cause and had a talent for bridging political divides to find common ground. This project will examine the impact of Houston's leadership style, traits, and behavior on those around him, ultimately helping him to achieve his vision of a free and independent Texas. Today, Houston's legacy continues to inspire Texans and serves as a testament to his exceptional leadership abilities.</a:t>
            </a:r>
          </a:p>
        </p:txBody>
      </p:sp>
      <p:sp>
        <p:nvSpPr>
          <p:cNvPr id="22" name="Rounded Rectangle 19">
            <a:extLst>
              <a:ext uri="{FF2B5EF4-FFF2-40B4-BE49-F238E27FC236}">
                <a16:creationId xmlns:a16="http://schemas.microsoft.com/office/drawing/2014/main" id="{2A36BEBB-6E35-14F2-58F8-010F1A107C83}"/>
              </a:ext>
            </a:extLst>
          </p:cNvPr>
          <p:cNvSpPr/>
          <p:nvPr/>
        </p:nvSpPr>
        <p:spPr>
          <a:xfrm>
            <a:off x="694297" y="9372603"/>
            <a:ext cx="10058400" cy="11772633"/>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endParaRPr lang="en-US" sz="3200" dirty="0">
              <a:latin typeface="Garamond" panose="02020404030301010803" pitchFamily="18" charset="0"/>
            </a:endParaRPr>
          </a:p>
        </p:txBody>
      </p:sp>
      <p:graphicFrame>
        <p:nvGraphicFramePr>
          <p:cNvPr id="49" name="Object 48">
            <a:extLst>
              <a:ext uri="{FF2B5EF4-FFF2-40B4-BE49-F238E27FC236}">
                <a16:creationId xmlns:a16="http://schemas.microsoft.com/office/drawing/2014/main" id="{29694AD8-93BE-EDB4-52C7-11897E8E4574}"/>
              </a:ext>
            </a:extLst>
          </p:cNvPr>
          <p:cNvGraphicFramePr>
            <a:graphicFrameLocks noChangeAspect="1"/>
          </p:cNvGraphicFramePr>
          <p:nvPr>
            <p:extLst>
              <p:ext uri="{D42A27DB-BD31-4B8C-83A1-F6EECF244321}">
                <p14:modId xmlns:p14="http://schemas.microsoft.com/office/powerpoint/2010/main" val="3661022948"/>
              </p:ext>
            </p:extLst>
          </p:nvPr>
        </p:nvGraphicFramePr>
        <p:xfrm>
          <a:off x="22444075" y="6191250"/>
          <a:ext cx="9483725" cy="10817225"/>
        </p:xfrm>
        <a:graphic>
          <a:graphicData uri="http://schemas.openxmlformats.org/presentationml/2006/ole">
            <mc:AlternateContent xmlns:mc="http://schemas.openxmlformats.org/markup-compatibility/2006">
              <mc:Choice xmlns:v="urn:schemas-microsoft-com:vml" Requires="v">
                <p:oleObj name="Document" r:id="rId6" imgW="5959919" imgH="6823489" progId="Word.Document.12">
                  <p:embed/>
                </p:oleObj>
              </mc:Choice>
              <mc:Fallback>
                <p:oleObj name="Document" r:id="rId6" imgW="5959919" imgH="6823489" progId="Word.Document.12">
                  <p:embed/>
                  <p:pic>
                    <p:nvPicPr>
                      <p:cNvPr id="0" name=""/>
                      <p:cNvPicPr/>
                      <p:nvPr/>
                    </p:nvPicPr>
                    <p:blipFill>
                      <a:blip r:embed="rId7"/>
                      <a:stretch>
                        <a:fillRect/>
                      </a:stretch>
                    </p:blipFill>
                    <p:spPr>
                      <a:xfrm>
                        <a:off x="22444075" y="6191250"/>
                        <a:ext cx="9483725" cy="10817225"/>
                      </a:xfrm>
                      <a:prstGeom prst="rect">
                        <a:avLst/>
                      </a:prstGeom>
                    </p:spPr>
                  </p:pic>
                </p:oleObj>
              </mc:Fallback>
            </mc:AlternateContent>
          </a:graphicData>
        </a:graphic>
      </p:graphicFrame>
      <p:sp>
        <p:nvSpPr>
          <p:cNvPr id="50" name="Rounded Rectangle 19">
            <a:extLst>
              <a:ext uri="{FF2B5EF4-FFF2-40B4-BE49-F238E27FC236}">
                <a16:creationId xmlns:a16="http://schemas.microsoft.com/office/drawing/2014/main" id="{5FBEE692-5CE7-174F-E74B-24DF4626B427}"/>
              </a:ext>
            </a:extLst>
          </p:cNvPr>
          <p:cNvSpPr/>
          <p:nvPr/>
        </p:nvSpPr>
        <p:spPr>
          <a:xfrm>
            <a:off x="11430001" y="17297400"/>
            <a:ext cx="10058400" cy="3847836"/>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sp>
        <p:nvSpPr>
          <p:cNvPr id="54" name="TextBox 53">
            <a:extLst>
              <a:ext uri="{FF2B5EF4-FFF2-40B4-BE49-F238E27FC236}">
                <a16:creationId xmlns:a16="http://schemas.microsoft.com/office/drawing/2014/main" id="{6C44296F-6E50-5DAE-651E-EB0C7D0E76B7}"/>
              </a:ext>
            </a:extLst>
          </p:cNvPr>
          <p:cNvSpPr txBox="1"/>
          <p:nvPr/>
        </p:nvSpPr>
        <p:spPr>
          <a:xfrm>
            <a:off x="11939147" y="17820934"/>
            <a:ext cx="9472337" cy="2800767"/>
          </a:xfrm>
          <a:prstGeom prst="rect">
            <a:avLst/>
          </a:prstGeom>
          <a:noFill/>
        </p:spPr>
        <p:txBody>
          <a:bodyPr wrap="square">
            <a:spAutoFit/>
          </a:bodyPr>
          <a:lstStyle/>
          <a:p>
            <a:r>
              <a:rPr lang="en-US" sz="4400" dirty="0"/>
              <a:t>“</a:t>
            </a:r>
            <a:r>
              <a:rPr lang="en-US" sz="4400" b="1" u="sng" dirty="0"/>
              <a:t>A leader</a:t>
            </a:r>
            <a:r>
              <a:rPr lang="en-US" sz="4400" b="1" dirty="0"/>
              <a:t> </a:t>
            </a:r>
            <a:r>
              <a:rPr lang="en-US" sz="4400" dirty="0"/>
              <a:t>is someone who </a:t>
            </a:r>
            <a:r>
              <a:rPr lang="en-US" sz="4400" b="1" u="sng" dirty="0"/>
              <a:t>helps</a:t>
            </a:r>
            <a:r>
              <a:rPr lang="en-US" sz="4400" dirty="0"/>
              <a:t> </a:t>
            </a:r>
            <a:r>
              <a:rPr lang="en-US" sz="4400" b="1" u="sng" dirty="0"/>
              <a:t>improve</a:t>
            </a:r>
            <a:r>
              <a:rPr lang="en-US" sz="4400" dirty="0"/>
              <a:t> the </a:t>
            </a:r>
            <a:r>
              <a:rPr lang="en-US" sz="4400" b="1" u="sng" dirty="0"/>
              <a:t>lives</a:t>
            </a:r>
            <a:r>
              <a:rPr lang="en-US" sz="4400" dirty="0"/>
              <a:t> of other people or improve the system they live under.” </a:t>
            </a:r>
          </a:p>
          <a:p>
            <a:r>
              <a:rPr lang="en-US" sz="4400" dirty="0"/>
              <a:t>											— Sam Houston</a:t>
            </a:r>
          </a:p>
        </p:txBody>
      </p:sp>
    </p:spTree>
    <p:extLst>
      <p:ext uri="{BB962C8B-B14F-4D97-AF65-F5344CB8AC3E}">
        <p14:creationId xmlns:p14="http://schemas.microsoft.com/office/powerpoint/2010/main" val="4131479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3843</TotalTime>
  <Words>376</Words>
  <Application>Microsoft Office PowerPoint</Application>
  <PresentationFormat>Custom</PresentationFormat>
  <Paragraphs>23</Paragraphs>
  <Slides>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Arial</vt:lpstr>
      <vt:lpstr>Benton Sans</vt:lpstr>
      <vt:lpstr>Calibri</vt:lpstr>
      <vt:lpstr>Calibri Light</vt:lpstr>
      <vt:lpstr>Garamond</vt:lpstr>
      <vt:lpstr>Office Theme</vt:lpstr>
      <vt:lpstr>Microsoft Word Document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Towne</dc:creator>
  <cp:lastModifiedBy>Michael Fults</cp:lastModifiedBy>
  <cp:revision>13</cp:revision>
  <cp:lastPrinted>2020-02-13T23:31:38Z</cp:lastPrinted>
  <dcterms:created xsi:type="dcterms:W3CDTF">2020-02-13T23:22:33Z</dcterms:created>
  <dcterms:modified xsi:type="dcterms:W3CDTF">2023-03-05T05:51:37Z</dcterms:modified>
</cp:coreProperties>
</file>