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1E89-E5EF-92DA-41F3-C4014A1AC8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835CD0-F401-36E8-F738-B678F94F69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C84B7E-737C-A2F8-17E7-49E11CB4EFF4}"/>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5" name="Footer Placeholder 4">
            <a:extLst>
              <a:ext uri="{FF2B5EF4-FFF2-40B4-BE49-F238E27FC236}">
                <a16:creationId xmlns:a16="http://schemas.microsoft.com/office/drawing/2014/main" id="{0701F3F9-4668-DD6D-73B9-A399C274F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901D0-750E-7F61-063A-9F270B0BBED1}"/>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180345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0FCE1-0C12-9129-F302-D21402A612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A6D804-35B2-BD3C-805B-20F95CD11C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78A7F0-0291-5122-D45A-8C7B536AA4CD}"/>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5" name="Footer Placeholder 4">
            <a:extLst>
              <a:ext uri="{FF2B5EF4-FFF2-40B4-BE49-F238E27FC236}">
                <a16:creationId xmlns:a16="http://schemas.microsoft.com/office/drawing/2014/main" id="{2B0B28AB-0663-A6B1-F8D4-9BAE56064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A619D-A932-990A-3712-8CD5BDFA283B}"/>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34778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485919-69D8-E002-1968-1DE0AF23A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1587CA-AC87-17D0-1BB6-8C73FE3A55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A8BD3-BE7D-255A-A003-E1CB0CD05E36}"/>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5" name="Footer Placeholder 4">
            <a:extLst>
              <a:ext uri="{FF2B5EF4-FFF2-40B4-BE49-F238E27FC236}">
                <a16:creationId xmlns:a16="http://schemas.microsoft.com/office/drawing/2014/main" id="{1150A180-3BE5-5E09-5C34-22BAB3FD3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DEADA8-57FC-F278-0329-23DE3D280E19}"/>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403348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3F80-1E6B-2AF3-B060-9115052E6D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42D884-C5E4-CFE3-44D9-FCB94D86A8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73FC3-993A-8374-7ED5-4CC1B4C9CA8A}"/>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5" name="Footer Placeholder 4">
            <a:extLst>
              <a:ext uri="{FF2B5EF4-FFF2-40B4-BE49-F238E27FC236}">
                <a16:creationId xmlns:a16="http://schemas.microsoft.com/office/drawing/2014/main" id="{8F59595E-A0E6-AD59-ECDA-DCC26D5A7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E6A61-7416-EF48-07B5-540B0FBB4BED}"/>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136221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4DA2-778A-65A2-55EF-D21AA65245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EFDCE2-FE63-47B9-38D7-BD4431405E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34EF3D-71D9-EA05-7CFE-D1CBC60C79DF}"/>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5" name="Footer Placeholder 4">
            <a:extLst>
              <a:ext uri="{FF2B5EF4-FFF2-40B4-BE49-F238E27FC236}">
                <a16:creationId xmlns:a16="http://schemas.microsoft.com/office/drawing/2014/main" id="{A986B98E-2935-8053-82ED-468B3CFEA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46E139-25CE-BF4B-70C7-C5E63435C82D}"/>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2484497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23C88-4549-E38F-797C-686D7DE86A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75E29E-97B2-03D1-A08B-BAC5E02B2C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6CA74C-9B42-386C-7F74-F4701D5CD3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732FB-95A2-C12E-CA3F-D97C5549B341}"/>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6" name="Footer Placeholder 5">
            <a:extLst>
              <a:ext uri="{FF2B5EF4-FFF2-40B4-BE49-F238E27FC236}">
                <a16:creationId xmlns:a16="http://schemas.microsoft.com/office/drawing/2014/main" id="{F5BDCCB9-08ED-F9B3-050B-BE1AB09D56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ECF737-CD7A-E158-63F9-2CA393D2C743}"/>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878756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D667D-7CE7-3D4E-772B-84C1A46F57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4D65F4-7C4D-ACC7-FE98-1BCC735739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B8C990-B81F-90FF-589B-38F5C6F83D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6313C2-238C-1624-88FB-EEEF6909A8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ADE6EC-5029-1BBF-F8FD-B62145CF3B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0E8C6C-6BC7-6773-A9F3-78B97E042F57}"/>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8" name="Footer Placeholder 7">
            <a:extLst>
              <a:ext uri="{FF2B5EF4-FFF2-40B4-BE49-F238E27FC236}">
                <a16:creationId xmlns:a16="http://schemas.microsoft.com/office/drawing/2014/main" id="{DD450982-6863-CFC4-05A1-DFC0E59E62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54E20C-4F6B-E827-C4D8-6A273A9D07E0}"/>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347874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D1527-40CE-DC66-CB93-DEC073E487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F6181C-B3DA-9226-FB10-D54F8D27300E}"/>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4" name="Footer Placeholder 3">
            <a:extLst>
              <a:ext uri="{FF2B5EF4-FFF2-40B4-BE49-F238E27FC236}">
                <a16:creationId xmlns:a16="http://schemas.microsoft.com/office/drawing/2014/main" id="{A04001BE-0818-383F-D3A8-DD1543B9FC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18BF96-9A73-6897-D9DC-EB5D57DFB6D7}"/>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54490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09ECD-57DF-361B-F4A6-B0EB5E831DA2}"/>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3" name="Footer Placeholder 2">
            <a:extLst>
              <a:ext uri="{FF2B5EF4-FFF2-40B4-BE49-F238E27FC236}">
                <a16:creationId xmlns:a16="http://schemas.microsoft.com/office/drawing/2014/main" id="{987DB50C-3B8D-AF55-0197-28D669FAE6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247382-DB4A-A5B4-F7B3-AF249CE2AC74}"/>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342239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C3E4-9BB2-CF5E-81BE-57BEE4A31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E32B90-B156-DF01-C1DF-71640F9A03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8CD83A-18C3-FC29-A114-949DC8550F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ED7094-1186-10F1-80AE-7504D39D31F4}"/>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6" name="Footer Placeholder 5">
            <a:extLst>
              <a:ext uri="{FF2B5EF4-FFF2-40B4-BE49-F238E27FC236}">
                <a16:creationId xmlns:a16="http://schemas.microsoft.com/office/drawing/2014/main" id="{EEF35195-0C91-C359-E6D8-934CB0118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5BB75-D495-38A5-4D55-717A224DD401}"/>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328267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B28D-970E-013A-4FDF-DEBD02565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85A54F-5166-633D-E057-EA5B8FB6BB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946F75-60FA-438D-EFD9-673B8E4EB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66024C-CA47-5FCD-5001-476FC66CFEA5}"/>
              </a:ext>
            </a:extLst>
          </p:cNvPr>
          <p:cNvSpPr>
            <a:spLocks noGrp="1"/>
          </p:cNvSpPr>
          <p:nvPr>
            <p:ph type="dt" sz="half" idx="10"/>
          </p:nvPr>
        </p:nvSpPr>
        <p:spPr/>
        <p:txBody>
          <a:bodyPr/>
          <a:lstStyle/>
          <a:p>
            <a:fld id="{EE89D22A-DE9A-474F-A3DE-152E283F2CCF}" type="datetimeFigureOut">
              <a:rPr lang="en-US" smtClean="0"/>
              <a:t>3/5/2023</a:t>
            </a:fld>
            <a:endParaRPr lang="en-US"/>
          </a:p>
        </p:txBody>
      </p:sp>
      <p:sp>
        <p:nvSpPr>
          <p:cNvPr id="6" name="Footer Placeholder 5">
            <a:extLst>
              <a:ext uri="{FF2B5EF4-FFF2-40B4-BE49-F238E27FC236}">
                <a16:creationId xmlns:a16="http://schemas.microsoft.com/office/drawing/2014/main" id="{C70E7E03-FB64-DEFD-EA13-7723F7F32E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59905B-A793-E033-A874-2C56A6ACEFEC}"/>
              </a:ext>
            </a:extLst>
          </p:cNvPr>
          <p:cNvSpPr>
            <a:spLocks noGrp="1"/>
          </p:cNvSpPr>
          <p:nvPr>
            <p:ph type="sldNum" sz="quarter" idx="12"/>
          </p:nvPr>
        </p:nvSpPr>
        <p:spPr/>
        <p:txBody>
          <a:bodyPr/>
          <a:lstStyle/>
          <a:p>
            <a:fld id="{B52066F4-173F-479F-A384-74ABCF25F636}" type="slidenum">
              <a:rPr lang="en-US" smtClean="0"/>
              <a:t>‹#›</a:t>
            </a:fld>
            <a:endParaRPr lang="en-US"/>
          </a:p>
        </p:txBody>
      </p:sp>
    </p:spTree>
    <p:extLst>
      <p:ext uri="{BB962C8B-B14F-4D97-AF65-F5344CB8AC3E}">
        <p14:creationId xmlns:p14="http://schemas.microsoft.com/office/powerpoint/2010/main" val="2767924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DF49B2-4207-1ADC-D150-AB0460A1A9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CC45EF-A2B2-A844-F726-87654CDE61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A7C66-4658-33F2-CC6D-A61F6AEC6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9D22A-DE9A-474F-A3DE-152E283F2CCF}" type="datetimeFigureOut">
              <a:rPr lang="en-US" smtClean="0"/>
              <a:t>3/5/2023</a:t>
            </a:fld>
            <a:endParaRPr lang="en-US"/>
          </a:p>
        </p:txBody>
      </p:sp>
      <p:sp>
        <p:nvSpPr>
          <p:cNvPr id="5" name="Footer Placeholder 4">
            <a:extLst>
              <a:ext uri="{FF2B5EF4-FFF2-40B4-BE49-F238E27FC236}">
                <a16:creationId xmlns:a16="http://schemas.microsoft.com/office/drawing/2014/main" id="{090ECF83-7B2C-811F-AD94-31B84798B8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DBC458-3920-1E09-449A-4E6C81205D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066F4-173F-479F-A384-74ABCF25F636}" type="slidenum">
              <a:rPr lang="en-US" smtClean="0"/>
              <a:t>‹#›</a:t>
            </a:fld>
            <a:endParaRPr lang="en-US"/>
          </a:p>
        </p:txBody>
      </p:sp>
    </p:spTree>
    <p:extLst>
      <p:ext uri="{BB962C8B-B14F-4D97-AF65-F5344CB8AC3E}">
        <p14:creationId xmlns:p14="http://schemas.microsoft.com/office/powerpoint/2010/main" val="4262183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28043" y="0"/>
            <a:ext cx="858673" cy="858673"/>
          </a:xfrm>
          <a:prstGeom prst="rect">
            <a:avLst/>
          </a:prstGeom>
        </p:spPr>
      </p:pic>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11358818" y="21769"/>
            <a:ext cx="826496" cy="826496"/>
          </a:xfrm>
          <a:prstGeom prst="rect">
            <a:avLst/>
          </a:prstGeom>
        </p:spPr>
      </p:pic>
      <p:sp>
        <p:nvSpPr>
          <p:cNvPr id="7" name="Rectangle: Single Corner Snipped 6">
            <a:extLst>
              <a:ext uri="{FF2B5EF4-FFF2-40B4-BE49-F238E27FC236}">
                <a16:creationId xmlns:a16="http://schemas.microsoft.com/office/drawing/2014/main" id="{1D4260E2-15DB-A403-82FA-AF99A869904A}"/>
              </a:ext>
            </a:extLst>
          </p:cNvPr>
          <p:cNvSpPr/>
          <p:nvPr/>
        </p:nvSpPr>
        <p:spPr>
          <a:xfrm>
            <a:off x="15169" y="2236921"/>
            <a:ext cx="3156510" cy="3192422"/>
          </a:xfrm>
          <a:prstGeom prst="snip1Rect">
            <a:avLst>
              <a:gd name="adj" fmla="val 0"/>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Single Corner Snipped 9">
            <a:extLst>
              <a:ext uri="{FF2B5EF4-FFF2-40B4-BE49-F238E27FC236}">
                <a16:creationId xmlns:a16="http://schemas.microsoft.com/office/drawing/2014/main" id="{12AE58B4-5AF5-A009-DD1D-64A85CD529FA}"/>
              </a:ext>
            </a:extLst>
          </p:cNvPr>
          <p:cNvSpPr/>
          <p:nvPr/>
        </p:nvSpPr>
        <p:spPr>
          <a:xfrm flipH="1" flipV="1">
            <a:off x="8863545" y="869141"/>
            <a:ext cx="3239500" cy="2643993"/>
          </a:xfrm>
          <a:prstGeom prst="snip1Rect">
            <a:avLst>
              <a:gd name="adj" fmla="val 0"/>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Single Corner Snipped 10">
            <a:extLst>
              <a:ext uri="{FF2B5EF4-FFF2-40B4-BE49-F238E27FC236}">
                <a16:creationId xmlns:a16="http://schemas.microsoft.com/office/drawing/2014/main" id="{5A41E77D-40FB-7513-22BB-7640A77AF68D}"/>
              </a:ext>
            </a:extLst>
          </p:cNvPr>
          <p:cNvSpPr/>
          <p:nvPr/>
        </p:nvSpPr>
        <p:spPr>
          <a:xfrm flipH="1">
            <a:off x="8863545" y="3534012"/>
            <a:ext cx="3250519" cy="3323988"/>
          </a:xfrm>
          <a:prstGeom prst="snip1Rect">
            <a:avLst>
              <a:gd name="adj" fmla="val 0"/>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Single Corner Snipped 11">
            <a:extLst>
              <a:ext uri="{FF2B5EF4-FFF2-40B4-BE49-F238E27FC236}">
                <a16:creationId xmlns:a16="http://schemas.microsoft.com/office/drawing/2014/main" id="{6A920A4D-4EE3-49D3-C3A9-EED7C20B2E65}"/>
              </a:ext>
            </a:extLst>
          </p:cNvPr>
          <p:cNvSpPr/>
          <p:nvPr/>
        </p:nvSpPr>
        <p:spPr>
          <a:xfrm flipV="1">
            <a:off x="-1" y="848261"/>
            <a:ext cx="3171679" cy="1349979"/>
          </a:xfrm>
          <a:prstGeom prst="snip1Rect">
            <a:avLst>
              <a:gd name="adj" fmla="val 1114"/>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6" name="TextBox 35">
            <a:extLst>
              <a:ext uri="{FF2B5EF4-FFF2-40B4-BE49-F238E27FC236}">
                <a16:creationId xmlns:a16="http://schemas.microsoft.com/office/drawing/2014/main" id="{A172AE0E-EFF1-3CF0-FD81-0FFC45C1F1D7}"/>
              </a:ext>
            </a:extLst>
          </p:cNvPr>
          <p:cNvSpPr txBox="1"/>
          <p:nvPr/>
        </p:nvSpPr>
        <p:spPr>
          <a:xfrm>
            <a:off x="1026403" y="141066"/>
            <a:ext cx="10166879" cy="738664"/>
          </a:xfrm>
          <a:prstGeom prst="rect">
            <a:avLst/>
          </a:prstGeom>
          <a:noFill/>
          <a:ln>
            <a:noFill/>
          </a:ln>
        </p:spPr>
        <p:txBody>
          <a:bodyPr wrap="square" rtlCol="0">
            <a:spAutoFit/>
          </a:bodyPr>
          <a:lstStyle/>
          <a:p>
            <a:pPr algn="ctr"/>
            <a:r>
              <a:rPr lang="en-US" sz="2800" b="1" dirty="0"/>
              <a:t>Nelson Mandela—The Leader who rode a Unicorn</a:t>
            </a:r>
          </a:p>
          <a:p>
            <a:pPr algn="ctr"/>
            <a:r>
              <a:rPr lang="en-US" sz="1400" b="1" dirty="0"/>
              <a:t>By Daniel Fopa –Florida State University, Panama City</a:t>
            </a:r>
          </a:p>
        </p:txBody>
      </p:sp>
      <p:sp>
        <p:nvSpPr>
          <p:cNvPr id="40" name="TextBox 39">
            <a:extLst>
              <a:ext uri="{FF2B5EF4-FFF2-40B4-BE49-F238E27FC236}">
                <a16:creationId xmlns:a16="http://schemas.microsoft.com/office/drawing/2014/main" id="{D743D93D-AFAD-276A-1814-C633D9AA9A24}"/>
              </a:ext>
            </a:extLst>
          </p:cNvPr>
          <p:cNvSpPr txBox="1"/>
          <p:nvPr/>
        </p:nvSpPr>
        <p:spPr>
          <a:xfrm>
            <a:off x="16942" y="902527"/>
            <a:ext cx="3127261" cy="1323439"/>
          </a:xfrm>
          <a:prstGeom prst="rect">
            <a:avLst/>
          </a:prstGeom>
          <a:noFill/>
        </p:spPr>
        <p:txBody>
          <a:bodyPr wrap="square" rtlCol="0">
            <a:spAutoFit/>
          </a:bodyPr>
          <a:lstStyle/>
          <a:p>
            <a:r>
              <a:rPr lang="en-US" sz="1000" b="1" dirty="0">
                <a:solidFill>
                  <a:schemeClr val="accent1"/>
                </a:solidFill>
              </a:rPr>
              <a:t>ABSTRACT: </a:t>
            </a:r>
            <a:r>
              <a:rPr lang="en-US" sz="1000" dirty="0"/>
              <a:t>Nelson Mandela is one of the most iconic leader and person of our time. His leadership was a journey through the tumultuous history of South Africa's multi-cultural and multi-racial society ruled by a ruthless apartheid regime. His leadership styles were tested and refined by events and time, but Mandela the prince, terrorist, the prisoner, and charismatic leader stayed true to his vision for South Africa. </a:t>
            </a:r>
          </a:p>
        </p:txBody>
      </p:sp>
      <p:pic>
        <p:nvPicPr>
          <p:cNvPr id="41" name="Picture 40">
            <a:extLst>
              <a:ext uri="{FF2B5EF4-FFF2-40B4-BE49-F238E27FC236}">
                <a16:creationId xmlns:a16="http://schemas.microsoft.com/office/drawing/2014/main" id="{103DD51F-5CB5-2B7B-A668-9E063D425CA5}"/>
              </a:ext>
            </a:extLst>
          </p:cNvPr>
          <p:cNvPicPr>
            <a:picLocks noChangeAspect="1"/>
          </p:cNvPicPr>
          <p:nvPr/>
        </p:nvPicPr>
        <p:blipFill>
          <a:blip r:embed="rId3"/>
          <a:stretch>
            <a:fillRect/>
          </a:stretch>
        </p:blipFill>
        <p:spPr>
          <a:xfrm>
            <a:off x="5092783" y="3247175"/>
            <a:ext cx="1867142" cy="1867142"/>
          </a:xfrm>
          <a:prstGeom prst="rect">
            <a:avLst/>
          </a:prstGeom>
        </p:spPr>
      </p:pic>
      <p:sp>
        <p:nvSpPr>
          <p:cNvPr id="45" name="TextBox 44">
            <a:extLst>
              <a:ext uri="{FF2B5EF4-FFF2-40B4-BE49-F238E27FC236}">
                <a16:creationId xmlns:a16="http://schemas.microsoft.com/office/drawing/2014/main" id="{C7309523-9D8E-5547-A975-9F73F0F9D348}"/>
              </a:ext>
            </a:extLst>
          </p:cNvPr>
          <p:cNvSpPr txBox="1"/>
          <p:nvPr/>
        </p:nvSpPr>
        <p:spPr>
          <a:xfrm>
            <a:off x="57764" y="2288853"/>
            <a:ext cx="3063151" cy="3170099"/>
          </a:xfrm>
          <a:prstGeom prst="rect">
            <a:avLst/>
          </a:prstGeom>
          <a:noFill/>
          <a:ln w="3175">
            <a:noFill/>
            <a:prstDash val="dash"/>
          </a:ln>
        </p:spPr>
        <p:txBody>
          <a:bodyPr wrap="square" rtlCol="0">
            <a:spAutoFit/>
          </a:bodyPr>
          <a:lstStyle/>
          <a:p>
            <a:r>
              <a:rPr lang="en-US" sz="1000" b="1" dirty="0">
                <a:solidFill>
                  <a:schemeClr val="accent1"/>
                </a:solidFill>
              </a:rPr>
              <a:t>Motivation Code Optimism, Self-Confidence, and Honesty:</a:t>
            </a:r>
          </a:p>
          <a:p>
            <a:r>
              <a:rPr lang="en-US" sz="1000" dirty="0"/>
              <a:t>The setbacks faced by Nelson Mandela did not rob him of his motivation. Life imprisonment sentence, opposition, and family losses, and illness shook him to his core, but Mandela was animated by a multitude of motivations themes. His </a:t>
            </a:r>
            <a:r>
              <a:rPr lang="en-US" sz="1000" b="1" i="1" dirty="0"/>
              <a:t>achiever potential </a:t>
            </a:r>
            <a:r>
              <a:rPr lang="en-US" sz="1000" dirty="0"/>
              <a:t>motivation theme let him see the future when no one else did; his </a:t>
            </a:r>
            <a:r>
              <a:rPr lang="en-US" sz="1000" b="1" i="1" dirty="0"/>
              <a:t>meet the challenge</a:t>
            </a:r>
            <a:r>
              <a:rPr lang="en-US" sz="1000" dirty="0"/>
              <a:t>, </a:t>
            </a:r>
            <a:r>
              <a:rPr lang="en-US" sz="1000" b="1" i="1" dirty="0"/>
              <a:t>collaborate</a:t>
            </a:r>
            <a:r>
              <a:rPr lang="en-US" sz="1000" dirty="0"/>
              <a:t>, and  </a:t>
            </a:r>
            <a:r>
              <a:rPr lang="en-US" sz="1000" b="1" i="1" dirty="0"/>
              <a:t>leaner</a:t>
            </a:r>
            <a:r>
              <a:rPr lang="en-US" sz="1000" dirty="0"/>
              <a:t> motivation themes kept his eyes on the prize. They also fortified the </a:t>
            </a:r>
            <a:r>
              <a:rPr lang="en-US" sz="1000" b="1" dirty="0"/>
              <a:t>honesty</a:t>
            </a:r>
            <a:r>
              <a:rPr lang="en-US" sz="1000" dirty="0"/>
              <a:t> and </a:t>
            </a:r>
            <a:r>
              <a:rPr lang="en-US" sz="1000" b="1" dirty="0"/>
              <a:t>integrity</a:t>
            </a:r>
            <a:r>
              <a:rPr lang="en-US" sz="1000" dirty="0"/>
              <a:t> that characterized the </a:t>
            </a:r>
            <a:r>
              <a:rPr lang="en-US" sz="1000" b="1" dirty="0"/>
              <a:t>ethical climate </a:t>
            </a:r>
            <a:r>
              <a:rPr lang="en-US" sz="1000" dirty="0"/>
              <a:t>he built between himself, the ANC, and apartheid regime.  At the same time the </a:t>
            </a:r>
            <a:r>
              <a:rPr lang="en-US" sz="1000" b="1" i="1" dirty="0"/>
              <a:t>make it right </a:t>
            </a:r>
            <a:r>
              <a:rPr lang="en-US" sz="1000" dirty="0"/>
              <a:t>and </a:t>
            </a:r>
            <a:r>
              <a:rPr lang="en-US" sz="1000" b="1" i="1" dirty="0"/>
              <a:t>establish</a:t>
            </a:r>
            <a:r>
              <a:rPr lang="en-US" sz="1000" b="1" dirty="0"/>
              <a:t> </a:t>
            </a:r>
            <a:r>
              <a:rPr lang="en-US" sz="1000" dirty="0"/>
              <a:t>motivation themes worked plus his </a:t>
            </a:r>
            <a:r>
              <a:rPr lang="en-US" sz="1000" b="1" dirty="0"/>
              <a:t>courage, self-confidence</a:t>
            </a:r>
            <a:r>
              <a:rPr lang="en-US" sz="1000" dirty="0"/>
              <a:t> and </a:t>
            </a:r>
            <a:r>
              <a:rPr lang="en-US" sz="1000" b="1" dirty="0"/>
              <a:t>optimism</a:t>
            </a:r>
            <a:r>
              <a:rPr lang="en-US" sz="1000" dirty="0"/>
              <a:t> helped strengthen the foundation of his vision over a period of about </a:t>
            </a:r>
            <a:r>
              <a:rPr lang="en-US" sz="1000"/>
              <a:t>60 years. </a:t>
            </a:r>
            <a:r>
              <a:rPr lang="en-US" sz="1000" dirty="0"/>
              <a:t>All this worked because of his </a:t>
            </a:r>
            <a:r>
              <a:rPr lang="en-US" sz="1000" b="1" dirty="0"/>
              <a:t>emotional intelligence</a:t>
            </a:r>
            <a:r>
              <a:rPr lang="en-US" sz="1000" dirty="0"/>
              <a:t> used to promote reconciliation and justice. This emotional intelligence was the reason he divorced Winnie Mandela to save the struggle.</a:t>
            </a:r>
          </a:p>
        </p:txBody>
      </p:sp>
      <p:sp>
        <p:nvSpPr>
          <p:cNvPr id="47" name="TextBox 46">
            <a:extLst>
              <a:ext uri="{FF2B5EF4-FFF2-40B4-BE49-F238E27FC236}">
                <a16:creationId xmlns:a16="http://schemas.microsoft.com/office/drawing/2014/main" id="{3B6FD80D-8D23-8A1A-397B-C26755A269FA}"/>
              </a:ext>
            </a:extLst>
          </p:cNvPr>
          <p:cNvSpPr txBox="1"/>
          <p:nvPr/>
        </p:nvSpPr>
        <p:spPr>
          <a:xfrm>
            <a:off x="5527302" y="1414979"/>
            <a:ext cx="953145" cy="215444"/>
          </a:xfrm>
          <a:prstGeom prst="rect">
            <a:avLst/>
          </a:prstGeom>
          <a:solidFill>
            <a:schemeClr val="accent2">
              <a:lumMod val="75000"/>
            </a:schemeClr>
          </a:solidFill>
        </p:spPr>
        <p:txBody>
          <a:bodyPr wrap="square" rtlCol="0">
            <a:spAutoFit/>
          </a:bodyPr>
          <a:lstStyle/>
          <a:p>
            <a:r>
              <a:rPr lang="en-US" sz="800" b="1" dirty="0"/>
              <a:t>The Xhosa Prince:</a:t>
            </a:r>
          </a:p>
        </p:txBody>
      </p:sp>
      <p:sp>
        <p:nvSpPr>
          <p:cNvPr id="49" name="TextBox 48">
            <a:extLst>
              <a:ext uri="{FF2B5EF4-FFF2-40B4-BE49-F238E27FC236}">
                <a16:creationId xmlns:a16="http://schemas.microsoft.com/office/drawing/2014/main" id="{CC326E2C-9C2D-AEB7-704A-4409CEA26789}"/>
              </a:ext>
            </a:extLst>
          </p:cNvPr>
          <p:cNvSpPr txBox="1"/>
          <p:nvPr/>
        </p:nvSpPr>
        <p:spPr>
          <a:xfrm rot="5400000">
            <a:off x="8167918" y="4090104"/>
            <a:ext cx="1148404" cy="215444"/>
          </a:xfrm>
          <a:prstGeom prst="rect">
            <a:avLst/>
          </a:prstGeom>
          <a:solidFill>
            <a:schemeClr val="accent2">
              <a:lumMod val="75000"/>
            </a:schemeClr>
          </a:solidFill>
        </p:spPr>
        <p:txBody>
          <a:bodyPr wrap="square" rtlCol="0">
            <a:spAutoFit/>
          </a:bodyPr>
          <a:lstStyle/>
          <a:p>
            <a:r>
              <a:rPr lang="en-US" sz="700" b="1" dirty="0"/>
              <a:t>The </a:t>
            </a:r>
            <a:r>
              <a:rPr lang="en-US" sz="800" b="1" dirty="0"/>
              <a:t>Terrorist /Lawyer</a:t>
            </a:r>
            <a:r>
              <a:rPr lang="en-US" sz="700" b="1" dirty="0"/>
              <a:t>:</a:t>
            </a:r>
            <a:endParaRPr lang="en-US" sz="700" dirty="0"/>
          </a:p>
        </p:txBody>
      </p:sp>
      <p:sp>
        <p:nvSpPr>
          <p:cNvPr id="50" name="TextBox 49">
            <a:extLst>
              <a:ext uri="{FF2B5EF4-FFF2-40B4-BE49-F238E27FC236}">
                <a16:creationId xmlns:a16="http://schemas.microsoft.com/office/drawing/2014/main" id="{445C533B-FD40-FE7C-8403-6B5D5D1A3C6B}"/>
              </a:ext>
            </a:extLst>
          </p:cNvPr>
          <p:cNvSpPr txBox="1"/>
          <p:nvPr/>
        </p:nvSpPr>
        <p:spPr>
          <a:xfrm>
            <a:off x="5465930" y="6583009"/>
            <a:ext cx="752048" cy="215444"/>
          </a:xfrm>
          <a:prstGeom prst="rect">
            <a:avLst/>
          </a:prstGeom>
          <a:solidFill>
            <a:schemeClr val="accent2">
              <a:lumMod val="75000"/>
            </a:schemeClr>
          </a:solidFill>
        </p:spPr>
        <p:txBody>
          <a:bodyPr wrap="square" rtlCol="0">
            <a:spAutoFit/>
          </a:bodyPr>
          <a:lstStyle/>
          <a:p>
            <a:pPr algn="ctr"/>
            <a:r>
              <a:rPr lang="en-US" sz="700" b="1" dirty="0"/>
              <a:t>The </a:t>
            </a:r>
            <a:r>
              <a:rPr lang="en-US" sz="800" b="1" dirty="0"/>
              <a:t>Prisoner</a:t>
            </a:r>
            <a:r>
              <a:rPr lang="en-US" sz="700" b="1" dirty="0"/>
              <a:t>:</a:t>
            </a:r>
            <a:endParaRPr lang="en-US" sz="700" dirty="0"/>
          </a:p>
        </p:txBody>
      </p:sp>
      <p:sp>
        <p:nvSpPr>
          <p:cNvPr id="53" name="TextBox 52">
            <a:extLst>
              <a:ext uri="{FF2B5EF4-FFF2-40B4-BE49-F238E27FC236}">
                <a16:creationId xmlns:a16="http://schemas.microsoft.com/office/drawing/2014/main" id="{1E62F30D-7504-C8D8-17CC-675B248D5C8F}"/>
              </a:ext>
            </a:extLst>
          </p:cNvPr>
          <p:cNvSpPr txBox="1"/>
          <p:nvPr/>
        </p:nvSpPr>
        <p:spPr>
          <a:xfrm rot="16200000">
            <a:off x="2881799" y="3854895"/>
            <a:ext cx="847020" cy="215444"/>
          </a:xfrm>
          <a:prstGeom prst="rect">
            <a:avLst/>
          </a:prstGeom>
          <a:solidFill>
            <a:schemeClr val="accent2">
              <a:lumMod val="75000"/>
            </a:schemeClr>
          </a:solidFill>
        </p:spPr>
        <p:txBody>
          <a:bodyPr wrap="square" rtlCol="0">
            <a:spAutoFit/>
          </a:bodyPr>
          <a:lstStyle/>
          <a:p>
            <a:r>
              <a:rPr lang="en-US" sz="800" b="1" dirty="0"/>
              <a:t>The President:</a:t>
            </a:r>
            <a:endParaRPr lang="en-US" sz="800" dirty="0"/>
          </a:p>
        </p:txBody>
      </p:sp>
      <p:sp>
        <p:nvSpPr>
          <p:cNvPr id="54" name="Rectangle: Top Corners Snipped 53">
            <a:extLst>
              <a:ext uri="{FF2B5EF4-FFF2-40B4-BE49-F238E27FC236}">
                <a16:creationId xmlns:a16="http://schemas.microsoft.com/office/drawing/2014/main" id="{B076ED74-C73C-2E68-9E9F-EC33D7EA7106}"/>
              </a:ext>
            </a:extLst>
          </p:cNvPr>
          <p:cNvSpPr/>
          <p:nvPr/>
        </p:nvSpPr>
        <p:spPr>
          <a:xfrm rot="10800000">
            <a:off x="4781774" y="1646517"/>
            <a:ext cx="2444202" cy="1508459"/>
          </a:xfrm>
          <a:prstGeom prst="snip2SameRect">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Top Corners Snipped 56">
            <a:extLst>
              <a:ext uri="{FF2B5EF4-FFF2-40B4-BE49-F238E27FC236}">
                <a16:creationId xmlns:a16="http://schemas.microsoft.com/office/drawing/2014/main" id="{498E63BF-B342-12C2-9E10-8F5DC7C00A2A}"/>
              </a:ext>
            </a:extLst>
          </p:cNvPr>
          <p:cNvSpPr/>
          <p:nvPr/>
        </p:nvSpPr>
        <p:spPr>
          <a:xfrm>
            <a:off x="4840396" y="5205016"/>
            <a:ext cx="2152134" cy="1323438"/>
          </a:xfrm>
          <a:prstGeom prst="snip2SameRect">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Top Corners Snipped 57">
            <a:extLst>
              <a:ext uri="{FF2B5EF4-FFF2-40B4-BE49-F238E27FC236}">
                <a16:creationId xmlns:a16="http://schemas.microsoft.com/office/drawing/2014/main" id="{F26079E3-A794-254D-AC15-BC80A8AA70A6}"/>
              </a:ext>
            </a:extLst>
          </p:cNvPr>
          <p:cNvSpPr/>
          <p:nvPr/>
        </p:nvSpPr>
        <p:spPr>
          <a:xfrm rot="5400000">
            <a:off x="3035782" y="3372847"/>
            <a:ext cx="2377826" cy="1583860"/>
          </a:xfrm>
          <a:prstGeom prst="snip2SameRect">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9" name="Rectangle: Top Corners Snipped 58">
            <a:extLst>
              <a:ext uri="{FF2B5EF4-FFF2-40B4-BE49-F238E27FC236}">
                <a16:creationId xmlns:a16="http://schemas.microsoft.com/office/drawing/2014/main" id="{FCE85481-8B85-846E-A482-CCAC29974F54}"/>
              </a:ext>
            </a:extLst>
          </p:cNvPr>
          <p:cNvSpPr/>
          <p:nvPr/>
        </p:nvSpPr>
        <p:spPr>
          <a:xfrm rot="16200000">
            <a:off x="6578293" y="3373050"/>
            <a:ext cx="2469408" cy="1615391"/>
          </a:xfrm>
          <a:prstGeom prst="snip2SameRect">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0718E858-8DCF-AEAA-1079-B9A96096BE3E}"/>
              </a:ext>
            </a:extLst>
          </p:cNvPr>
          <p:cNvSpPr txBox="1"/>
          <p:nvPr/>
        </p:nvSpPr>
        <p:spPr>
          <a:xfrm>
            <a:off x="4932579" y="1685177"/>
            <a:ext cx="2271236" cy="1477328"/>
          </a:xfrm>
          <a:prstGeom prst="rect">
            <a:avLst/>
          </a:prstGeom>
          <a:noFill/>
        </p:spPr>
        <p:txBody>
          <a:bodyPr wrap="square" rtlCol="0">
            <a:spAutoFit/>
          </a:bodyPr>
          <a:lstStyle/>
          <a:p>
            <a:r>
              <a:rPr lang="en-US" sz="1000" dirty="0"/>
              <a:t>Young Mandela tendered to cattle as all Xhosa boys did, and maybe learned his fundamental leadership lesson there. As part of Thembu Royal clan of Mvezo, he aspired to a career as interpreter for Native Affairs Department and then a privy of the royal court. During his college education, he was leader and an activist</a:t>
            </a:r>
          </a:p>
        </p:txBody>
      </p:sp>
      <p:sp>
        <p:nvSpPr>
          <p:cNvPr id="1025" name="TextBox 1024">
            <a:extLst>
              <a:ext uri="{FF2B5EF4-FFF2-40B4-BE49-F238E27FC236}">
                <a16:creationId xmlns:a16="http://schemas.microsoft.com/office/drawing/2014/main" id="{8B7A61CE-84F7-65F0-811B-7A7A413A5A0C}"/>
              </a:ext>
            </a:extLst>
          </p:cNvPr>
          <p:cNvSpPr txBox="1"/>
          <p:nvPr/>
        </p:nvSpPr>
        <p:spPr>
          <a:xfrm>
            <a:off x="8909457" y="3654518"/>
            <a:ext cx="3193588" cy="3016210"/>
          </a:xfrm>
          <a:prstGeom prst="rect">
            <a:avLst/>
          </a:prstGeom>
          <a:noFill/>
        </p:spPr>
        <p:txBody>
          <a:bodyPr wrap="square" rtlCol="0">
            <a:spAutoFit/>
          </a:bodyPr>
          <a:lstStyle/>
          <a:p>
            <a:r>
              <a:rPr lang="en-US" sz="1000" b="1" dirty="0">
                <a:solidFill>
                  <a:schemeClr val="accent1"/>
                </a:solidFill>
              </a:rPr>
              <a:t>People make leaders, and good leaders make great people:</a:t>
            </a:r>
          </a:p>
          <a:p>
            <a:r>
              <a:rPr lang="en-US" sz="1000" dirty="0"/>
              <a:t>With Nelson Mandela it was always about the people. He created Mandela &amp; Tambo, the first black-owned law firm, to help people fight against apartheid. He created the armed-wing for the ANC, </a:t>
            </a:r>
            <a:r>
              <a:rPr lang="en-US" sz="1000" i="1" dirty="0"/>
              <a:t>Umkhonto we Sizwe</a:t>
            </a:r>
            <a:r>
              <a:rPr lang="en-US" sz="1000" dirty="0"/>
              <a:t>, after the Sharpeville massacre was for the people. His leadership style was marked by a </a:t>
            </a:r>
            <a:r>
              <a:rPr lang="en-US" sz="1000" b="1" dirty="0"/>
              <a:t>people-oriented behavior</a:t>
            </a:r>
            <a:r>
              <a:rPr lang="en-US" sz="1000" dirty="0"/>
              <a:t>. Even during negotiation with the apartheid regime, he turned down offers of early release and other perks because he aimed for the greater good that was for all his people.</a:t>
            </a:r>
          </a:p>
          <a:p>
            <a:r>
              <a:rPr lang="en-US" sz="1000" dirty="0"/>
              <a:t>But he people-oriented behavior lacked a diplomacy flavor. He seemed not very concerned about the plight of the Cuban minority victim of unfair treatment under Fidel Castro’s tenure. Fidel Castro was a source of support to Nelson Mandela and the struggle against the apartheid regime, and that seemed enough. This lacking was his most prominent </a:t>
            </a:r>
            <a:r>
              <a:rPr lang="en-US" sz="1000" b="1" dirty="0"/>
              <a:t>Blind Spot. </a:t>
            </a:r>
          </a:p>
        </p:txBody>
      </p:sp>
      <p:pic>
        <p:nvPicPr>
          <p:cNvPr id="1027" name="Picture 1026">
            <a:extLst>
              <a:ext uri="{FF2B5EF4-FFF2-40B4-BE49-F238E27FC236}">
                <a16:creationId xmlns:a16="http://schemas.microsoft.com/office/drawing/2014/main" id="{CC96E0BA-2B81-9AC1-0CE6-8EAF58A6C5E3}"/>
              </a:ext>
            </a:extLst>
          </p:cNvPr>
          <p:cNvPicPr>
            <a:picLocks noChangeAspect="1"/>
          </p:cNvPicPr>
          <p:nvPr/>
        </p:nvPicPr>
        <p:blipFill>
          <a:blip r:embed="rId4"/>
          <a:stretch>
            <a:fillRect/>
          </a:stretch>
        </p:blipFill>
        <p:spPr>
          <a:xfrm>
            <a:off x="7457240" y="1646516"/>
            <a:ext cx="954347" cy="1202477"/>
          </a:xfrm>
          <a:prstGeom prst="rect">
            <a:avLst/>
          </a:prstGeom>
        </p:spPr>
      </p:pic>
      <p:pic>
        <p:nvPicPr>
          <p:cNvPr id="1028" name="Picture 1027">
            <a:extLst>
              <a:ext uri="{FF2B5EF4-FFF2-40B4-BE49-F238E27FC236}">
                <a16:creationId xmlns:a16="http://schemas.microsoft.com/office/drawing/2014/main" id="{F986B665-29B4-6BBE-9630-39652BD9F32E}"/>
              </a:ext>
            </a:extLst>
          </p:cNvPr>
          <p:cNvPicPr>
            <a:picLocks noChangeAspect="1"/>
          </p:cNvPicPr>
          <p:nvPr/>
        </p:nvPicPr>
        <p:blipFill rotWithShape="1">
          <a:blip r:embed="rId5"/>
          <a:srcRect l="36378"/>
          <a:stretch/>
        </p:blipFill>
        <p:spPr>
          <a:xfrm>
            <a:off x="7257215" y="5468395"/>
            <a:ext cx="1187557" cy="1237622"/>
          </a:xfrm>
          <a:prstGeom prst="rect">
            <a:avLst/>
          </a:prstGeom>
        </p:spPr>
      </p:pic>
      <p:pic>
        <p:nvPicPr>
          <p:cNvPr id="1029" name="Picture 1028">
            <a:extLst>
              <a:ext uri="{FF2B5EF4-FFF2-40B4-BE49-F238E27FC236}">
                <a16:creationId xmlns:a16="http://schemas.microsoft.com/office/drawing/2014/main" id="{81108719-6BDF-D17A-16AF-B8A4EC5A6C69}"/>
              </a:ext>
            </a:extLst>
          </p:cNvPr>
          <p:cNvPicPr>
            <a:picLocks noChangeAspect="1"/>
          </p:cNvPicPr>
          <p:nvPr/>
        </p:nvPicPr>
        <p:blipFill>
          <a:blip r:embed="rId6"/>
          <a:stretch>
            <a:fillRect/>
          </a:stretch>
        </p:blipFill>
        <p:spPr>
          <a:xfrm>
            <a:off x="3407564" y="1791520"/>
            <a:ext cx="1322724" cy="1049781"/>
          </a:xfrm>
          <a:prstGeom prst="rect">
            <a:avLst/>
          </a:prstGeom>
        </p:spPr>
      </p:pic>
      <p:pic>
        <p:nvPicPr>
          <p:cNvPr id="1030" name="Picture 1029">
            <a:extLst>
              <a:ext uri="{FF2B5EF4-FFF2-40B4-BE49-F238E27FC236}">
                <a16:creationId xmlns:a16="http://schemas.microsoft.com/office/drawing/2014/main" id="{B2F25571-927D-727C-7DD7-472296EF2EC0}"/>
              </a:ext>
            </a:extLst>
          </p:cNvPr>
          <p:cNvPicPr>
            <a:picLocks noChangeAspect="1"/>
          </p:cNvPicPr>
          <p:nvPr/>
        </p:nvPicPr>
        <p:blipFill>
          <a:blip r:embed="rId7"/>
          <a:stretch>
            <a:fillRect/>
          </a:stretch>
        </p:blipFill>
        <p:spPr>
          <a:xfrm>
            <a:off x="3298916" y="5700273"/>
            <a:ext cx="1458333" cy="970455"/>
          </a:xfrm>
          <a:prstGeom prst="rect">
            <a:avLst/>
          </a:prstGeom>
        </p:spPr>
      </p:pic>
      <p:sp>
        <p:nvSpPr>
          <p:cNvPr id="1031" name="TextBox 1030">
            <a:extLst>
              <a:ext uri="{FF2B5EF4-FFF2-40B4-BE49-F238E27FC236}">
                <a16:creationId xmlns:a16="http://schemas.microsoft.com/office/drawing/2014/main" id="{091663E6-68F2-ECEC-072E-8A1953D10714}"/>
              </a:ext>
            </a:extLst>
          </p:cNvPr>
          <p:cNvSpPr txBox="1"/>
          <p:nvPr/>
        </p:nvSpPr>
        <p:spPr>
          <a:xfrm>
            <a:off x="7081299" y="2998986"/>
            <a:ext cx="1539391" cy="2400657"/>
          </a:xfrm>
          <a:prstGeom prst="rect">
            <a:avLst/>
          </a:prstGeom>
          <a:noFill/>
        </p:spPr>
        <p:txBody>
          <a:bodyPr wrap="square" rtlCol="0">
            <a:spAutoFit/>
          </a:bodyPr>
          <a:lstStyle/>
          <a:p>
            <a:r>
              <a:rPr lang="en-US" sz="1000" dirty="0"/>
              <a:t> After expulsion from college, he joined the African National Congress (ANC), and later created the first black-owned law firm. After the ANC Youth League, he cofounded the armed wing of the ANC to reciprocate the apartheid regime’s violence against black citizen. Eventually, he was captured and sentenced to life imprisonment, with forced labor.</a:t>
            </a:r>
          </a:p>
        </p:txBody>
      </p:sp>
      <p:sp>
        <p:nvSpPr>
          <p:cNvPr id="1032" name="TextBox 1031">
            <a:extLst>
              <a:ext uri="{FF2B5EF4-FFF2-40B4-BE49-F238E27FC236}">
                <a16:creationId xmlns:a16="http://schemas.microsoft.com/office/drawing/2014/main" id="{C3E72C97-180B-D4D8-FB41-B52F3746DA6E}"/>
              </a:ext>
            </a:extLst>
          </p:cNvPr>
          <p:cNvSpPr txBox="1"/>
          <p:nvPr/>
        </p:nvSpPr>
        <p:spPr>
          <a:xfrm>
            <a:off x="4877437" y="5251182"/>
            <a:ext cx="2201777" cy="1323439"/>
          </a:xfrm>
          <a:prstGeom prst="rect">
            <a:avLst/>
          </a:prstGeom>
          <a:noFill/>
        </p:spPr>
        <p:txBody>
          <a:bodyPr wrap="square" rtlCol="0">
            <a:spAutoFit/>
          </a:bodyPr>
          <a:lstStyle/>
          <a:p>
            <a:r>
              <a:rPr lang="en-US" sz="1000" dirty="0"/>
              <a:t>While in prison, Mandela resumed with his education taking classes by correspondence, learned Afrikaner culture and language. More importantly  still work hard against apartheid and finally brokered a deal that ushered a democratic era in South Africa.</a:t>
            </a:r>
          </a:p>
        </p:txBody>
      </p:sp>
      <p:sp>
        <p:nvSpPr>
          <p:cNvPr id="1034" name="TextBox 1033">
            <a:extLst>
              <a:ext uri="{FF2B5EF4-FFF2-40B4-BE49-F238E27FC236}">
                <a16:creationId xmlns:a16="http://schemas.microsoft.com/office/drawing/2014/main" id="{A564C4DF-D3D2-40BA-AEBA-238B5A973562}"/>
              </a:ext>
            </a:extLst>
          </p:cNvPr>
          <p:cNvSpPr txBox="1"/>
          <p:nvPr/>
        </p:nvSpPr>
        <p:spPr>
          <a:xfrm>
            <a:off x="3456251" y="2980416"/>
            <a:ext cx="1395278" cy="2246769"/>
          </a:xfrm>
          <a:prstGeom prst="rect">
            <a:avLst/>
          </a:prstGeom>
          <a:noFill/>
        </p:spPr>
        <p:txBody>
          <a:bodyPr wrap="square" rtlCol="0">
            <a:spAutoFit/>
          </a:bodyPr>
          <a:lstStyle/>
          <a:p>
            <a:r>
              <a:rPr lang="en-US" sz="1000" dirty="0"/>
              <a:t>Released in February of 1990, a year after he earned his law degree, He went on to lead the ANC, win Noble Peace price, and transformed South Africa into a nation where Indians, whites, Colored, and blacks all felt seen and accepted. He rode the unicorn, when everyone thought it could never be done.</a:t>
            </a:r>
          </a:p>
        </p:txBody>
      </p:sp>
      <p:sp>
        <p:nvSpPr>
          <p:cNvPr id="3" name="TextBox 2">
            <a:extLst>
              <a:ext uri="{FF2B5EF4-FFF2-40B4-BE49-F238E27FC236}">
                <a16:creationId xmlns:a16="http://schemas.microsoft.com/office/drawing/2014/main" id="{FC69784A-F074-481C-C2C9-508963EFF178}"/>
              </a:ext>
            </a:extLst>
          </p:cNvPr>
          <p:cNvSpPr txBox="1"/>
          <p:nvPr/>
        </p:nvSpPr>
        <p:spPr>
          <a:xfrm>
            <a:off x="8924861" y="848265"/>
            <a:ext cx="3250521" cy="2708434"/>
          </a:xfrm>
          <a:prstGeom prst="rect">
            <a:avLst/>
          </a:prstGeom>
          <a:noFill/>
        </p:spPr>
        <p:txBody>
          <a:bodyPr wrap="square" rtlCol="0">
            <a:spAutoFit/>
          </a:bodyPr>
          <a:lstStyle/>
          <a:p>
            <a:r>
              <a:rPr lang="en-US" sz="1000" b="1" dirty="0">
                <a:solidFill>
                  <a:schemeClr val="accent1"/>
                </a:solidFill>
              </a:rPr>
              <a:t>A student of life and a master of his destiny:</a:t>
            </a:r>
          </a:p>
          <a:p>
            <a:r>
              <a:rPr lang="en-US" sz="1000" dirty="0"/>
              <a:t>Nelson Mandela’s leadership proved that </a:t>
            </a:r>
            <a:r>
              <a:rPr lang="en-US" sz="1000" b="1" dirty="0"/>
              <a:t>ambition</a:t>
            </a:r>
            <a:r>
              <a:rPr lang="en-US" sz="1000" dirty="0"/>
              <a:t>, </a:t>
            </a:r>
            <a:r>
              <a:rPr lang="en-US" sz="1000" b="1" dirty="0"/>
              <a:t>resilience</a:t>
            </a:r>
            <a:r>
              <a:rPr lang="en-US" sz="1000" dirty="0"/>
              <a:t>, and </a:t>
            </a:r>
            <a:r>
              <a:rPr lang="en-US" sz="1000" b="1" dirty="0"/>
              <a:t>self-awareness</a:t>
            </a:r>
            <a:r>
              <a:rPr lang="en-US" sz="1000" dirty="0"/>
              <a:t> are leadership ingredients essential for success .At Fort Hare University he constantly fought against injustice and was expelled for organizing student boycott of a powerless Student Representative Council. Yet his resilience kept his ambition, justice for all, for close to 60 more years. During this period, he  joined the African National Congress (ANC) and fought vehemently against apartheid.  Earning  a sentence to life imprisonment and hard labor. For 27 years in prison Mandela was able lead the fight against apartheid, learn and master the culture and language of the oppressor and earn his Law degree started 50 years earlier.  Mandela proved that in order to become a Master one must be a student of life and learn to win against all odds and  including our own doubts.</a:t>
            </a:r>
          </a:p>
        </p:txBody>
      </p:sp>
      <p:sp>
        <p:nvSpPr>
          <p:cNvPr id="9" name="Rectangle: Single Corner Snipped 8">
            <a:extLst>
              <a:ext uri="{FF2B5EF4-FFF2-40B4-BE49-F238E27FC236}">
                <a16:creationId xmlns:a16="http://schemas.microsoft.com/office/drawing/2014/main" id="{88BFADA5-F339-E0F3-F801-25626ABFCC90}"/>
              </a:ext>
            </a:extLst>
          </p:cNvPr>
          <p:cNvSpPr/>
          <p:nvPr/>
        </p:nvSpPr>
        <p:spPr>
          <a:xfrm flipV="1">
            <a:off x="3244" y="5475015"/>
            <a:ext cx="3143635" cy="1323438"/>
          </a:xfrm>
          <a:prstGeom prst="snip1Rect">
            <a:avLst>
              <a:gd name="adj" fmla="val 1114"/>
            </a:avLst>
          </a:prstGeom>
          <a:solidFill>
            <a:schemeClr val="bg1"/>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13" name="TextBox 12">
            <a:extLst>
              <a:ext uri="{FF2B5EF4-FFF2-40B4-BE49-F238E27FC236}">
                <a16:creationId xmlns:a16="http://schemas.microsoft.com/office/drawing/2014/main" id="{20F1E48D-0738-3B40-7522-E5654AED523C}"/>
              </a:ext>
            </a:extLst>
          </p:cNvPr>
          <p:cNvSpPr txBox="1"/>
          <p:nvPr/>
        </p:nvSpPr>
        <p:spPr>
          <a:xfrm>
            <a:off x="23887" y="5447289"/>
            <a:ext cx="3168904" cy="1323439"/>
          </a:xfrm>
          <a:prstGeom prst="rect">
            <a:avLst/>
          </a:prstGeom>
          <a:noFill/>
        </p:spPr>
        <p:txBody>
          <a:bodyPr wrap="square" rtlCol="0">
            <a:spAutoFit/>
          </a:bodyPr>
          <a:lstStyle/>
          <a:p>
            <a:r>
              <a:rPr lang="en-US" sz="1000" b="1" dirty="0">
                <a:solidFill>
                  <a:schemeClr val="accent1"/>
                </a:solidFill>
              </a:rPr>
              <a:t>Conclusion: </a:t>
            </a:r>
            <a:r>
              <a:rPr lang="en-US" sz="1000" dirty="0"/>
              <a:t>Mandela once said, “I am fundamentally an optimist. Whether that comes from nature or nurture, I cannot say. Part of being optimistic is keeping one’s head pointed toward the sun, one’s feet moving forward. There were many dark moments when my faith in humanity was sorely tested, but I would not and could not give myself up to despair. That way lays defeat and death.” ~ Nelson Rolihlahla Mandela (Madiba)</a:t>
            </a:r>
          </a:p>
        </p:txBody>
      </p:sp>
      <p:pic>
        <p:nvPicPr>
          <p:cNvPr id="17" name="Picture 16">
            <a:extLst>
              <a:ext uri="{FF2B5EF4-FFF2-40B4-BE49-F238E27FC236}">
                <a16:creationId xmlns:a16="http://schemas.microsoft.com/office/drawing/2014/main" id="{F4FAD568-D6B1-2562-BDC7-2F1FD273ABB2}"/>
              </a:ext>
            </a:extLst>
          </p:cNvPr>
          <p:cNvPicPr>
            <a:picLocks noChangeAspect="1"/>
          </p:cNvPicPr>
          <p:nvPr/>
        </p:nvPicPr>
        <p:blipFill>
          <a:blip r:embed="rId8"/>
          <a:stretch>
            <a:fillRect/>
          </a:stretch>
        </p:blipFill>
        <p:spPr>
          <a:xfrm>
            <a:off x="7514146" y="890911"/>
            <a:ext cx="1250990" cy="707081"/>
          </a:xfrm>
          <a:prstGeom prst="rect">
            <a:avLst/>
          </a:prstGeom>
        </p:spPr>
      </p:pic>
      <p:pic>
        <p:nvPicPr>
          <p:cNvPr id="23" name="Picture 22">
            <a:extLst>
              <a:ext uri="{FF2B5EF4-FFF2-40B4-BE49-F238E27FC236}">
                <a16:creationId xmlns:a16="http://schemas.microsoft.com/office/drawing/2014/main" id="{C776DC94-5949-3892-09FD-9A6D2E2B88C4}"/>
              </a:ext>
            </a:extLst>
          </p:cNvPr>
          <p:cNvPicPr>
            <a:picLocks noChangeAspect="1"/>
          </p:cNvPicPr>
          <p:nvPr/>
        </p:nvPicPr>
        <p:blipFill>
          <a:blip r:embed="rId9"/>
          <a:stretch>
            <a:fillRect/>
          </a:stretch>
        </p:blipFill>
        <p:spPr>
          <a:xfrm>
            <a:off x="3390386" y="800570"/>
            <a:ext cx="1298175" cy="798877"/>
          </a:xfrm>
          <a:prstGeom prst="rect">
            <a:avLst/>
          </a:prstGeom>
        </p:spPr>
      </p:pic>
    </p:spTree>
    <p:extLst>
      <p:ext uri="{BB962C8B-B14F-4D97-AF65-F5344CB8AC3E}">
        <p14:creationId xmlns:p14="http://schemas.microsoft.com/office/powerpoint/2010/main" val="3791115112"/>
      </p:ext>
    </p:extLst>
  </p:cSld>
  <p:clrMapOvr>
    <a:masterClrMapping/>
  </p:clrMapOvr>
  <mc:AlternateContent xmlns:mc="http://schemas.openxmlformats.org/markup-compatibility/2006" xmlns:p14="http://schemas.microsoft.com/office/powerpoint/2010/main">
    <mc:Choice Requires="p14">
      <p:transition spd="slow" p14:dur="2000" advTm="316821"/>
    </mc:Choice>
    <mc:Fallback xmlns="">
      <p:transition spd="slow" advTm="316821"/>
    </mc:Fallback>
  </mc:AlternateContent>
  <p:extLst>
    <p:ext uri="{3A86A75C-4F4B-4683-9AE1-C65F6400EC91}">
      <p14:laserTraceLst xmlns:p14="http://schemas.microsoft.com/office/powerpoint/2010/main">
        <p14:tracePtLst>
          <p14:tracePt t="1574" x="3513138" y="5580063"/>
          <p14:tracePt t="1580" x="3538538" y="5502275"/>
          <p14:tracePt t="1587" x="3551238" y="5399088"/>
          <p14:tracePt t="1595" x="3578225" y="5295900"/>
          <p14:tracePt t="1609" x="3616325" y="5114925"/>
          <p14:tracePt t="1614" x="3629025" y="4933950"/>
          <p14:tracePt t="1625" x="3629025" y="4740275"/>
          <p14:tracePt t="1627" x="3603625" y="4519613"/>
          <p14:tracePt t="1635" x="3578225" y="4352925"/>
          <p14:tracePt t="1644" x="3551238" y="4210050"/>
          <p14:tracePt t="1652" x="3525838" y="4132263"/>
          <p14:tracePt t="1659" x="3500438" y="4068763"/>
          <p14:tracePt t="1667" x="3487738" y="4003675"/>
          <p14:tracePt t="1675" x="3460750" y="3938588"/>
          <p14:tracePt t="1685" x="3448050" y="3848100"/>
          <p14:tracePt t="1692" x="3422650" y="3757613"/>
          <p14:tracePt t="1699" x="3397250" y="3616325"/>
          <p14:tracePt t="1707" x="3370263" y="3487738"/>
          <p14:tracePt t="1715" x="3344863" y="3370263"/>
          <p14:tracePt t="1723" x="3332163" y="3267075"/>
          <p14:tracePt t="1729" x="3332163" y="3189288"/>
          <p14:tracePt t="1741" x="3332163" y="3151188"/>
          <p14:tracePt t="1744" x="3332163" y="3138488"/>
          <p14:tracePt t="1756" x="3332163" y="3113088"/>
          <p14:tracePt t="1761" x="3344863" y="3100388"/>
          <p14:tracePt t="1773" x="3370263" y="3073400"/>
          <p14:tracePt t="1777" x="3397250" y="3035300"/>
          <p14:tracePt t="1788" x="3460750" y="2944813"/>
          <p14:tracePt t="1792" x="3513138" y="2867025"/>
          <p14:tracePt t="1802" x="3563938" y="2816225"/>
          <p14:tracePt t="1812" x="3616325" y="2738438"/>
          <p14:tracePt t="1817" x="3629025" y="2698750"/>
          <p14:tracePt t="1824" x="3654425" y="2660650"/>
          <p14:tracePt t="1833" x="3681413" y="2635250"/>
          <p14:tracePt t="1841" x="3694113" y="2622550"/>
          <p14:tracePt t="1856" x="3694113" y="2608263"/>
          <p14:tracePt t="1865" x="3706813" y="2595563"/>
          <p14:tracePt t="1870" x="3719513" y="2582863"/>
          <p14:tracePt t="1879" x="3744913" y="2544763"/>
          <p14:tracePt t="1887" x="3784600" y="2479675"/>
          <p14:tracePt t="1895" x="3848100" y="2401888"/>
          <p14:tracePt t="1904" x="3913188" y="2324100"/>
          <p14:tracePt t="1912" x="3951288" y="2286000"/>
          <p14:tracePt t="1920" x="3978275" y="2233613"/>
          <p14:tracePt t="1927" x="4003675" y="2220913"/>
          <p14:tracePt t="1935" x="4016375" y="2195513"/>
          <p14:tracePt t="1943" x="4029075" y="2195513"/>
          <p14:tracePt t="1952" x="4029075" y="2170113"/>
          <p14:tracePt t="1963" x="4041775" y="2170113"/>
          <p14:tracePt t="1995" x="4041775" y="2157413"/>
          <p14:tracePt t="1999" x="4029075" y="2130425"/>
          <p14:tracePt t="2007" x="4003675" y="2117725"/>
          <p14:tracePt t="2015" x="3978275" y="2079625"/>
          <p14:tracePt t="2021" x="3938588" y="2054225"/>
          <p14:tracePt t="2029" x="3862388" y="2001838"/>
          <p14:tracePt t="2037" x="3784600" y="1963738"/>
          <p14:tracePt t="2045" x="3706813" y="1936750"/>
          <p14:tracePt t="2053" x="3629025" y="1911350"/>
          <p14:tracePt t="2061" x="3551238" y="1873250"/>
          <p14:tracePt t="2070" x="3487738" y="1833563"/>
          <p14:tracePt t="2077" x="3422650" y="1795463"/>
          <p14:tracePt t="2087" x="3357563" y="1755775"/>
          <p14:tracePt t="2093" x="3319463" y="1730375"/>
          <p14:tracePt t="2102" x="3279775" y="1704975"/>
          <p14:tracePt t="2110" x="3254375" y="1665288"/>
          <p14:tracePt t="2117" x="3216275" y="1639888"/>
          <p14:tracePt t="2125" x="3176588" y="1576388"/>
          <p14:tracePt t="2133" x="3125788" y="1498600"/>
          <p14:tracePt t="2141" x="3086100" y="1471613"/>
          <p14:tracePt t="2147" x="3048000" y="1420813"/>
          <p14:tracePt t="2155" x="2995613" y="1382713"/>
          <p14:tracePt t="2163" x="2970213" y="1368425"/>
          <p14:tracePt t="2174" x="2932113" y="1343025"/>
          <p14:tracePt t="2179" x="2906713" y="1330325"/>
          <p14:tracePt t="2187" x="2892425" y="1304925"/>
          <p14:tracePt t="2195" x="2879725" y="1292225"/>
          <p14:tracePt t="2204" x="2854325" y="1265238"/>
          <p14:tracePt t="2211" x="2841625" y="1252538"/>
          <p14:tracePt t="2220" x="2816225" y="1227138"/>
          <p14:tracePt t="2227" x="2801938" y="1214438"/>
          <p14:tracePt t="2238" x="2776538" y="1201738"/>
          <p14:tracePt t="2243" x="2763838" y="1174750"/>
          <p14:tracePt t="2253" x="2738438" y="1149350"/>
          <p14:tracePt t="2260" x="2711450" y="1123950"/>
          <p14:tracePt t="2268" x="2698750" y="1111250"/>
          <p14:tracePt t="2275" x="2673350" y="1098550"/>
          <p14:tracePt t="2283" x="2673350" y="1084263"/>
          <p14:tracePt t="2289" x="2660650" y="1071563"/>
          <p14:tracePt t="2297" x="2647950" y="1046163"/>
          <p14:tracePt t="2306" x="2622550" y="1020763"/>
          <p14:tracePt t="2313" x="2622550" y="1008063"/>
          <p14:tracePt t="2322" x="2595563" y="968375"/>
          <p14:tracePt t="2329" x="2582863" y="942975"/>
          <p14:tracePt t="2339" x="2557463" y="930275"/>
          <p14:tracePt t="2345" x="2544763" y="903288"/>
          <p14:tracePt t="2356" x="2517775" y="890588"/>
          <p14:tracePt t="2361" x="2505075" y="865188"/>
          <p14:tracePt t="2370" x="2492375" y="865188"/>
          <p14:tracePt t="2379" x="2466975" y="852488"/>
          <p14:tracePt t="2387" x="2466975" y="839788"/>
          <p14:tracePt t="2542" x="2479675" y="814388"/>
          <p14:tracePt t="2547" x="2492375" y="787400"/>
          <p14:tracePt t="2557" x="2492375" y="774700"/>
          <p14:tracePt t="2565" x="2479675" y="749300"/>
          <p14:tracePt t="2573" x="2466975" y="749300"/>
          <p14:tracePt t="2579" x="2454275" y="723900"/>
          <p14:tracePt t="2587" x="2441575" y="723900"/>
          <p14:tracePt t="2597" x="2441575" y="709613"/>
          <p14:tracePt t="2607" x="2427288" y="709613"/>
          <p14:tracePt t="2667" x="2427288" y="696913"/>
          <p14:tracePt t="2684" x="2414588" y="684213"/>
          <p14:tracePt t="8184" x="2441575" y="684213"/>
          <p14:tracePt t="8191" x="2492375" y="696913"/>
          <p14:tracePt t="8199" x="2570163" y="696913"/>
          <p14:tracePt t="8206" x="2686050" y="696913"/>
          <p14:tracePt t="8214" x="2816225" y="684213"/>
          <p14:tracePt t="8223" x="2919413" y="671513"/>
          <p14:tracePt t="8231" x="3022600" y="671513"/>
          <p14:tracePt t="8238" x="3113088" y="671513"/>
          <p14:tracePt t="8249" x="3163888" y="671513"/>
          <p14:tracePt t="8257" x="3203575" y="671513"/>
          <p14:tracePt t="8265" x="3228975" y="671513"/>
          <p14:tracePt t="8273" x="3241675" y="671513"/>
          <p14:tracePt t="8281" x="3267075" y="658813"/>
          <p14:tracePt t="8290" x="3279775" y="658813"/>
          <p14:tracePt t="8300" x="3294063" y="646113"/>
          <p14:tracePt t="8307" x="3332163" y="633413"/>
          <p14:tracePt t="8316" x="3344863" y="633413"/>
          <p14:tracePt t="8323" x="3357563" y="620713"/>
          <p14:tracePt t="8333" x="3370263" y="620713"/>
          <p14:tracePt t="8349" x="3384550" y="606425"/>
          <p14:tracePt t="8357" x="3397250" y="606425"/>
          <p14:tracePt t="8364" x="3409950" y="606425"/>
          <p14:tracePt t="8373" x="3422650" y="593725"/>
          <p14:tracePt t="8381" x="3448050" y="581025"/>
          <p14:tracePt t="8389" x="3460750" y="555625"/>
          <p14:tracePt t="8397" x="3473450" y="555625"/>
          <p14:tracePt t="8405" x="3487738" y="555625"/>
          <p14:tracePt t="8469" x="3525838" y="555625"/>
          <p14:tracePt t="8479" x="3603625" y="530225"/>
          <p14:tracePt t="8485" x="3706813" y="515938"/>
          <p14:tracePt t="8493" x="3835400" y="477838"/>
          <p14:tracePt t="8501" x="3900488" y="477838"/>
          <p14:tracePt t="8509" x="3978275" y="465138"/>
          <p14:tracePt t="8517" x="4016375" y="439738"/>
          <p14:tracePt t="8525" x="4041775" y="439738"/>
          <p14:tracePt t="8534" x="4068763" y="425450"/>
          <p14:tracePt t="8543" x="4081463" y="425450"/>
          <p14:tracePt t="8589" x="4159250" y="400050"/>
          <p14:tracePt t="8597" x="4235450" y="387350"/>
          <p14:tracePt t="8607" x="4287838" y="374650"/>
          <p14:tracePt t="8614" x="4352925" y="374650"/>
          <p14:tracePt t="8625" x="4430713" y="361950"/>
          <p14:tracePt t="8633" x="4494213" y="361950"/>
          <p14:tracePt t="8639" x="4572000" y="361950"/>
          <p14:tracePt t="8647" x="4610100" y="361950"/>
          <p14:tracePt t="8657" x="4624388" y="361950"/>
          <p14:tracePt t="8665" x="4637088" y="361950"/>
          <p14:tracePt t="8673" x="4662488" y="361950"/>
          <p14:tracePt t="8681" x="4700588" y="361950"/>
          <p14:tracePt t="8689" x="4740275" y="361950"/>
          <p14:tracePt t="8698" x="4778375" y="361950"/>
          <p14:tracePt t="8707" x="4843463" y="361950"/>
          <p14:tracePt t="8714" x="4908550" y="361950"/>
          <p14:tracePt t="8723" x="4984750" y="361950"/>
          <p14:tracePt t="8731" x="5037138" y="361950"/>
          <p14:tracePt t="8739" x="5102225" y="361950"/>
          <p14:tracePt t="8747" x="5178425" y="361950"/>
          <p14:tracePt t="8755" x="5268913" y="387350"/>
          <p14:tracePt t="8764" x="5334000" y="412750"/>
          <p14:tracePt t="8771" x="5411788" y="439738"/>
          <p14:tracePt t="8781" x="5489575" y="477838"/>
          <p14:tracePt t="8788" x="5565775" y="503238"/>
          <p14:tracePt t="8796" x="5643563" y="542925"/>
          <p14:tracePt t="8803" x="5721350" y="581025"/>
          <p14:tracePt t="8813" x="5746750" y="658813"/>
          <p14:tracePt t="8821" x="5746750" y="696913"/>
          <p14:tracePt t="8855" x="5683250" y="762000"/>
          <p14:tracePt t="8863" x="5643563" y="839788"/>
          <p14:tracePt t="9141" x="5618163" y="827088"/>
          <p14:tracePt t="9146" x="5605463" y="814388"/>
          <p14:tracePt t="9155" x="5592763" y="787400"/>
          <p14:tracePt t="9167" x="5565775" y="749300"/>
          <p14:tracePt t="9171" x="5540375" y="671513"/>
          <p14:tracePt t="9177" x="5502275" y="568325"/>
          <p14:tracePt t="9185" x="5437188" y="477838"/>
          <p14:tracePt t="9193" x="5437188" y="465138"/>
          <p14:tracePt t="9217" x="5424488" y="465138"/>
          <p14:tracePt t="9225" x="5424488" y="452438"/>
          <p14:tracePt t="9237" x="5437188" y="439738"/>
          <p14:tracePt t="9241" x="5462588" y="439738"/>
          <p14:tracePt t="9249" x="5475288" y="425450"/>
          <p14:tracePt t="9257" x="5502275" y="400050"/>
          <p14:tracePt t="9265" x="5527675" y="387350"/>
          <p14:tracePt t="9273" x="5553075" y="374650"/>
          <p14:tracePt t="9281" x="5565775" y="336550"/>
          <p14:tracePt t="9289" x="5592763" y="322263"/>
          <p14:tracePt t="9296" x="5592763" y="309563"/>
          <p14:tracePt t="9312" x="5618163" y="284163"/>
          <p14:tracePt t="9319" x="5618163" y="271463"/>
          <p14:tracePt t="9327" x="5643563" y="258763"/>
          <p14:tracePt t="9337" x="5708650" y="258763"/>
          <p14:tracePt t="9344" x="5799138" y="246063"/>
          <p14:tracePt t="9351" x="5902325" y="246063"/>
          <p14:tracePt t="9359" x="5967413" y="246063"/>
          <p14:tracePt t="9366" x="6043613" y="258763"/>
          <p14:tracePt t="9375" x="6108700" y="258763"/>
          <p14:tracePt t="9386" x="6161088" y="258763"/>
          <p14:tracePt t="9391" x="6186488" y="258763"/>
          <p14:tracePt t="9407" x="6199188" y="258763"/>
          <p14:tracePt t="9453" x="6199188" y="271463"/>
          <p14:tracePt t="9469" x="6224588" y="271463"/>
          <p14:tracePt t="9477" x="6315075" y="296863"/>
          <p14:tracePt t="9485" x="6405563" y="322263"/>
          <p14:tracePt t="9494" x="6508750" y="349250"/>
          <p14:tracePt t="9501" x="6599238" y="374650"/>
          <p14:tracePt t="9510" x="6677025" y="400050"/>
          <p14:tracePt t="9518" x="6754813" y="452438"/>
          <p14:tracePt t="9527" x="6819900" y="515938"/>
          <p14:tracePt t="9533" x="6896100" y="568325"/>
          <p14:tracePt t="9541" x="6973888" y="620713"/>
          <p14:tracePt t="9551" x="7038975" y="646113"/>
          <p14:tracePt t="9557" x="7116763" y="658813"/>
          <p14:tracePt t="9567" x="7194550" y="684213"/>
          <p14:tracePt t="9573" x="7245350" y="709613"/>
          <p14:tracePt t="9582" x="7283450" y="723900"/>
          <p14:tracePt t="9587" x="7297738" y="736600"/>
          <p14:tracePt t="9598" x="7310438" y="736600"/>
          <p14:tracePt t="9603" x="7335838" y="736600"/>
          <p14:tracePt t="9614" x="7373938" y="762000"/>
          <p14:tracePt t="9621" x="7426325" y="774700"/>
          <p14:tracePt t="9628" x="7516813" y="787400"/>
          <p14:tracePt t="9636" x="7620000" y="800100"/>
          <p14:tracePt t="9644" x="7735888" y="827088"/>
          <p14:tracePt t="9651" x="7851775" y="852488"/>
          <p14:tracePt t="9661" x="8007350" y="877888"/>
          <p14:tracePt t="9666" x="8135938" y="903288"/>
          <p14:tracePt t="9675" x="8291513" y="942975"/>
          <p14:tracePt t="9683" x="8382000" y="968375"/>
          <p14:tracePt t="9692" x="8459788" y="968375"/>
          <p14:tracePt t="9699" x="8497888" y="968375"/>
          <p14:tracePt t="9707" x="8523288" y="968375"/>
          <p14:tracePt t="9762" x="8537575" y="968375"/>
          <p14:tracePt t="9780" x="8550275" y="968375"/>
          <p14:tracePt t="9789" x="8562975" y="955675"/>
          <p14:tracePt t="9799" x="8575675" y="942975"/>
          <p14:tracePt t="9807" x="8588375" y="930275"/>
          <p14:tracePt t="9815" x="8601075" y="930275"/>
          <p14:tracePt t="9823" x="8613775" y="903288"/>
          <p14:tracePt t="9919" x="8628063" y="890588"/>
          <p14:tracePt t="9957" x="8640763" y="877888"/>
          <p14:tracePt t="9967" x="8640763" y="865188"/>
          <p14:tracePt t="9974" x="8666163" y="852488"/>
          <p14:tracePt t="9983" x="8666163" y="839788"/>
          <p14:tracePt t="9991" x="8691563" y="814388"/>
          <p14:tracePt t="10001" x="8704263" y="800100"/>
          <p14:tracePt t="10012" x="8731250" y="774700"/>
          <p14:tracePt t="10017" x="8743950" y="762000"/>
          <p14:tracePt t="10025" x="8756650" y="749300"/>
          <p14:tracePt t="10033" x="8782050" y="736600"/>
          <p14:tracePt t="10044" x="8794750" y="736600"/>
          <p14:tracePt t="10051" x="8807450" y="736600"/>
          <p14:tracePt t="10109" x="8821738" y="723900"/>
          <p14:tracePt t="10117" x="8847138" y="723900"/>
          <p14:tracePt t="10125" x="8859838" y="723900"/>
          <p14:tracePt t="10133" x="8872538" y="723900"/>
          <p14:tracePt t="10141" x="8897938" y="723900"/>
          <p14:tracePt t="10149" x="8912225" y="696913"/>
          <p14:tracePt t="10157" x="8924925" y="696913"/>
          <p14:tracePt t="10173" x="8937625" y="696913"/>
          <p14:tracePt t="10227" x="8950325" y="696913"/>
          <p14:tracePt t="10249" x="8975725" y="696913"/>
          <p14:tracePt t="10260" x="8988425" y="684213"/>
          <p14:tracePt t="10265" x="9002713" y="671513"/>
          <p14:tracePt t="10274" x="9028113" y="658813"/>
          <p14:tracePt t="10281" x="9053513" y="658813"/>
          <p14:tracePt t="10289" x="9091613" y="646113"/>
          <p14:tracePt t="10299" x="9118600" y="646113"/>
          <p14:tracePt t="10307" x="9144000" y="646113"/>
          <p14:tracePt t="10315" x="9182100" y="646113"/>
          <p14:tracePt t="10323" x="9196388" y="646113"/>
          <p14:tracePt t="10331" x="9209088" y="646113"/>
          <p14:tracePt t="10340" x="9221788" y="646113"/>
          <p14:tracePt t="10359" x="9234488" y="646113"/>
          <p14:tracePt t="10413" x="9247188" y="646113"/>
          <p14:tracePt t="10419" x="9259888" y="646113"/>
          <p14:tracePt t="10428" x="9285288" y="646113"/>
          <p14:tracePt t="10435" x="9312275" y="646113"/>
          <p14:tracePt t="10445" x="9324975" y="646113"/>
          <p14:tracePt t="10453" x="9337675" y="646113"/>
          <p14:tracePt t="10463" x="9363075" y="646113"/>
          <p14:tracePt t="10478" x="9375775" y="646113"/>
          <p14:tracePt t="10560" x="9390063" y="646113"/>
          <p14:tracePt t="10707" x="9390063" y="658813"/>
          <p14:tracePt t="10715" x="9375775" y="684213"/>
          <p14:tracePt t="10723" x="9350375" y="709613"/>
          <p14:tracePt t="10730" x="9337675" y="723900"/>
          <p14:tracePt t="10739" x="9312275" y="762000"/>
          <p14:tracePt t="10748" x="9259888" y="787400"/>
          <p14:tracePt t="10755" x="9234488" y="814388"/>
          <p14:tracePt t="10763" x="9209088" y="839788"/>
          <p14:tracePt t="10771" x="9144000" y="865188"/>
          <p14:tracePt t="10779" x="9105900" y="890588"/>
          <p14:tracePt t="10785" x="9040813" y="917575"/>
          <p14:tracePt t="10795" x="8975725" y="968375"/>
          <p14:tracePt t="10801" x="8897938" y="993775"/>
          <p14:tracePt t="10810" x="8807450" y="1020763"/>
          <p14:tracePt t="10817" x="8731250" y="1071563"/>
          <p14:tracePt t="10829" x="8628063" y="1162050"/>
          <p14:tracePt t="10835" x="8497888" y="1239838"/>
          <p14:tracePt t="10842" x="8369300" y="1317625"/>
          <p14:tracePt t="10850" x="8240713" y="1382713"/>
          <p14:tracePt t="10858" x="8110538" y="1420813"/>
          <p14:tracePt t="10867" x="8007350" y="1485900"/>
          <p14:tracePt t="10873" x="7916863" y="1524000"/>
          <p14:tracePt t="10881" x="7813675" y="1549400"/>
          <p14:tracePt t="10889" x="7735888" y="1576388"/>
          <p14:tracePt t="10897" x="7672388" y="1589088"/>
          <p14:tracePt t="10905" x="7607300" y="1601788"/>
          <p14:tracePt t="10914" x="7542213" y="1627188"/>
          <p14:tracePt t="10920" x="7504113" y="1652588"/>
          <p14:tracePt t="10928" x="7464425" y="1665288"/>
          <p14:tracePt t="10935" x="7439025" y="1665288"/>
          <p14:tracePt t="10945" x="7413625" y="1679575"/>
          <p14:tracePt t="10951" x="7388225" y="1679575"/>
          <p14:tracePt t="10959" x="7373938" y="1679575"/>
          <p14:tracePt t="10967" x="7348538" y="1679575"/>
          <p14:tracePt t="10977" x="7323138" y="1692275"/>
          <p14:tracePt t="10983" x="7310438" y="1692275"/>
          <p14:tracePt t="10993" x="7297738" y="1692275"/>
          <p14:tracePt t="10999" x="7270750" y="1692275"/>
          <p14:tracePt t="11007" x="7270750" y="1704975"/>
          <p14:tracePt t="11014" x="7258050" y="1717675"/>
          <p14:tracePt t="11023" x="7219950" y="1717675"/>
          <p14:tracePt t="11031" x="7207250" y="1717675"/>
          <p14:tracePt t="11039" x="7180263" y="1730375"/>
          <p14:tracePt t="11047" x="7154863" y="1743075"/>
          <p14:tracePt t="11055" x="7116763" y="1755775"/>
          <p14:tracePt t="11064" x="7089775" y="1782763"/>
          <p14:tracePt t="11069" x="7064375" y="1795463"/>
          <p14:tracePt t="11081" x="6999288" y="1820863"/>
          <p14:tracePt t="11085" x="6961188" y="1846263"/>
          <p14:tracePt t="11097" x="6896100" y="1898650"/>
          <p14:tracePt t="11100" x="6858000" y="1924050"/>
          <p14:tracePt t="11109" x="6805613" y="1976438"/>
          <p14:tracePt t="11118" x="6792913" y="2001838"/>
          <p14:tracePt t="11126" x="6767513" y="2014538"/>
          <p14:tracePt t="11133" x="6742113" y="2054225"/>
          <p14:tracePt t="11142" x="6729413" y="2066925"/>
          <p14:tracePt t="11149" x="6702425" y="2079625"/>
          <p14:tracePt t="11157" x="6689725" y="2105025"/>
          <p14:tracePt t="11165" x="6677025" y="2117725"/>
          <p14:tracePt t="11173" x="6651625" y="2144713"/>
          <p14:tracePt t="11181" x="6638925" y="2157413"/>
          <p14:tracePt t="11187" x="6599238" y="2182813"/>
          <p14:tracePt t="11196" x="6573838" y="2195513"/>
          <p14:tracePt t="11203" x="6561138" y="2208213"/>
          <p14:tracePt t="11211" x="6535738" y="2220913"/>
          <p14:tracePt t="11219" x="6508750" y="2220913"/>
          <p14:tracePt t="11229" x="6483350" y="2233613"/>
          <p14:tracePt t="11236" x="6470650" y="2233613"/>
          <p14:tracePt t="11244" x="6457950" y="2233613"/>
          <p14:tracePt t="11251" x="6445250" y="2260600"/>
          <p14:tracePt t="11259" x="6418263" y="2260600"/>
          <p14:tracePt t="11267" x="6405563" y="2273300"/>
          <p14:tracePt t="11278" x="6392863" y="2298700"/>
          <p14:tracePt t="11282" x="6367463" y="2311400"/>
          <p14:tracePt t="11292" x="6354763" y="2324100"/>
          <p14:tracePt t="11299" x="6327775" y="2338388"/>
          <p14:tracePt t="11308" x="6315075" y="2351088"/>
          <p14:tracePt t="11334" x="6289675" y="2351088"/>
          <p14:tracePt t="11349" x="6264275" y="2351088"/>
          <p14:tracePt t="11357" x="6264275" y="2363788"/>
          <p14:tracePt t="11365" x="6251575" y="2376488"/>
          <p14:tracePt t="11373" x="6224588" y="2376488"/>
          <p14:tracePt t="11381" x="6211888" y="2376488"/>
          <p14:tracePt t="11389" x="6199188" y="2376488"/>
          <p14:tracePt t="11405" x="6186488" y="2376488"/>
          <p14:tracePt t="11487" x="6173788" y="2376488"/>
          <p14:tracePt t="11605" x="6161088" y="2376488"/>
          <p14:tracePt t="11629" x="6148388" y="2376488"/>
          <p14:tracePt t="11637" x="6148388" y="2389188"/>
          <p14:tracePt t="11645" x="6134100" y="2389188"/>
          <p14:tracePt t="11653" x="6108700" y="2401888"/>
          <p14:tracePt t="11663" x="6070600" y="2427288"/>
          <p14:tracePt t="11668" x="5992813" y="2454275"/>
          <p14:tracePt t="11678" x="5967413" y="2466975"/>
          <p14:tracePt t="11685" x="5927725" y="2466975"/>
          <p14:tracePt t="11696" x="5902325" y="2492375"/>
          <p14:tracePt t="11701" x="5889625" y="2492375"/>
          <p14:tracePt t="11710" x="5876925" y="2492375"/>
          <p14:tracePt t="11717" x="5864225" y="2492375"/>
          <p14:tracePt t="11725" x="5864225" y="2505075"/>
          <p14:tracePt t="11737" x="5849938" y="2517775"/>
          <p14:tracePt t="11742" x="5824538" y="2544763"/>
          <p14:tracePt t="11747" x="5811838" y="2570163"/>
          <p14:tracePt t="11755" x="5786438" y="2582863"/>
          <p14:tracePt t="11763" x="5786438" y="2608263"/>
          <p14:tracePt t="11771" x="5773738" y="2622550"/>
          <p14:tracePt t="11831" x="5773738" y="2635250"/>
          <p14:tracePt t="11839" x="5773738" y="2647950"/>
          <p14:tracePt t="11859" x="5773738" y="2660650"/>
          <p14:tracePt t="19803" x="5786438" y="2660650"/>
          <p14:tracePt t="19811" x="5811838" y="2635250"/>
          <p14:tracePt t="19822" x="5864225" y="2608263"/>
          <p14:tracePt t="19829" x="5876925" y="2570163"/>
          <p14:tracePt t="19838" x="5927725" y="2557463"/>
          <p14:tracePt t="19844" x="5992813" y="2557463"/>
          <p14:tracePt t="19856" x="6070600" y="2570163"/>
          <p14:tracePt t="19861" x="6134100" y="2570163"/>
          <p14:tracePt t="19870" x="6186488" y="2570163"/>
          <p14:tracePt t="19877" x="6251575" y="2570163"/>
          <p14:tracePt t="19886" x="6315075" y="2544763"/>
          <p14:tracePt t="19893" x="6380163" y="2517775"/>
          <p14:tracePt t="19903" x="6470650" y="2505075"/>
          <p14:tracePt t="19909" x="6535738" y="2505075"/>
          <p14:tracePt t="19917" x="6626225" y="2505075"/>
          <p14:tracePt t="19925" x="6729413" y="2517775"/>
          <p14:tracePt t="19933" x="6805613" y="2544763"/>
          <p14:tracePt t="19941" x="6870700" y="2570163"/>
          <p14:tracePt t="19949" x="6883400" y="2582863"/>
          <p14:tracePt t="19957" x="6896100" y="2595563"/>
          <p14:tracePt t="19966" x="6923088" y="2608263"/>
          <p14:tracePt t="19973" x="6935788" y="2622550"/>
          <p14:tracePt t="19981" x="6986588" y="2660650"/>
          <p14:tracePt t="19988" x="7013575" y="2698750"/>
          <p14:tracePt t="19997" x="7089775" y="2738438"/>
          <p14:tracePt t="20005" x="7154863" y="2789238"/>
          <p14:tracePt t="20014" x="7207250" y="2828925"/>
          <p14:tracePt t="20021" x="7258050" y="2867025"/>
          <p14:tracePt t="20027" x="7283450" y="2892425"/>
          <p14:tracePt t="20036" x="7310438" y="2919413"/>
          <p14:tracePt t="20043" x="7323138" y="2944813"/>
          <p14:tracePt t="20053" x="7348538" y="2970213"/>
          <p14:tracePt t="20059" x="7361238" y="3009900"/>
          <p14:tracePt t="20067" x="7400925" y="3086100"/>
          <p14:tracePt t="20076" x="7426325" y="3151188"/>
          <p14:tracePt t="20084" x="7451725" y="3189288"/>
          <p14:tracePt t="20091" x="7451725" y="3254375"/>
          <p14:tracePt t="20099" x="7464425" y="3279775"/>
          <p14:tracePt t="20109" x="7491413" y="3319463"/>
          <p14:tracePt t="20115" x="7504113" y="3357563"/>
          <p14:tracePt t="20124" x="7516813" y="3435350"/>
          <p14:tracePt t="20131" x="7542213" y="3473450"/>
          <p14:tracePt t="20139" x="7581900" y="3551238"/>
          <p14:tracePt t="20145" x="7620000" y="3629025"/>
          <p14:tracePt t="20154" x="7645400" y="3706813"/>
          <p14:tracePt t="20161" x="7658100" y="3771900"/>
          <p14:tracePt t="20173" x="7672388" y="3848100"/>
          <p14:tracePt t="20176" x="7685088" y="3875088"/>
          <p14:tracePt t="20188" x="7697788" y="3887788"/>
          <p14:tracePt t="20193" x="7710488" y="3913188"/>
          <p14:tracePt t="20205" x="7710488" y="3925888"/>
          <p14:tracePt t="20209" x="7710488" y="3938588"/>
          <p14:tracePt t="20219" x="7697788" y="3965575"/>
          <p14:tracePt t="20225" x="7697788" y="3990975"/>
          <p14:tracePt t="20234" x="7697788" y="4029075"/>
          <p14:tracePt t="20241" x="7697788" y="4056063"/>
          <p14:tracePt t="20250" x="7697788" y="4106863"/>
          <p14:tracePt t="20257" x="7723188" y="4171950"/>
          <p14:tracePt t="20268" x="7748588" y="4210050"/>
          <p14:tracePt t="20273" x="7748588" y="4235450"/>
          <p14:tracePt t="20281" x="7761288" y="4262438"/>
          <p14:tracePt t="20287" x="7775575" y="4300538"/>
          <p14:tracePt t="20295" x="7800975" y="4365625"/>
          <p14:tracePt t="20303" x="7813675" y="4443413"/>
          <p14:tracePt t="20311" x="7851775" y="4519613"/>
          <p14:tracePt t="20320" x="7878763" y="4584700"/>
          <p14:tracePt t="20327" x="7904163" y="4662488"/>
          <p14:tracePt t="20335" x="7929563" y="4727575"/>
          <p14:tracePt t="20343" x="7956550" y="4791075"/>
          <p14:tracePt t="20353" x="7969250" y="4818063"/>
          <p14:tracePt t="20359" x="7981950" y="4843463"/>
          <p14:tracePt t="20367" x="7981950" y="4856163"/>
          <p14:tracePt t="20375" x="8007350" y="4881563"/>
          <p14:tracePt t="20384" x="8007350" y="4894263"/>
          <p14:tracePt t="20391" x="8007350" y="4921250"/>
          <p14:tracePt t="20399" x="8020050" y="4946650"/>
          <p14:tracePt t="20407" x="8032750" y="4972050"/>
          <p14:tracePt t="20415" x="8032750" y="4984750"/>
          <p14:tracePt t="61879" x="8085138" y="4921250"/>
          <p14:tracePt t="61887" x="8135938" y="4830763"/>
          <p14:tracePt t="61896" x="8175625" y="4713288"/>
          <p14:tracePt t="61901" x="8226425" y="4624388"/>
          <p14:tracePt t="61909" x="8316913" y="4506913"/>
          <p14:tracePt t="61917" x="8434388" y="4391025"/>
          <p14:tracePt t="61925" x="8550275" y="4325938"/>
          <p14:tracePt t="61933" x="8666163" y="4249738"/>
          <p14:tracePt t="61942" x="8743950" y="4197350"/>
          <p14:tracePt t="61948" x="8821738" y="4159250"/>
          <p14:tracePt t="61957" x="8885238" y="4106863"/>
          <p14:tracePt t="61969" x="8950325" y="4041775"/>
          <p14:tracePt t="61973" x="9002713" y="3990975"/>
          <p14:tracePt t="61981" x="9078913" y="3913188"/>
          <p14:tracePt t="61989" x="9156700" y="3810000"/>
          <p14:tracePt t="61997" x="9234488" y="3744913"/>
          <p14:tracePt t="62005" x="9312275" y="3706813"/>
          <p14:tracePt t="62014" x="9390063" y="3668713"/>
          <p14:tracePt t="62021" x="9466263" y="3616325"/>
          <p14:tracePt t="62028" x="9531350" y="3578225"/>
          <p14:tracePt t="62035" x="9596438" y="3513138"/>
          <p14:tracePt t="62045" x="9634538" y="3473450"/>
          <p14:tracePt t="62051" x="9674225" y="3448050"/>
          <p14:tracePt t="62062" x="9712325" y="3422650"/>
          <p14:tracePt t="62067" x="9737725" y="3409950"/>
          <p14:tracePt t="62075" x="9777413" y="3384550"/>
          <p14:tracePt t="62083" x="9853613" y="3357563"/>
          <p14:tracePt t="62094" x="9931400" y="3332163"/>
          <p14:tracePt t="62098" x="9996488" y="3332163"/>
          <p14:tracePt t="62107" x="10086975" y="3306763"/>
          <p14:tracePt t="62115" x="10164763" y="3279775"/>
          <p14:tracePt t="62123" x="10255250" y="3254375"/>
          <p14:tracePt t="62131" x="10345738" y="3241675"/>
          <p14:tracePt t="62140" x="10448925" y="3216275"/>
          <p14:tracePt t="62147" x="10487025" y="3189288"/>
          <p14:tracePt t="62160" x="10539413" y="3176588"/>
          <p14:tracePt t="62163" x="10552113" y="3151188"/>
          <p14:tracePt t="62169" x="10577513" y="3125788"/>
          <p14:tracePt t="62178" x="10602913" y="3100388"/>
          <p14:tracePt t="62185" x="10629900" y="3060700"/>
          <p14:tracePt t="62195" x="10642600" y="3009900"/>
          <p14:tracePt t="62201" x="10668000" y="2995613"/>
          <p14:tracePt t="62210" x="10680700" y="2932113"/>
          <p14:tracePt t="62217" x="10706100" y="2879725"/>
          <p14:tracePt t="62225" x="10720388" y="2816225"/>
          <p14:tracePt t="62233" x="10745788" y="2725738"/>
          <p14:tracePt t="62242" x="10771188" y="2673350"/>
          <p14:tracePt t="62251" x="10771188" y="2635250"/>
          <p14:tracePt t="62257" x="10783888" y="2622550"/>
          <p14:tracePt t="62266" x="10796588" y="2608263"/>
          <p14:tracePt t="62273" x="10796588" y="2582863"/>
          <p14:tracePt t="62281" x="10796588" y="2570163"/>
          <p14:tracePt t="62289" x="10796588" y="2557463"/>
          <p14:tracePt t="62297" x="10796588" y="2532063"/>
          <p14:tracePt t="62303" x="10796588" y="2479675"/>
          <p14:tracePt t="62314" x="10783888" y="2401888"/>
          <p14:tracePt t="62319" x="10720388" y="2324100"/>
          <p14:tracePt t="62331" x="10668000" y="2247900"/>
          <p14:tracePt t="62335" x="10577513" y="2170113"/>
          <p14:tracePt t="62344" x="10512425" y="2079625"/>
          <p14:tracePt t="62351" x="10461625" y="2054225"/>
          <p14:tracePt t="62360" x="10409238" y="2014538"/>
          <p14:tracePt t="62367" x="10396538" y="1989138"/>
          <p14:tracePt t="62376" x="10371138" y="1963738"/>
          <p14:tracePt t="62387" x="10358438" y="1911350"/>
          <p14:tracePt t="62391" x="10358438" y="1885950"/>
          <p14:tracePt t="62399" x="10345738" y="1808163"/>
          <p14:tracePt t="62410" x="10345738" y="1755775"/>
          <p14:tracePt t="62415" x="10345738" y="1717675"/>
          <p14:tracePt t="62423" x="10345738" y="1692275"/>
          <p14:tracePt t="62431" x="10358438" y="1679575"/>
          <p14:tracePt t="62439" x="10371138" y="1665288"/>
          <p14:tracePt t="62453" x="10371138" y="1652588"/>
          <p14:tracePt t="63053" x="10358438" y="1627188"/>
          <p14:tracePt t="63061" x="10331450" y="1614488"/>
          <p14:tracePt t="63069" x="10318750" y="1589088"/>
          <p14:tracePt t="63079" x="10306050" y="1589088"/>
          <p14:tracePt t="63085" x="10293350" y="1562100"/>
          <p14:tracePt t="63097" x="10280650" y="1562100"/>
          <p14:tracePt t="63255" x="10267950" y="1562100"/>
          <p14:tracePt t="147811" x="10242550" y="1601788"/>
          <p14:tracePt t="147819" x="10215563" y="1639888"/>
          <p14:tracePt t="147827" x="10215563" y="1679575"/>
          <p14:tracePt t="147833" x="10202863" y="1704975"/>
          <p14:tracePt t="147842" x="10190163" y="1717675"/>
          <p14:tracePt t="147849" x="10190163" y="1743075"/>
          <p14:tracePt t="147861" x="10190163" y="1755775"/>
          <p14:tracePt t="147865" x="10190163" y="1770063"/>
          <p14:tracePt t="147873" x="10190163" y="1782763"/>
          <p14:tracePt t="147881" x="10190163" y="1795463"/>
          <p14:tracePt t="147889" x="10190163" y="1808163"/>
          <p14:tracePt t="147897" x="10190163" y="1833563"/>
          <p14:tracePt t="147905" x="10190163" y="1873250"/>
          <p14:tracePt t="147913" x="10190163" y="1911350"/>
          <p14:tracePt t="147921" x="10190163" y="1924050"/>
          <p14:tracePt t="147929" x="10177463" y="1936750"/>
          <p14:tracePt t="147937" x="10164763" y="1963738"/>
          <p14:tracePt t="147947" x="10152063" y="1976438"/>
          <p14:tracePt t="147953" x="10137775" y="1989138"/>
          <p14:tracePt t="147959" x="10125075" y="2014538"/>
          <p14:tracePt t="147986" x="10112375" y="2039938"/>
          <p14:tracePt t="147995" x="10112375" y="2066925"/>
          <p14:tracePt t="148007" x="10099675" y="2079625"/>
          <p14:tracePt t="148015" x="10086975" y="2092325"/>
          <p14:tracePt t="148023" x="10074275" y="2092325"/>
          <p14:tracePt t="148031" x="10061575" y="2105025"/>
          <p14:tracePt t="148046" x="10061575" y="2117725"/>
          <p14:tracePt t="148055" x="10047288" y="2117725"/>
          <p14:tracePt t="148065" x="10021888" y="2144713"/>
          <p14:tracePt t="148071" x="9983788" y="2144713"/>
          <p14:tracePt t="148079" x="9893300" y="2144713"/>
          <p14:tracePt t="148087" x="9750425" y="2092325"/>
          <p14:tracePt t="148096" x="9544050" y="2001838"/>
          <p14:tracePt t="148101" x="9312275" y="1898650"/>
          <p14:tracePt t="148114" x="9118600" y="1820863"/>
          <p14:tracePt t="148117" x="8872538" y="1770063"/>
          <p14:tracePt t="148126" x="8653463" y="1730375"/>
          <p14:tracePt t="148133" x="8278813" y="1692275"/>
          <p14:tracePt t="148143" x="7916863" y="1692275"/>
          <p14:tracePt t="148149" x="7567613" y="1692275"/>
          <p14:tracePt t="148158" x="7038975" y="1692275"/>
          <p14:tracePt t="148165" x="6729413" y="1692275"/>
          <p14:tracePt t="148173" x="6418263" y="1652588"/>
          <p14:tracePt t="148183" x="6161088" y="1614488"/>
          <p14:tracePt t="148189" x="5799138" y="1627188"/>
          <p14:tracePt t="148197" x="5399088" y="1601788"/>
          <p14:tracePt t="148205" x="5075238" y="1498600"/>
          <p14:tracePt t="148213" x="4933950" y="1471613"/>
          <p14:tracePt t="148221" x="4830763" y="1446213"/>
          <p14:tracePt t="148229" x="4727575" y="1433513"/>
          <p14:tracePt t="148235" x="4649788" y="1408113"/>
          <p14:tracePt t="148244" x="4572000" y="1382713"/>
          <p14:tracePt t="148251" x="4533900" y="1382713"/>
          <p14:tracePt t="148261" x="4494213" y="1382713"/>
          <p14:tracePt t="148269" x="4456113" y="1382713"/>
          <p14:tracePt t="148276" x="4416425" y="1382713"/>
          <p14:tracePt t="148283" x="4352925" y="1382713"/>
          <p14:tracePt t="148292" x="4287838" y="1395413"/>
          <p14:tracePt t="148302" x="4210050" y="1408113"/>
          <p14:tracePt t="148308" x="4159250" y="1408113"/>
          <p14:tracePt t="148316" x="4132263" y="1420813"/>
          <p14:tracePt t="148324" x="4094163" y="1433513"/>
          <p14:tracePt t="148332" x="4068763" y="1433513"/>
          <p14:tracePt t="148339" x="4056063" y="1446213"/>
          <p14:tracePt t="148350" x="4029075" y="1458913"/>
          <p14:tracePt t="148367" x="4016375" y="1458913"/>
          <p14:tracePt t="148374" x="4016375" y="1485900"/>
          <p14:tracePt t="148381" x="4016375" y="1498600"/>
          <p14:tracePt t="148389" x="4016375" y="1524000"/>
          <p14:tracePt t="148397" x="4016375" y="1576388"/>
          <p14:tracePt t="148405" x="4016375" y="1652588"/>
          <p14:tracePt t="148413" x="4003675" y="1704975"/>
          <p14:tracePt t="148421" x="3978275" y="1782763"/>
          <p14:tracePt t="148429" x="3951288" y="1860550"/>
          <p14:tracePt t="148437" x="3925888" y="1898650"/>
          <p14:tracePt t="148444" x="3900488" y="1936750"/>
          <p14:tracePt t="148453" x="3875088" y="1976438"/>
          <p14:tracePt t="148460" x="3848100" y="2014538"/>
          <p14:tracePt t="148469" x="3810000" y="2079625"/>
          <p14:tracePt t="148477" x="3784600" y="2144713"/>
          <p14:tracePt t="148485" x="3732213" y="2233613"/>
          <p14:tracePt t="148496" x="3694113" y="2298700"/>
          <p14:tracePt t="148501" x="3616325" y="2414588"/>
          <p14:tracePt t="148509" x="3538538" y="2544763"/>
          <p14:tracePt t="148515" x="3435350" y="2660650"/>
          <p14:tracePt t="148524" x="3357563" y="2738438"/>
          <p14:tracePt t="148531" x="3254375" y="2789238"/>
          <p14:tracePt t="148539" x="3163888" y="2867025"/>
          <p14:tracePt t="148546" x="3048000" y="2970213"/>
          <p14:tracePt t="148555" x="2944813" y="3060700"/>
          <p14:tracePt t="148563" x="2841625" y="3138488"/>
          <p14:tracePt t="148571" x="2738438" y="3203575"/>
          <p14:tracePt t="148579" x="2635250" y="3254375"/>
          <p14:tracePt t="148587" x="2582863" y="3332163"/>
          <p14:tracePt t="148595" x="2532063" y="3397250"/>
          <p14:tracePt t="148603" x="2505075" y="3460750"/>
          <p14:tracePt t="148611" x="2466975" y="3525838"/>
          <p14:tracePt t="148619" x="2441575" y="3551238"/>
          <p14:tracePt t="148627" x="2427288" y="3563938"/>
          <p14:tracePt t="148635" x="2414588" y="3590925"/>
          <p14:tracePt t="148644" x="2389188" y="3603625"/>
          <p14:tracePt t="148649" x="2376488" y="3616325"/>
          <p14:tracePt t="148657" x="2363788" y="3629025"/>
          <p14:tracePt t="148665" x="2351088" y="3641725"/>
          <p14:tracePt t="148673" x="2324100" y="3641725"/>
          <p14:tracePt t="149151" x="2311400" y="3641725"/>
          <p14:tracePt t="149159" x="2298700" y="3629025"/>
          <p14:tracePt t="149167" x="2273300" y="3603625"/>
          <p14:tracePt t="149176" x="2273300" y="3578225"/>
          <p14:tracePt t="149183" x="2247900" y="3551238"/>
          <p14:tracePt t="149192" x="2233613" y="3538538"/>
          <p14:tracePt t="149202" x="2208213" y="3513138"/>
          <p14:tracePt t="149213" x="2195513" y="3500438"/>
          <p14:tracePt t="149690" x="2182813" y="3500438"/>
          <p14:tracePt t="150365" x="2170113" y="3500438"/>
          <p14:tracePt t="150376" x="2157413" y="3500438"/>
          <p14:tracePt t="150381" x="2144713" y="3500438"/>
          <p14:tracePt t="150397" x="2130425" y="3500438"/>
          <p14:tracePt t="150405" x="2117725" y="3500438"/>
          <p14:tracePt t="150413" x="2105025" y="3500438"/>
          <p14:tracePt t="315269" x="2105025" y="3357563"/>
          <p14:tracePt t="315276" x="2105025" y="3176588"/>
          <p14:tracePt t="315284" x="2117725" y="3009900"/>
          <p14:tracePt t="315291" x="2130425" y="2725738"/>
          <p14:tracePt t="315299" x="2157413" y="2466975"/>
          <p14:tracePt t="315307" x="2170113" y="2273300"/>
          <p14:tracePt t="315316" x="2182813" y="2105025"/>
          <p14:tracePt t="315323" x="2208213" y="1924050"/>
          <p14:tracePt t="315332" x="2233613" y="1755775"/>
          <p14:tracePt t="315339" x="2273300" y="1536700"/>
          <p14:tracePt t="315347" x="2338388" y="1292225"/>
          <p14:tracePt t="315356" x="2363788" y="1162050"/>
          <p14:tracePt t="315364" x="2401888" y="1046163"/>
          <p14:tracePt t="315371" x="2454275" y="930275"/>
          <p14:tracePt t="315380" x="2517775" y="827088"/>
          <p14:tracePt t="315387" x="2557463" y="658813"/>
          <p14:tracePt t="315395" x="2608263" y="542925"/>
          <p14:tracePt t="315403" x="2660650" y="439738"/>
          <p14:tracePt t="315409" x="2725738" y="349250"/>
          <p14:tracePt t="315417" x="2751138" y="271463"/>
          <p14:tracePt t="315426" x="2776538" y="180975"/>
          <p14:tracePt t="315433" x="2816225" y="90488"/>
          <p14:tracePt t="315441" x="2867025" y="0"/>
        </p14:tracePtLst>
      </p14:laserTraceLst>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922</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Fopa</dc:creator>
  <cp:lastModifiedBy>Daniel Fopa</cp:lastModifiedBy>
  <cp:revision>1</cp:revision>
  <dcterms:created xsi:type="dcterms:W3CDTF">2023-03-06T04:04:38Z</dcterms:created>
  <dcterms:modified xsi:type="dcterms:W3CDTF">2023-03-06T04:06:40Z</dcterms:modified>
</cp:coreProperties>
</file>