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998A30-6E22-4AC2-B64F-464082FC5A49}" v="29" dt="2022-04-11T20:36:38.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48" autoAdjust="0"/>
    <p:restoredTop sz="96327"/>
  </p:normalViewPr>
  <p:slideViewPr>
    <p:cSldViewPr snapToObjects="1">
      <p:cViewPr varScale="1">
        <p:scale>
          <a:sx n="26" d="100"/>
          <a:sy n="26" d="100"/>
        </p:scale>
        <p:origin x="1565" y="53"/>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proclaim.com.au/bobby-bowden-and-leader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46000">
              <a:srgbClr val="F2ECE0"/>
            </a:gs>
            <a:gs pos="29000">
              <a:srgbClr val="ECE4D2"/>
            </a:gs>
            <a:gs pos="15000">
              <a:srgbClr val="E7DCC4">
                <a:lumMod val="92000"/>
              </a:srgb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7" name="Rounded Rectangle 16">
            <a:extLst>
              <a:ext uri="{FF2B5EF4-FFF2-40B4-BE49-F238E27FC236}">
                <a16:creationId xmlns:a16="http://schemas.microsoft.com/office/drawing/2014/main" id="{848543F4-583E-4231-8422-AA6273D0853D}"/>
              </a:ext>
            </a:extLst>
          </p:cNvPr>
          <p:cNvSpPr/>
          <p:nvPr/>
        </p:nvSpPr>
        <p:spPr>
          <a:xfrm>
            <a:off x="22178198" y="16230600"/>
            <a:ext cx="10027366" cy="491463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Daft, R. (2011). </a:t>
            </a:r>
            <a:r>
              <a:rPr lang="en-US" sz="1800" i="1">
                <a:effectLst/>
                <a:latin typeface="Calibri" panose="020F0502020204030204" pitchFamily="34" charset="0"/>
                <a:ea typeface="Calibri" panose="020F0502020204030204" pitchFamily="34" charset="0"/>
                <a:cs typeface="Calibri" panose="020F0502020204030204" pitchFamily="34" charset="0"/>
              </a:rPr>
              <a:t>The Leadership Experience, Sixth Edition</a:t>
            </a:r>
            <a:r>
              <a:rPr lang="en-US" sz="1800">
                <a:effectLst/>
                <a:latin typeface="Calibri" panose="020F0502020204030204" pitchFamily="34" charset="0"/>
                <a:ea typeface="Calibri" panose="020F0502020204030204" pitchFamily="34"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ounded Rectangle 16">
            <a:extLst>
              <a:ext uri="{FF2B5EF4-FFF2-40B4-BE49-F238E27FC236}">
                <a16:creationId xmlns:a16="http://schemas.microsoft.com/office/drawing/2014/main" id="{33707484-C3E1-47AE-80FD-41253F874AEF}"/>
              </a:ext>
            </a:extLst>
          </p:cNvPr>
          <p:cNvSpPr/>
          <p:nvPr/>
        </p:nvSpPr>
        <p:spPr>
          <a:xfrm>
            <a:off x="793034" y="4697583"/>
            <a:ext cx="10027366" cy="7826361"/>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50000"/>
              </a:lnSpc>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3170099"/>
          </a:xfrm>
          <a:prstGeom prst="rect">
            <a:avLst/>
          </a:prstGeom>
          <a:noFill/>
        </p:spPr>
        <p:txBody>
          <a:bodyPr wrap="square" rtlCol="0">
            <a:spAutoFit/>
          </a:bodyPr>
          <a:lstStyle/>
          <a:p>
            <a:pPr algn="ctr"/>
            <a:r>
              <a:rPr lang="en-US" sz="10000" b="1" dirty="0">
                <a:latin typeface="Garamond" panose="02020404030301010803" pitchFamily="18" charset="0"/>
              </a:rPr>
              <a:t>“DADGUMMIT!!” – Bobby Bowden</a:t>
            </a:r>
          </a:p>
          <a:p>
            <a:pPr algn="ctr"/>
            <a:r>
              <a:rPr lang="en-US" sz="5500" dirty="0">
                <a:latin typeface="Garamond" panose="02020404030301010803" pitchFamily="18" charset="0"/>
              </a:rPr>
              <a:t>Morgan R. Bublitz</a:t>
            </a:r>
          </a:p>
          <a:p>
            <a:pPr algn="ctr"/>
            <a:r>
              <a:rPr lang="en-US" sz="4500" dirty="0">
                <a:latin typeface="Garamond" panose="02020404030301010803" pitchFamily="18" charset="0"/>
              </a:rPr>
              <a:t>Florida State University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793034" y="13061257"/>
            <a:ext cx="10058400" cy="8083979"/>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p:txBody>
      </p:sp>
      <p:sp>
        <p:nvSpPr>
          <p:cNvPr id="18" name="Rounded Rectangle 17">
            <a:extLst>
              <a:ext uri="{FF2B5EF4-FFF2-40B4-BE49-F238E27FC236}">
                <a16:creationId xmlns:a16="http://schemas.microsoft.com/office/drawing/2014/main" id="{68ACCF93-840C-E048-BB07-3B7B83391E97}"/>
              </a:ext>
            </a:extLst>
          </p:cNvPr>
          <p:cNvSpPr/>
          <p:nvPr/>
        </p:nvSpPr>
        <p:spPr>
          <a:xfrm>
            <a:off x="11478120" y="13061256"/>
            <a:ext cx="10058400" cy="8083975"/>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800"/>
              </a:spcAft>
            </a:pPr>
            <a:endParaRPr lang="en-US" sz="1400" dirty="0">
              <a:solidFill>
                <a:schemeClr val="tx1"/>
              </a:solidFill>
              <a:effectLst/>
              <a:ea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51137" y="4679259"/>
            <a:ext cx="10058400" cy="563802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824068" y="4722262"/>
            <a:ext cx="9996332" cy="861221"/>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695874" y="13061257"/>
            <a:ext cx="10124526"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The Five Leadership Traits</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1528014" y="13097338"/>
            <a:ext cx="10033907"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Handling of Academic Scandal</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2163206" y="16230600"/>
            <a:ext cx="10073392" cy="91440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References</a:t>
            </a:r>
          </a:p>
        </p:txBody>
      </p:sp>
      <p:sp>
        <p:nvSpPr>
          <p:cNvPr id="46" name="Rounded Rectangle 25">
            <a:extLst>
              <a:ext uri="{FF2B5EF4-FFF2-40B4-BE49-F238E27FC236}">
                <a16:creationId xmlns:a16="http://schemas.microsoft.com/office/drawing/2014/main" id="{BA8C176D-56BE-4E47-81F4-73C226849400}"/>
              </a:ext>
            </a:extLst>
          </p:cNvPr>
          <p:cNvSpPr/>
          <p:nvPr/>
        </p:nvSpPr>
        <p:spPr>
          <a:xfrm>
            <a:off x="22163206" y="4697585"/>
            <a:ext cx="10073392" cy="844989"/>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Major Contributions</a:t>
            </a:r>
          </a:p>
        </p:txBody>
      </p:sp>
      <p:sp>
        <p:nvSpPr>
          <p:cNvPr id="26" name="Rounded Rectangle 18">
            <a:extLst>
              <a:ext uri="{FF2B5EF4-FFF2-40B4-BE49-F238E27FC236}">
                <a16:creationId xmlns:a16="http://schemas.microsoft.com/office/drawing/2014/main" id="{7E691E50-D935-4671-9EC0-48DE47DB23E3}"/>
              </a:ext>
            </a:extLst>
          </p:cNvPr>
          <p:cNvSpPr/>
          <p:nvPr/>
        </p:nvSpPr>
        <p:spPr>
          <a:xfrm>
            <a:off x="22163206" y="10972800"/>
            <a:ext cx="10058400" cy="461187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600" dirty="0">
              <a:solidFill>
                <a:schemeClr val="tx1"/>
              </a:solidFill>
            </a:endParaRPr>
          </a:p>
          <a:p>
            <a:endParaRPr lang="en-US" sz="1400" dirty="0">
              <a:solidFill>
                <a:schemeClr val="tx1"/>
              </a:solidFill>
            </a:endParaRPr>
          </a:p>
        </p:txBody>
      </p:sp>
      <p:sp>
        <p:nvSpPr>
          <p:cNvPr id="29" name="Rounded Rectangle 24">
            <a:extLst>
              <a:ext uri="{FF2B5EF4-FFF2-40B4-BE49-F238E27FC236}">
                <a16:creationId xmlns:a16="http://schemas.microsoft.com/office/drawing/2014/main" id="{99D42360-07B7-4563-B4CE-66AA68074D3C}"/>
              </a:ext>
            </a:extLst>
          </p:cNvPr>
          <p:cNvSpPr/>
          <p:nvPr/>
        </p:nvSpPr>
        <p:spPr>
          <a:xfrm>
            <a:off x="22137805" y="10910765"/>
            <a:ext cx="10109201" cy="1195007"/>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Key Takeaway</a:t>
            </a:r>
          </a:p>
        </p:txBody>
      </p:sp>
      <p:sp>
        <p:nvSpPr>
          <p:cNvPr id="34" name="TextBox 33">
            <a:extLst>
              <a:ext uri="{FF2B5EF4-FFF2-40B4-BE49-F238E27FC236}">
                <a16:creationId xmlns:a16="http://schemas.microsoft.com/office/drawing/2014/main" id="{147A8D4F-CFDC-4EFF-8212-DDFEAD87671E}"/>
              </a:ext>
            </a:extLst>
          </p:cNvPr>
          <p:cNvSpPr txBox="1"/>
          <p:nvPr/>
        </p:nvSpPr>
        <p:spPr>
          <a:xfrm>
            <a:off x="22197248" y="18160644"/>
            <a:ext cx="9928118" cy="265457"/>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Bobby Bowden, the Florida State head coach, in 2008. His 377 victories, 129 losses and four ties placed him No. 2 in career coaching wins.">
            <a:extLst>
              <a:ext uri="{FF2B5EF4-FFF2-40B4-BE49-F238E27FC236}">
                <a16:creationId xmlns:a16="http://schemas.microsoft.com/office/drawing/2014/main" id="{E1B5CF89-6497-8664-066D-E3095CC60DAC}"/>
              </a:ext>
            </a:extLst>
          </p:cNvPr>
          <p:cNvPicPr>
            <a:picLocks noChangeAspect="1"/>
          </p:cNvPicPr>
          <p:nvPr/>
        </p:nvPicPr>
        <p:blipFill rotWithShape="1">
          <a:blip r:embed="rId3">
            <a:extLst>
              <a:ext uri="{28A0092B-C50C-407E-A947-70E740481C1C}">
                <a14:useLocalDpi xmlns:a14="http://schemas.microsoft.com/office/drawing/2010/main" val="0"/>
              </a:ext>
            </a:extLst>
          </a:blip>
          <a:srcRect t="19891" r="4846" b="19298"/>
          <a:stretch/>
        </p:blipFill>
        <p:spPr bwMode="auto">
          <a:xfrm>
            <a:off x="11590980" y="4526171"/>
            <a:ext cx="9852857" cy="8063004"/>
          </a:xfrm>
          <a:prstGeom prst="rect">
            <a:avLst/>
          </a:prstGeom>
          <a:noFill/>
          <a:ln>
            <a:noFill/>
          </a:ln>
        </p:spPr>
      </p:pic>
      <p:sp>
        <p:nvSpPr>
          <p:cNvPr id="12" name="TextBox 11">
            <a:extLst>
              <a:ext uri="{FF2B5EF4-FFF2-40B4-BE49-F238E27FC236}">
                <a16:creationId xmlns:a16="http://schemas.microsoft.com/office/drawing/2014/main" id="{F56548C1-C684-67F6-64C2-AF245B4684F1}"/>
              </a:ext>
            </a:extLst>
          </p:cNvPr>
          <p:cNvSpPr txBox="1"/>
          <p:nvPr/>
        </p:nvSpPr>
        <p:spPr>
          <a:xfrm>
            <a:off x="1219200" y="5715000"/>
            <a:ext cx="9240260" cy="7119898"/>
          </a:xfrm>
          <a:prstGeom prst="rect">
            <a:avLst/>
          </a:prstGeom>
          <a:noFill/>
        </p:spPr>
        <p:txBody>
          <a:bodyPr wrap="square" rtlCol="0">
            <a:spAutoFit/>
          </a:bodyPr>
          <a:lstStyle/>
          <a:p>
            <a:pPr marL="0" marR="0" indent="457200">
              <a:lnSpc>
                <a:spcPct val="200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Bobby Bowden was the greatest football coach that Florida State University had ever seen. Bowden coached FSU football for 44 seasons where he ultimately climbed the college football coaching ladder to where he finished at the 2</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2400" dirty="0">
                <a:effectLst/>
                <a:latin typeface="Calibri" panose="020F0502020204030204" pitchFamily="34" charset="0"/>
                <a:ea typeface="Calibri" panose="020F0502020204030204" pitchFamily="34" charset="0"/>
                <a:cs typeface="Times New Roman" panose="02020603050405020304" pitchFamily="18" charset="0"/>
              </a:rPr>
              <a:t> most winningest coach. (Goldstein, R., 2021). Having the distinct responsible to coach young men in thei</a:t>
            </a:r>
            <a:r>
              <a:rPr lang="en-US" sz="2400" dirty="0">
                <a:latin typeface="Calibri" panose="020F0502020204030204" pitchFamily="34" charset="0"/>
                <a:ea typeface="Calibri" panose="020F0502020204030204" pitchFamily="34" charset="0"/>
                <a:cs typeface="Times New Roman" panose="02020603050405020304" pitchFamily="18" charset="0"/>
              </a:rPr>
              <a:t>r most formative men, Bowden took it upon himself to lead these men during their time with him and committed to imparting them each with the wisdom needed to be successful men in life when they were done with athletics.</a:t>
            </a:r>
            <a:r>
              <a:rPr lang="en-US" sz="2400" dirty="0">
                <a:effectLst/>
                <a:latin typeface="Calibri" panose="020F0502020204030204" pitchFamily="34" charset="0"/>
                <a:ea typeface="Calibri" panose="020F0502020204030204" pitchFamily="34" charset="0"/>
                <a:cs typeface="Times New Roman" panose="02020603050405020304" pitchFamily="18" charset="0"/>
              </a:rPr>
              <a:t> (Broome, J., 2015).</a:t>
            </a:r>
          </a:p>
          <a:p>
            <a:endParaRPr lang="en-US" dirty="0"/>
          </a:p>
        </p:txBody>
      </p:sp>
      <p:sp>
        <p:nvSpPr>
          <p:cNvPr id="4" name="TextBox 3">
            <a:extLst>
              <a:ext uri="{FF2B5EF4-FFF2-40B4-BE49-F238E27FC236}">
                <a16:creationId xmlns:a16="http://schemas.microsoft.com/office/drawing/2014/main" id="{C44DDF5B-6C22-8389-2275-0A1A4AD66C74}"/>
              </a:ext>
            </a:extLst>
          </p:cNvPr>
          <p:cNvSpPr txBox="1"/>
          <p:nvPr/>
        </p:nvSpPr>
        <p:spPr>
          <a:xfrm>
            <a:off x="22383741" y="5684758"/>
            <a:ext cx="9852857" cy="4965462"/>
          </a:xfrm>
          <a:prstGeom prst="rect">
            <a:avLst/>
          </a:prstGeom>
          <a:noFill/>
        </p:spPr>
        <p:txBody>
          <a:bodyPr wrap="square" rtlCol="0">
            <a:spAutoFit/>
          </a:bodyPr>
          <a:lstStyle/>
          <a:p>
            <a:pPr marL="342900" marR="0" indent="-342900">
              <a:lnSpc>
                <a:spcPct val="150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Head coach of FSU football for 34 seasons </a:t>
            </a:r>
          </a:p>
          <a:p>
            <a:pPr marL="800100" lvl="1" indent="-342900">
              <a:lnSpc>
                <a:spcPct val="150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Coached 10 years at prior colleges</a:t>
            </a:r>
          </a:p>
          <a:p>
            <a:pPr marL="342900" marR="0" indent="-342900">
              <a:lnSpc>
                <a:spcPct val="150000"/>
              </a:lnSpc>
              <a:spcBef>
                <a:spcPts val="0"/>
              </a:spcBef>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Led Florida State University</a:t>
            </a:r>
            <a:r>
              <a:rPr lang="en-US" sz="2400" dirty="0">
                <a:latin typeface="Calibri" panose="020F0502020204030204" pitchFamily="34" charset="0"/>
                <a:ea typeface="Calibri" panose="020F0502020204030204" pitchFamily="34" charset="0"/>
                <a:cs typeface="Times New Roman" panose="02020603050405020304" pitchFamily="18" charset="0"/>
              </a:rPr>
              <a:t> to 377 career wins, 12 Conference Titles, and Two National Championships</a:t>
            </a:r>
          </a:p>
          <a:p>
            <a:pPr marL="342900" marR="0" indent="-342900">
              <a:lnSpc>
                <a:spcPct val="150000"/>
              </a:lnSpc>
              <a:spcBef>
                <a:spcPts val="0"/>
              </a:spcBef>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Mentor</a:t>
            </a:r>
            <a:r>
              <a:rPr lang="en-US" sz="2400" dirty="0">
                <a:latin typeface="Calibri" panose="020F0502020204030204" pitchFamily="34" charset="0"/>
                <a:ea typeface="Calibri" panose="020F0502020204030204" pitchFamily="34" charset="0"/>
                <a:cs typeface="Times New Roman" panose="02020603050405020304" pitchFamily="18" charset="0"/>
              </a:rPr>
              <a:t>ed</a:t>
            </a:r>
            <a:r>
              <a:rPr lang="en-US" sz="2400" dirty="0">
                <a:effectLst/>
                <a:latin typeface="Calibri" panose="020F0502020204030204" pitchFamily="34" charset="0"/>
                <a:ea typeface="Calibri" panose="020F0502020204030204" pitchFamily="34" charset="0"/>
                <a:cs typeface="Times New Roman" panose="02020603050405020304" pitchFamily="18" charset="0"/>
              </a:rPr>
              <a:t> many other great college football coaches</a:t>
            </a:r>
          </a:p>
          <a:p>
            <a:pPr marL="800100" lvl="1" indent="-342900">
              <a:lnSpc>
                <a:spcPct val="150000"/>
              </a:lnSpc>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Ex: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Jimbo</a:t>
            </a:r>
            <a:r>
              <a:rPr lang="en-US" sz="2400" dirty="0">
                <a:effectLst/>
                <a:latin typeface="Calibri" panose="020F0502020204030204" pitchFamily="34" charset="0"/>
                <a:ea typeface="Calibri" panose="020F0502020204030204" pitchFamily="34" charset="0"/>
                <a:cs typeface="Times New Roman" panose="02020603050405020304" pitchFamily="18" charset="0"/>
              </a:rPr>
              <a:t> Fisher, Mark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Richt</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Kir</a:t>
            </a:r>
            <a:r>
              <a:rPr lang="en-US" sz="2400" dirty="0">
                <a:latin typeface="Calibri" panose="020F0502020204030204" pitchFamily="34" charset="0"/>
                <a:ea typeface="Calibri" panose="020F0502020204030204" pitchFamily="34" charset="0"/>
                <a:cs typeface="Times New Roman" panose="02020603050405020304" pitchFamily="18" charset="0"/>
              </a:rPr>
              <a:t>by Smart</a:t>
            </a:r>
          </a:p>
          <a:p>
            <a:pPr marL="342900" indent="-342900">
              <a:lnSpc>
                <a:spcPct val="150000"/>
              </a:lnSpc>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Major philanthropist in local community</a:t>
            </a:r>
          </a:p>
          <a:p>
            <a:endParaRPr lang="en-US" dirty="0"/>
          </a:p>
        </p:txBody>
      </p:sp>
      <p:sp>
        <p:nvSpPr>
          <p:cNvPr id="7" name="TextBox 6">
            <a:extLst>
              <a:ext uri="{FF2B5EF4-FFF2-40B4-BE49-F238E27FC236}">
                <a16:creationId xmlns:a16="http://schemas.microsoft.com/office/drawing/2014/main" id="{E2CA8761-2F68-F50A-BC36-87736E824FE3}"/>
              </a:ext>
            </a:extLst>
          </p:cNvPr>
          <p:cNvSpPr txBox="1"/>
          <p:nvPr/>
        </p:nvSpPr>
        <p:spPr>
          <a:xfrm>
            <a:off x="22383741" y="17297400"/>
            <a:ext cx="9852857" cy="4370427"/>
          </a:xfrm>
          <a:prstGeom prst="rect">
            <a:avLst/>
          </a:prstGeom>
          <a:noFill/>
        </p:spPr>
        <p:txBody>
          <a:bodyPr wrap="square" rtlCol="0">
            <a:spAutoFit/>
          </a:bodyPr>
          <a:lstStyle/>
          <a:p>
            <a:r>
              <a:rPr lang="en-US" sz="2000" dirty="0"/>
              <a:t>Bowden, B., &amp; Bowden, S. (2015). The Bowden Way: 50 Years of Leadership Wisdom. Sports Publishing</a:t>
            </a:r>
          </a:p>
          <a:p>
            <a:endParaRPr lang="en-US" sz="2000" dirty="0"/>
          </a:p>
          <a:p>
            <a:r>
              <a:rPr lang="en-US" sz="2000" dirty="0"/>
              <a:t>Broome, J. (2015, December 14). Bobby Bowden and leadership. Proclaim. Retrieved January 22, 2023, from </a:t>
            </a:r>
            <a:r>
              <a:rPr lang="en-US" sz="2000" dirty="0">
                <a:solidFill>
                  <a:srgbClr val="00B0F0"/>
                </a:solidFill>
                <a:hlinkClick r:id="rId4">
                  <a:extLst>
                    <a:ext uri="{A12FA001-AC4F-418D-AE19-62706E023703}">
                      <ahyp:hlinkClr xmlns:ahyp="http://schemas.microsoft.com/office/drawing/2018/hyperlinkcolor" val="tx"/>
                    </a:ext>
                  </a:extLst>
                </a:hlinkClick>
              </a:rPr>
              <a:t>https://proclaim.com.au/bobby-bowden-and-leadership/</a:t>
            </a:r>
            <a:endParaRPr lang="en-US" sz="2000" dirty="0">
              <a:solidFill>
                <a:srgbClr val="00B0F0"/>
              </a:solidFill>
            </a:endParaRPr>
          </a:p>
          <a:p>
            <a:endParaRPr lang="en-US" sz="2000" dirty="0"/>
          </a:p>
          <a:p>
            <a:r>
              <a:rPr lang="en-US" sz="2000" dirty="0">
                <a:effectLst/>
              </a:rPr>
              <a:t>https://seminoles.com/. (2022, June 28). </a:t>
            </a:r>
            <a:r>
              <a:rPr lang="en-US" sz="2000" i="1" dirty="0">
                <a:effectLst/>
              </a:rPr>
              <a:t>Bobby Bowden</a:t>
            </a:r>
            <a:r>
              <a:rPr lang="en-US" sz="2000" dirty="0">
                <a:effectLst/>
              </a:rPr>
              <a:t>. Florida State Seminoles. Retrieved March 5, 2023, from https://seminoles.com/coaches/bobby-bowden/ </a:t>
            </a:r>
          </a:p>
          <a:p>
            <a:endParaRPr lang="en-US" sz="2000" dirty="0"/>
          </a:p>
          <a:p>
            <a:r>
              <a:rPr lang="en-US" sz="2000" dirty="0">
                <a:effectLst/>
              </a:rPr>
              <a:t>Morgan, J. (2021, August 9). </a:t>
            </a:r>
            <a:r>
              <a:rPr lang="en-US" sz="2000" i="1" dirty="0">
                <a:effectLst/>
              </a:rPr>
              <a:t>Kirby Smart, Mark </a:t>
            </a:r>
            <a:r>
              <a:rPr lang="en-US" sz="2000" i="1" dirty="0" err="1">
                <a:effectLst/>
              </a:rPr>
              <a:t>Richt</a:t>
            </a:r>
            <a:r>
              <a:rPr lang="en-US" sz="2000" i="1" dirty="0">
                <a:effectLst/>
              </a:rPr>
              <a:t> thankful for late Bobby Bowden's impact</a:t>
            </a:r>
            <a:r>
              <a:rPr lang="en-US" sz="2000" dirty="0">
                <a:effectLst/>
              </a:rPr>
              <a:t>. USA Today. Retrieved March 5, 2023, from https://ugawire.usatoday.com/2021/08/08/kirby-smart-mark-richt-thankful-bobby-bowden-georgia-bulldogs-uga/ </a:t>
            </a:r>
          </a:p>
          <a:p>
            <a:endParaRPr lang="en-US" sz="2000" dirty="0">
              <a:effectLst/>
            </a:endParaRPr>
          </a:p>
          <a:p>
            <a:endParaRPr lang="en-US" dirty="0"/>
          </a:p>
        </p:txBody>
      </p:sp>
      <p:sp>
        <p:nvSpPr>
          <p:cNvPr id="13" name="TextBox 12">
            <a:extLst>
              <a:ext uri="{FF2B5EF4-FFF2-40B4-BE49-F238E27FC236}">
                <a16:creationId xmlns:a16="http://schemas.microsoft.com/office/drawing/2014/main" id="{8C5FC8F5-E7F5-DA97-2DED-60CB5DB2CD27}"/>
              </a:ext>
            </a:extLst>
          </p:cNvPr>
          <p:cNvSpPr txBox="1"/>
          <p:nvPr/>
        </p:nvSpPr>
        <p:spPr>
          <a:xfrm>
            <a:off x="973996" y="14097000"/>
            <a:ext cx="9852857" cy="7489230"/>
          </a:xfrm>
          <a:prstGeom prst="rect">
            <a:avLst/>
          </a:prstGeom>
          <a:noFill/>
        </p:spPr>
        <p:txBody>
          <a:bodyPr wrap="square" rtlCol="0">
            <a:spAutoFit/>
          </a:bodyPr>
          <a:lstStyle/>
          <a:p>
            <a:pPr marL="342900" marR="0" indent="-342900">
              <a:lnSpc>
                <a:spcPct val="150000"/>
              </a:lnSpc>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Vision</a:t>
            </a:r>
          </a:p>
          <a:p>
            <a:pPr marL="800100" lvl="1" indent="-342900">
              <a:lnSpc>
                <a:spcPct val="150000"/>
              </a:lnSpc>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Knew exactly what he wanted to accomplish as a coach and mentor</a:t>
            </a:r>
          </a:p>
          <a:p>
            <a:pPr marL="342900" marR="0" indent="-342900">
              <a:lnSpc>
                <a:spcPct val="150000"/>
              </a:lnSpc>
              <a:spcBef>
                <a:spcPts val="0"/>
              </a:spcBef>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Communication</a:t>
            </a:r>
          </a:p>
          <a:p>
            <a:pPr marL="800100" lvl="1" indent="-342900">
              <a:lnSpc>
                <a:spcPct val="150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Skilled at motivating people and inspiring them to achieve greatness</a:t>
            </a:r>
          </a:p>
          <a:p>
            <a:pPr marL="342900" marR="0" indent="-342900">
              <a:lnSpc>
                <a:spcPct val="150000"/>
              </a:lnSpc>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People Skills</a:t>
            </a:r>
          </a:p>
          <a:p>
            <a:pPr marL="800100" lvl="1" indent="-342900">
              <a:lnSpc>
                <a:spcPct val="150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Taught others the importance of developing character and integrity both on and off the gridiron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50000"/>
              </a:lnSpc>
              <a:spcBef>
                <a:spcPts val="0"/>
              </a:spcBef>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Competence &amp; Excellence</a:t>
            </a:r>
          </a:p>
          <a:p>
            <a:pPr marL="800100" lvl="1" indent="-342900">
              <a:lnSpc>
                <a:spcPct val="150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One of the best coaches and master of the X’s and O’s of the game</a:t>
            </a:r>
          </a:p>
          <a:p>
            <a:pPr marL="342900" marR="0" indent="-342900">
              <a:lnSpc>
                <a:spcPct val="150000"/>
              </a:lnSpc>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Boldness &amp; Courage</a:t>
            </a:r>
          </a:p>
          <a:p>
            <a:pPr marL="800100" lvl="1" indent="-342900">
              <a:lnSpc>
                <a:spcPct val="150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Dealt with academic cheating scandal head 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4" name="TextBox 13">
            <a:extLst>
              <a:ext uri="{FF2B5EF4-FFF2-40B4-BE49-F238E27FC236}">
                <a16:creationId xmlns:a16="http://schemas.microsoft.com/office/drawing/2014/main" id="{9164D407-B363-1C2C-64D2-68E6D73F51E7}"/>
              </a:ext>
            </a:extLst>
          </p:cNvPr>
          <p:cNvSpPr txBox="1"/>
          <p:nvPr/>
        </p:nvSpPr>
        <p:spPr>
          <a:xfrm>
            <a:off x="11658600" y="14755535"/>
            <a:ext cx="9852857" cy="5970865"/>
          </a:xfrm>
          <a:prstGeom prst="rect">
            <a:avLst/>
          </a:prstGeom>
          <a:noFill/>
        </p:spPr>
        <p:txBody>
          <a:bodyPr wrap="square" rtlCol="0">
            <a:spAutoFit/>
          </a:bodyPr>
          <a:lstStyle/>
          <a:p>
            <a:pPr marL="0" marR="0" indent="457200">
              <a:lnSpc>
                <a:spcPct val="150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As a prominent leader, scandals must be dealt with in a very delicate manner to maintain your integrity and to also punish those who deserve reprimand. To help do this Bowden did everything he could to handle the 2007 academic scandal as such.</a:t>
            </a:r>
          </a:p>
          <a:p>
            <a:pPr marL="342900" marR="0" indent="-342900">
              <a:lnSpc>
                <a:spcPct val="150000"/>
              </a:lnSpc>
              <a:spcBef>
                <a:spcPts val="0"/>
              </a:spcBef>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Suspended all players involved immediately</a:t>
            </a:r>
          </a:p>
          <a:p>
            <a:pPr marL="342900" marR="0" indent="-342900">
              <a:lnSpc>
                <a:spcPct val="150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Publicly expressed the importance of academic integrity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50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Hired academic compliance officers for football team</a:t>
            </a:r>
          </a:p>
          <a:p>
            <a:pPr marL="342900" marR="0" indent="-342900">
              <a:lnSpc>
                <a:spcPct val="150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Implemented required study hall sessions and strict academic monitoring</a:t>
            </a:r>
          </a:p>
          <a:p>
            <a:pPr marL="342900" marR="0" indent="-342900">
              <a:lnSpc>
                <a:spcPct val="150000"/>
              </a:lnSpc>
              <a:spcBef>
                <a:spcPts val="0"/>
              </a:spcBef>
              <a:spcAft>
                <a:spcPts val="800"/>
              </a:spcAft>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Fully </a:t>
            </a:r>
            <a:r>
              <a:rPr lang="en-US" sz="2400" dirty="0">
                <a:latin typeface="Calibri" panose="020F0502020204030204" pitchFamily="34" charset="0"/>
                <a:ea typeface="Calibri" panose="020F0502020204030204" pitchFamily="34" charset="0"/>
                <a:cs typeface="Times New Roman" panose="02020603050405020304" pitchFamily="18" charset="0"/>
              </a:rPr>
              <a:t>cooperative with NCAA and University officials during investigation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6" name="TextBox 15">
            <a:extLst>
              <a:ext uri="{FF2B5EF4-FFF2-40B4-BE49-F238E27FC236}">
                <a16:creationId xmlns:a16="http://schemas.microsoft.com/office/drawing/2014/main" id="{7B47978A-C968-E517-F284-05970C6766E5}"/>
              </a:ext>
            </a:extLst>
          </p:cNvPr>
          <p:cNvSpPr txBox="1"/>
          <p:nvPr/>
        </p:nvSpPr>
        <p:spPr>
          <a:xfrm>
            <a:off x="22351543" y="12164986"/>
            <a:ext cx="9852857" cy="3359061"/>
          </a:xfrm>
          <a:prstGeom prst="rect">
            <a:avLst/>
          </a:prstGeom>
          <a:noFill/>
        </p:spPr>
        <p:txBody>
          <a:bodyPr wrap="square" rtlCol="0">
            <a:spAutoFit/>
          </a:bodyPr>
          <a:lstStyle/>
          <a:p>
            <a:pPr marL="0" marR="0" indent="457200">
              <a:lnSpc>
                <a:spcPct val="150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Bobby Bowden had his </a:t>
            </a:r>
            <a:r>
              <a:rPr lang="en-US" sz="2400" dirty="0">
                <a:latin typeface="Calibri" panose="020F0502020204030204" pitchFamily="34" charset="0"/>
                <a:ea typeface="Calibri" panose="020F0502020204030204" pitchFamily="34" charset="0"/>
                <a:cs typeface="Times New Roman" panose="02020603050405020304" pitchFamily="18" charset="0"/>
              </a:rPr>
              <a:t>fair share of struggles and successes as a head college football coach, however the reward that he felt from successfully mentoring those student-athletes far outweighed the negatives. Because of this motivation to succeed as a mentor, Bobby Bowden was able to accel as a leader of not only football players but also to the people those football players were.</a:t>
            </a:r>
            <a:endParaRPr lang="en-US" dirty="0"/>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2675</TotalTime>
  <Words>560</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Morgan</cp:lastModifiedBy>
  <cp:revision>22</cp:revision>
  <cp:lastPrinted>2020-02-13T23:31:38Z</cp:lastPrinted>
  <dcterms:created xsi:type="dcterms:W3CDTF">2020-02-13T23:22:33Z</dcterms:created>
  <dcterms:modified xsi:type="dcterms:W3CDTF">2023-03-06T03:45:58Z</dcterms:modified>
</cp:coreProperties>
</file>