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88FD83-9935-4001-BFF8-735A6FF6E257}" v="26" dt="2023-03-03T02:09:27.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48" autoAdjust="0"/>
    <p:restoredTop sz="96327"/>
  </p:normalViewPr>
  <p:slideViewPr>
    <p:cSldViewPr snapToObjects="1">
      <p:cViewPr>
        <p:scale>
          <a:sx n="40" d="100"/>
          <a:sy n="40" d="100"/>
        </p:scale>
        <p:origin x="642" y="78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eblom95@gmail.com" userId="fa1f3eaad03faf17" providerId="LiveId" clId="{7388FD83-9935-4001-BFF8-735A6FF6E257}"/>
    <pc:docChg chg="custSel modSld">
      <pc:chgData name="aeblom95@gmail.com" userId="fa1f3eaad03faf17" providerId="LiveId" clId="{7388FD83-9935-4001-BFF8-735A6FF6E257}" dt="2023-03-03T02:10:05.387" v="2766" actId="2711"/>
      <pc:docMkLst>
        <pc:docMk/>
      </pc:docMkLst>
      <pc:sldChg chg="addSp delSp modSp mod">
        <pc:chgData name="aeblom95@gmail.com" userId="fa1f3eaad03faf17" providerId="LiveId" clId="{7388FD83-9935-4001-BFF8-735A6FF6E257}" dt="2023-03-03T02:10:05.387" v="2766" actId="2711"/>
        <pc:sldMkLst>
          <pc:docMk/>
          <pc:sldMk cId="413147931" sldId="256"/>
        </pc:sldMkLst>
        <pc:spChg chg="mod">
          <ac:chgData name="aeblom95@gmail.com" userId="fa1f3eaad03faf17" providerId="LiveId" clId="{7388FD83-9935-4001-BFF8-735A6FF6E257}" dt="2023-03-03T02:09:54.513" v="2765" actId="2711"/>
          <ac:spMkLst>
            <pc:docMk/>
            <pc:sldMk cId="413147931" sldId="256"/>
            <ac:spMk id="2" creationId="{104E798F-B43C-D3C0-FCBF-C5EDE0AC3DC2}"/>
          </ac:spMkLst>
        </pc:spChg>
        <pc:spChg chg="mod">
          <ac:chgData name="aeblom95@gmail.com" userId="fa1f3eaad03faf17" providerId="LiveId" clId="{7388FD83-9935-4001-BFF8-735A6FF6E257}" dt="2023-03-03T02:01:23.439" v="2213" actId="20577"/>
          <ac:spMkLst>
            <pc:docMk/>
            <pc:sldMk cId="413147931" sldId="256"/>
            <ac:spMk id="7" creationId="{799C3FC3-EF76-8F7C-F5D2-FD47284A3D35}"/>
          </ac:spMkLst>
        </pc:spChg>
        <pc:spChg chg="add mod">
          <ac:chgData name="aeblom95@gmail.com" userId="fa1f3eaad03faf17" providerId="LiveId" clId="{7388FD83-9935-4001-BFF8-735A6FF6E257}" dt="2023-03-03T02:09:54.513" v="2765" actId="2711"/>
          <ac:spMkLst>
            <pc:docMk/>
            <pc:sldMk cId="413147931" sldId="256"/>
            <ac:spMk id="12" creationId="{534C3D94-B788-0E06-412C-88DFF1B9C2D9}"/>
          </ac:spMkLst>
        </pc:spChg>
        <pc:spChg chg="add mod">
          <ac:chgData name="aeblom95@gmail.com" userId="fa1f3eaad03faf17" providerId="LiveId" clId="{7388FD83-9935-4001-BFF8-735A6FF6E257}" dt="2023-03-03T02:09:54.513" v="2765" actId="2711"/>
          <ac:spMkLst>
            <pc:docMk/>
            <pc:sldMk cId="413147931" sldId="256"/>
            <ac:spMk id="15" creationId="{D20EAE0F-0220-F89F-95B2-481C2B621CEF}"/>
          </ac:spMkLst>
        </pc:spChg>
        <pc:spChg chg="add mod">
          <ac:chgData name="aeblom95@gmail.com" userId="fa1f3eaad03faf17" providerId="LiveId" clId="{7388FD83-9935-4001-BFF8-735A6FF6E257}" dt="2023-02-28T02:40:48.427" v="813" actId="1076"/>
          <ac:spMkLst>
            <pc:docMk/>
            <pc:sldMk cId="413147931" sldId="256"/>
            <ac:spMk id="21" creationId="{7BA0E4CB-D479-AB0B-B198-FA9405C7FC32}"/>
          </ac:spMkLst>
        </pc:spChg>
        <pc:spChg chg="mod">
          <ac:chgData name="aeblom95@gmail.com" userId="fa1f3eaad03faf17" providerId="LiveId" clId="{7388FD83-9935-4001-BFF8-735A6FF6E257}" dt="2023-03-03T02:10:05.387" v="2766" actId="2711"/>
          <ac:spMkLst>
            <pc:docMk/>
            <pc:sldMk cId="413147931" sldId="256"/>
            <ac:spMk id="22" creationId="{33707484-C3E1-47AE-80FD-41253F874AEF}"/>
          </ac:spMkLst>
        </pc:spChg>
        <pc:spChg chg="add mod">
          <ac:chgData name="aeblom95@gmail.com" userId="fa1f3eaad03faf17" providerId="LiveId" clId="{7388FD83-9935-4001-BFF8-735A6FF6E257}" dt="2023-03-03T02:08:39.723" v="2755" actId="33524"/>
          <ac:spMkLst>
            <pc:docMk/>
            <pc:sldMk cId="413147931" sldId="256"/>
            <ac:spMk id="32" creationId="{5C243301-CB88-9761-E762-10FE6AC03FBD}"/>
          </ac:spMkLst>
        </pc:spChg>
        <pc:spChg chg="add del mod">
          <ac:chgData name="aeblom95@gmail.com" userId="fa1f3eaad03faf17" providerId="LiveId" clId="{7388FD83-9935-4001-BFF8-735A6FF6E257}" dt="2023-03-03T01:58:50.833" v="2151" actId="478"/>
          <ac:spMkLst>
            <pc:docMk/>
            <pc:sldMk cId="413147931" sldId="256"/>
            <ac:spMk id="33" creationId="{27241968-4D78-D59C-0EA5-9008174782C9}"/>
          </ac:spMkLst>
        </pc:spChg>
        <pc:spChg chg="mod">
          <ac:chgData name="aeblom95@gmail.com" userId="fa1f3eaad03faf17" providerId="LiveId" clId="{7388FD83-9935-4001-BFF8-735A6FF6E257}" dt="2023-03-03T02:09:31.060" v="2764" actId="404"/>
          <ac:spMkLst>
            <pc:docMk/>
            <pc:sldMk cId="413147931" sldId="256"/>
            <ac:spMk id="34" creationId="{147A8D4F-CFDC-4EFF-8212-DDFEAD87671E}"/>
          </ac:spMkLst>
        </pc:spChg>
        <pc:spChg chg="add del mod">
          <ac:chgData name="aeblom95@gmail.com" userId="fa1f3eaad03faf17" providerId="LiveId" clId="{7388FD83-9935-4001-BFF8-735A6FF6E257}" dt="2023-03-03T02:00:40.495" v="2165" actId="478"/>
          <ac:spMkLst>
            <pc:docMk/>
            <pc:sldMk cId="413147931" sldId="256"/>
            <ac:spMk id="35" creationId="{6D2B4F44-67F5-B414-75FA-9C40E097906C}"/>
          </ac:spMkLst>
        </pc:spChg>
        <pc:spChg chg="add del mod">
          <ac:chgData name="aeblom95@gmail.com" userId="fa1f3eaad03faf17" providerId="LiveId" clId="{7388FD83-9935-4001-BFF8-735A6FF6E257}" dt="2023-03-03T02:00:39.757" v="2164" actId="478"/>
          <ac:spMkLst>
            <pc:docMk/>
            <pc:sldMk cId="413147931" sldId="256"/>
            <ac:spMk id="36" creationId="{DA86AC79-3595-8B4A-BBE4-7F480A5DE1CF}"/>
          </ac:spMkLst>
        </pc:spChg>
        <pc:spChg chg="add del mod">
          <ac:chgData name="aeblom95@gmail.com" userId="fa1f3eaad03faf17" providerId="LiveId" clId="{7388FD83-9935-4001-BFF8-735A6FF6E257}" dt="2023-03-03T02:00:38.990" v="2163" actId="478"/>
          <ac:spMkLst>
            <pc:docMk/>
            <pc:sldMk cId="413147931" sldId="256"/>
            <ac:spMk id="37" creationId="{3ECEBE4B-38DC-40DF-B09E-0A4D6261A5F0}"/>
          </ac:spMkLst>
        </pc:spChg>
        <pc:spChg chg="add del mod">
          <ac:chgData name="aeblom95@gmail.com" userId="fa1f3eaad03faf17" providerId="LiveId" clId="{7388FD83-9935-4001-BFF8-735A6FF6E257}" dt="2023-03-03T02:00:38.200" v="2162" actId="478"/>
          <ac:spMkLst>
            <pc:docMk/>
            <pc:sldMk cId="413147931" sldId="256"/>
            <ac:spMk id="38" creationId="{A52B57ED-70B5-6710-AB8F-393828FEA764}"/>
          </ac:spMkLst>
        </pc:spChg>
        <pc:spChg chg="add del mod">
          <ac:chgData name="aeblom95@gmail.com" userId="fa1f3eaad03faf17" providerId="LiveId" clId="{7388FD83-9935-4001-BFF8-735A6FF6E257}" dt="2023-03-03T02:00:41.181" v="2166" actId="478"/>
          <ac:spMkLst>
            <pc:docMk/>
            <pc:sldMk cId="413147931" sldId="256"/>
            <ac:spMk id="39" creationId="{24FAAD5E-61FE-0F39-AFCF-B1ADC082C0C6}"/>
          </ac:spMkLst>
        </pc:spChg>
        <pc:picChg chg="add mod">
          <ac:chgData name="aeblom95@gmail.com" userId="fa1f3eaad03faf17" providerId="LiveId" clId="{7388FD83-9935-4001-BFF8-735A6FF6E257}" dt="2023-03-03T01:54:22.045" v="1757" actId="1076"/>
          <ac:picMkLst>
            <pc:docMk/>
            <pc:sldMk cId="413147931" sldId="256"/>
            <ac:picMk id="11" creationId="{1BEB600D-1355-4153-55EA-A37FCA4C1838}"/>
          </ac:picMkLst>
        </pc:picChg>
        <pc:picChg chg="add mod">
          <ac:chgData name="aeblom95@gmail.com" userId="fa1f3eaad03faf17" providerId="LiveId" clId="{7388FD83-9935-4001-BFF8-735A6FF6E257}" dt="2023-03-03T01:53:15.677" v="1746" actId="1076"/>
          <ac:picMkLst>
            <pc:docMk/>
            <pc:sldMk cId="413147931" sldId="256"/>
            <ac:picMk id="14" creationId="{9B39FC9E-64B6-3036-1BEB-FD67335C8545}"/>
          </ac:picMkLst>
        </pc:picChg>
        <pc:picChg chg="add mod">
          <ac:chgData name="aeblom95@gmail.com" userId="fa1f3eaad03faf17" providerId="LiveId" clId="{7388FD83-9935-4001-BFF8-735A6FF6E257}" dt="2023-03-03T02:01:44.445" v="2215" actId="1076"/>
          <ac:picMkLst>
            <pc:docMk/>
            <pc:sldMk cId="413147931" sldId="256"/>
            <ac:picMk id="20" creationId="{A19967C4-3CCB-B378-CC93-A0A542D9DE7C}"/>
          </ac:picMkLst>
        </pc:picChg>
        <pc:picChg chg="add mod">
          <ac:chgData name="aeblom95@gmail.com" userId="fa1f3eaad03faf17" providerId="LiveId" clId="{7388FD83-9935-4001-BFF8-735A6FF6E257}" dt="2023-02-28T02:40:39.151" v="811" actId="1076"/>
          <ac:picMkLst>
            <pc:docMk/>
            <pc:sldMk cId="413147931" sldId="256"/>
            <ac:picMk id="31" creationId="{314E8EDE-F346-BE07-8EB1-ABE026DDE756}"/>
          </ac:picMkLst>
        </pc:picChg>
      </pc:sldChg>
    </pc:docChg>
  </pc:docChgLst>
  <pc:docChgLst>
    <pc:chgData name="aeblom95@gmail.com" userId="fa1f3eaad03faf17" providerId="LiveId" clId="{FD266D65-3D8A-4C4F-9282-7E1092E903EC}"/>
    <pc:docChg chg="undo custSel modSld">
      <pc:chgData name="aeblom95@gmail.com" userId="fa1f3eaad03faf17" providerId="LiveId" clId="{FD266D65-3D8A-4C4F-9282-7E1092E903EC}" dt="2023-02-03T15:28:57.933" v="1321" actId="20577"/>
      <pc:docMkLst>
        <pc:docMk/>
      </pc:docMkLst>
      <pc:sldChg chg="addSp delSp modSp mod">
        <pc:chgData name="aeblom95@gmail.com" userId="fa1f3eaad03faf17" providerId="LiveId" clId="{FD266D65-3D8A-4C4F-9282-7E1092E903EC}" dt="2023-02-03T15:28:57.933" v="1321" actId="20577"/>
        <pc:sldMkLst>
          <pc:docMk/>
          <pc:sldMk cId="413147931" sldId="256"/>
        </pc:sldMkLst>
        <pc:spChg chg="add mod">
          <ac:chgData name="aeblom95@gmail.com" userId="fa1f3eaad03faf17" providerId="LiveId" clId="{FD266D65-3D8A-4C4F-9282-7E1092E903EC}" dt="2023-02-03T14:57:41.125" v="368" actId="20577"/>
          <ac:spMkLst>
            <pc:docMk/>
            <pc:sldMk cId="413147931" sldId="256"/>
            <ac:spMk id="2" creationId="{104E798F-B43C-D3C0-FCBF-C5EDE0AC3DC2}"/>
          </ac:spMkLst>
        </pc:spChg>
        <pc:spChg chg="mod">
          <ac:chgData name="aeblom95@gmail.com" userId="fa1f3eaad03faf17" providerId="LiveId" clId="{FD266D65-3D8A-4C4F-9282-7E1092E903EC}" dt="2023-02-03T15:14:25.652" v="845" actId="113"/>
          <ac:spMkLst>
            <pc:docMk/>
            <pc:sldMk cId="413147931" sldId="256"/>
            <ac:spMk id="6" creationId="{87B5B2F4-AC80-4B4A-83D0-F69ECAF1CBF9}"/>
          </ac:spMkLst>
        </pc:spChg>
        <pc:spChg chg="add mod">
          <ac:chgData name="aeblom95@gmail.com" userId="fa1f3eaad03faf17" providerId="LiveId" clId="{FD266D65-3D8A-4C4F-9282-7E1092E903EC}" dt="2023-02-03T14:57:50.255" v="412" actId="20577"/>
          <ac:spMkLst>
            <pc:docMk/>
            <pc:sldMk cId="413147931" sldId="256"/>
            <ac:spMk id="7" creationId="{799C3FC3-EF76-8F7C-F5D2-FD47284A3D35}"/>
          </ac:spMkLst>
        </pc:spChg>
        <pc:spChg chg="mod">
          <ac:chgData name="aeblom95@gmail.com" userId="fa1f3eaad03faf17" providerId="LiveId" clId="{FD266D65-3D8A-4C4F-9282-7E1092E903EC}" dt="2023-02-03T14:57:09.220" v="238" actId="20577"/>
          <ac:spMkLst>
            <pc:docMk/>
            <pc:sldMk cId="413147931" sldId="256"/>
            <ac:spMk id="17" creationId="{61739502-9E18-514A-A0EA-F79EF05B8A3C}"/>
          </ac:spMkLst>
        </pc:spChg>
        <pc:spChg chg="mod">
          <ac:chgData name="aeblom95@gmail.com" userId="fa1f3eaad03faf17" providerId="LiveId" clId="{FD266D65-3D8A-4C4F-9282-7E1092E903EC}" dt="2023-02-03T14:57:12.222" v="239" actId="20577"/>
          <ac:spMkLst>
            <pc:docMk/>
            <pc:sldMk cId="413147931" sldId="256"/>
            <ac:spMk id="18" creationId="{68ACCF93-840C-E048-BB07-3B7B83391E97}"/>
          </ac:spMkLst>
        </pc:spChg>
        <pc:spChg chg="mod">
          <ac:chgData name="aeblom95@gmail.com" userId="fa1f3eaad03faf17" providerId="LiveId" clId="{FD266D65-3D8A-4C4F-9282-7E1092E903EC}" dt="2023-02-03T15:02:40.015" v="729" actId="20577"/>
          <ac:spMkLst>
            <pc:docMk/>
            <pc:sldMk cId="413147931" sldId="256"/>
            <ac:spMk id="19" creationId="{105F2585-F4D4-144D-AB0C-715D32F02E70}"/>
          </ac:spMkLst>
        </pc:spChg>
        <pc:spChg chg="mod">
          <ac:chgData name="aeblom95@gmail.com" userId="fa1f3eaad03faf17" providerId="LiveId" clId="{FD266D65-3D8A-4C4F-9282-7E1092E903EC}" dt="2023-02-03T15:28:57.933" v="1321" actId="20577"/>
          <ac:spMkLst>
            <pc:docMk/>
            <pc:sldMk cId="413147931" sldId="256"/>
            <ac:spMk id="22" creationId="{33707484-C3E1-47AE-80FD-41253F874AEF}"/>
          </ac:spMkLst>
        </pc:spChg>
        <pc:spChg chg="mod">
          <ac:chgData name="aeblom95@gmail.com" userId="fa1f3eaad03faf17" providerId="LiveId" clId="{FD266D65-3D8A-4C4F-9282-7E1092E903EC}" dt="2023-02-03T14:56:53.152" v="195" actId="20577"/>
          <ac:spMkLst>
            <pc:docMk/>
            <pc:sldMk cId="413147931" sldId="256"/>
            <ac:spMk id="24" creationId="{D10AC6E5-F907-3742-BE0C-43E430D5D01F}"/>
          </ac:spMkLst>
        </pc:spChg>
        <pc:spChg chg="mod">
          <ac:chgData name="aeblom95@gmail.com" userId="fa1f3eaad03faf17" providerId="LiveId" clId="{FD266D65-3D8A-4C4F-9282-7E1092E903EC}" dt="2023-02-03T14:56:58.905" v="213" actId="20577"/>
          <ac:spMkLst>
            <pc:docMk/>
            <pc:sldMk cId="413147931" sldId="256"/>
            <ac:spMk id="25" creationId="{51379547-A170-7740-89D0-76C2146A7F28}"/>
          </ac:spMkLst>
        </pc:spChg>
        <pc:spChg chg="mod">
          <ac:chgData name="aeblom95@gmail.com" userId="fa1f3eaad03faf17" providerId="LiveId" clId="{FD266D65-3D8A-4C4F-9282-7E1092E903EC}" dt="2023-02-03T15:02:47.277" v="730" actId="20577"/>
          <ac:spMkLst>
            <pc:docMk/>
            <pc:sldMk cId="413147931" sldId="256"/>
            <ac:spMk id="26" creationId="{7E691E50-D935-4671-9EC0-48DE47DB23E3}"/>
          </ac:spMkLst>
        </pc:spChg>
        <pc:spChg chg="mod">
          <ac:chgData name="aeblom95@gmail.com" userId="fa1f3eaad03faf17" providerId="LiveId" clId="{FD266D65-3D8A-4C4F-9282-7E1092E903EC}" dt="2023-02-03T15:14:48.236" v="846"/>
          <ac:spMkLst>
            <pc:docMk/>
            <pc:sldMk cId="413147931" sldId="256"/>
            <ac:spMk id="34" creationId="{147A8D4F-CFDC-4EFF-8212-DDFEAD87671E}"/>
          </ac:spMkLst>
        </pc:spChg>
        <pc:spChg chg="mod">
          <ac:chgData name="aeblom95@gmail.com" userId="fa1f3eaad03faf17" providerId="LiveId" clId="{FD266D65-3D8A-4C4F-9282-7E1092E903EC}" dt="2023-02-03T14:57:06.247" v="237" actId="20577"/>
          <ac:spMkLst>
            <pc:docMk/>
            <pc:sldMk cId="413147931" sldId="256"/>
            <ac:spMk id="46" creationId="{BA8C176D-56BE-4E47-81F4-73C226849400}"/>
          </ac:spMkLst>
        </pc:spChg>
        <pc:picChg chg="del">
          <ac:chgData name="aeblom95@gmail.com" userId="fa1f3eaad03faf17" providerId="LiveId" clId="{FD266D65-3D8A-4C4F-9282-7E1092E903EC}" dt="2023-02-03T14:56:36.470" v="142" actId="478"/>
          <ac:picMkLst>
            <pc:docMk/>
            <pc:sldMk cId="413147931" sldId="256"/>
            <ac:picMk id="4" creationId="{48109514-1491-4F96-82B4-5558916421CA}"/>
          </ac:picMkLst>
        </pc:picChg>
        <pc:picChg chg="add mod">
          <ac:chgData name="aeblom95@gmail.com" userId="fa1f3eaad03faf17" providerId="LiveId" clId="{FD266D65-3D8A-4C4F-9282-7E1092E903EC}" dt="2023-02-03T15:21:30.628" v="854" actId="1076"/>
          <ac:picMkLst>
            <pc:docMk/>
            <pc:sldMk cId="413147931" sldId="256"/>
            <ac:picMk id="10" creationId="{FCAF835C-F7EF-0610-61A2-6CD3FBE74C91}"/>
          </ac:picMkLst>
        </pc:picChg>
        <pc:picChg chg="del">
          <ac:chgData name="aeblom95@gmail.com" userId="fa1f3eaad03faf17" providerId="LiveId" clId="{FD266D65-3D8A-4C4F-9282-7E1092E903EC}" dt="2023-02-03T15:02:38.052" v="728" actId="478"/>
          <ac:picMkLst>
            <pc:docMk/>
            <pc:sldMk cId="413147931" sldId="256"/>
            <ac:picMk id="11" creationId="{96916477-E915-42DF-A67C-21034F6BB0CA}"/>
          </ac:picMkLst>
        </pc:picChg>
        <pc:picChg chg="del">
          <ac:chgData name="aeblom95@gmail.com" userId="fa1f3eaad03faf17" providerId="LiveId" clId="{FD266D65-3D8A-4C4F-9282-7E1092E903EC}" dt="2023-02-03T14:53:44.726" v="59" actId="478"/>
          <ac:picMkLst>
            <pc:docMk/>
            <pc:sldMk cId="413147931" sldId="256"/>
            <ac:picMk id="30" creationId="{8F123966-9CA5-4D84-B36B-7A544B3C509B}"/>
          </ac:picMkLst>
        </pc:picChg>
        <pc:picChg chg="del">
          <ac:chgData name="aeblom95@gmail.com" userId="fa1f3eaad03faf17" providerId="LiveId" clId="{FD266D65-3D8A-4C4F-9282-7E1092E903EC}" dt="2023-02-03T14:56:37.038" v="143" actId="478"/>
          <ac:picMkLst>
            <pc:docMk/>
            <pc:sldMk cId="413147931" sldId="256"/>
            <ac:picMk id="31" creationId="{4E3CA461-BD94-4CED-AE1A-805676CCE667}"/>
          </ac:picMkLst>
        </pc:picChg>
        <pc:picChg chg="del">
          <ac:chgData name="aeblom95@gmail.com" userId="fa1f3eaad03faf17" providerId="LiveId" clId="{FD266D65-3D8A-4C4F-9282-7E1092E903EC}" dt="2023-02-03T14:56:35.881" v="141" actId="478"/>
          <ac:picMkLst>
            <pc:docMk/>
            <pc:sldMk cId="413147931" sldId="256"/>
            <ac:picMk id="35" creationId="{D6B88B90-236B-49C4-8879-B45A67EEEBE9}"/>
          </ac:picMkLst>
        </pc:picChg>
        <pc:picChg chg="del">
          <ac:chgData name="aeblom95@gmail.com" userId="fa1f3eaad03faf17" providerId="LiveId" clId="{FD266D65-3D8A-4C4F-9282-7E1092E903EC}" dt="2023-02-03T15:02:37.626" v="727" actId="478"/>
          <ac:picMkLst>
            <pc:docMk/>
            <pc:sldMk cId="413147931" sldId="256"/>
            <ac:picMk id="1028" creationId="{48E19647-B7F1-46EA-8717-9E8518DB0C8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2/24/2023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2/24/2023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2/24/2023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2/24/2023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2/24/2023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e.edu/insights/articles/elizabeth-ii-four-lessons-in-life-and-leadership/" TargetMode="External"/><Relationship Id="rId13" Type="http://schemas.openxmlformats.org/officeDocument/2006/relationships/image" Target="../media/image5.png"/><Relationship Id="rId3" Type="http://schemas.openxmlformats.org/officeDocument/2006/relationships/hyperlink" Target="https://parade.com/1028154/alexandra-hurtado/queen-elizabeth-ii-quotes/" TargetMode="External"/><Relationship Id="rId7" Type="http://schemas.openxmlformats.org/officeDocument/2006/relationships/hyperlink" Target="https://www.worldhistoryedu.com/queen-elizabeth-ii-10-major-achievements/" TargetMode="External"/><Relationship Id="rId12" Type="http://schemas.openxmlformats.org/officeDocument/2006/relationships/image" Target="../media/image4.jp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projectmanagement.ie/blog/leadership-styles/" TargetMode="External"/><Relationship Id="rId11" Type="http://schemas.openxmlformats.org/officeDocument/2006/relationships/image" Target="../media/image3.jpg"/><Relationship Id="rId5" Type="http://schemas.openxmlformats.org/officeDocument/2006/relationships/hyperlink" Target="http://www.breakthroughpsychologyprogram.com/myers-briggs-personality-type-istj.html" TargetMode="External"/><Relationship Id="rId15" Type="http://schemas.openxmlformats.org/officeDocument/2006/relationships/image" Target="../media/image6.jpg"/><Relationship Id="rId10" Type="http://schemas.openxmlformats.org/officeDocument/2006/relationships/image" Target="../media/image2.jpeg"/><Relationship Id="rId4" Type="http://schemas.openxmlformats.org/officeDocument/2006/relationships/hyperlink" Target="https://www.truity.com/blog/what-are-queen-elizabeths-myers-briggs-and-enneagram-personality-types" TargetMode="External"/><Relationship Id="rId9" Type="http://schemas.openxmlformats.org/officeDocument/2006/relationships/hyperlink" Target="https://en.wikipedia.org/wiki/Elizabeth_II" TargetMode="External"/><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46000">
              <a:srgbClr val="F2ECE0"/>
            </a:gs>
            <a:gs pos="29000">
              <a:srgbClr val="ECE4D2"/>
            </a:gs>
            <a:gs pos="15000">
              <a:srgbClr val="E7DCC4">
                <a:lumMod val="92000"/>
              </a:srgb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7" name="Rounded Rectangle 16">
            <a:extLst>
              <a:ext uri="{FF2B5EF4-FFF2-40B4-BE49-F238E27FC236}">
                <a16:creationId xmlns:a16="http://schemas.microsoft.com/office/drawing/2014/main" id="{848543F4-583E-4231-8422-AA6273D0853D}"/>
              </a:ext>
            </a:extLst>
          </p:cNvPr>
          <p:cNvSpPr/>
          <p:nvPr/>
        </p:nvSpPr>
        <p:spPr>
          <a:xfrm>
            <a:off x="22178198" y="17246244"/>
            <a:ext cx="10027366" cy="3898988"/>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Daft, R. (2011). </a:t>
            </a:r>
            <a:r>
              <a:rPr lang="en-US" sz="1800" i="1">
                <a:effectLst/>
                <a:latin typeface="Calibri" panose="020F0502020204030204" pitchFamily="34" charset="0"/>
                <a:ea typeface="Calibri" panose="020F0502020204030204" pitchFamily="34" charset="0"/>
                <a:cs typeface="Calibri" panose="020F0502020204030204" pitchFamily="34" charset="0"/>
              </a:rPr>
              <a:t>The Leadership Experience, Sixth Edition</a:t>
            </a:r>
            <a:r>
              <a:rPr lang="en-US" sz="1800">
                <a:effectLst/>
                <a:latin typeface="Calibri" panose="020F0502020204030204" pitchFamily="34" charset="0"/>
                <a:ea typeface="Calibri" panose="020F0502020204030204" pitchFamily="34"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ounded Rectangle 16">
            <a:extLst>
              <a:ext uri="{FF2B5EF4-FFF2-40B4-BE49-F238E27FC236}">
                <a16:creationId xmlns:a16="http://schemas.microsoft.com/office/drawing/2014/main" id="{33707484-C3E1-47AE-80FD-41253F874AEF}"/>
              </a:ext>
            </a:extLst>
          </p:cNvPr>
          <p:cNvSpPr/>
          <p:nvPr/>
        </p:nvSpPr>
        <p:spPr>
          <a:xfrm>
            <a:off x="793034" y="4697584"/>
            <a:ext cx="10027366" cy="4286620"/>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50000"/>
              </a:lnSpc>
              <a:spcBef>
                <a:spcPts val="0"/>
              </a:spcBef>
              <a:spcAft>
                <a:spcPts val="800"/>
              </a:spcAft>
            </a:pPr>
            <a:endParaRPr lang="en-US" dirty="0">
              <a:solidFill>
                <a:schemeClr val="tx1"/>
              </a:solidFill>
              <a:effectLst/>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endParaRPr lang="en-US" dirty="0">
              <a:solidFill>
                <a:schemeClr val="tx1"/>
              </a:solidFill>
              <a:effectLst/>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2000" dirty="0">
                <a:solidFill>
                  <a:schemeClr val="tx1"/>
                </a:solidFill>
                <a:effectLst/>
                <a:ea typeface="Calibri" panose="020F0502020204030204" pitchFamily="34" charset="0"/>
                <a:cs typeface="Times New Roman" panose="02020603050405020304" pitchFamily="18" charset="0"/>
              </a:rPr>
              <a:t>Queen Elizabeth II was the longest reigning Queen of any British Monarch ruling over 70 years. An unexpected turn of events led her to become Queen at just 25 years old. </a:t>
            </a:r>
            <a:r>
              <a:rPr lang="en-US" sz="2000" dirty="0">
                <a:solidFill>
                  <a:schemeClr val="tx1"/>
                </a:solidFill>
                <a:ea typeface="Calibri" panose="020F0502020204030204" pitchFamily="34" charset="0"/>
                <a:cs typeface="Times New Roman" panose="02020603050405020304" pitchFamily="18" charset="0"/>
              </a:rPr>
              <a:t>She was known to be</a:t>
            </a:r>
            <a:r>
              <a:rPr lang="en-US" sz="2000" dirty="0">
                <a:solidFill>
                  <a:schemeClr val="tx1"/>
                </a:solidFill>
                <a:effectLst/>
                <a:ea typeface="Calibri" panose="020F0502020204030204" pitchFamily="34" charset="0"/>
                <a:cs typeface="Times New Roman" panose="02020603050405020304" pitchFamily="18" charset="0"/>
              </a:rPr>
              <a:t> driven by her family and faith, publicly commenting on her Christian faith often and taking time to thank her family. The purpose of the research is to understand how the Queen’s personality type impacted her leadership style and successes. The d</a:t>
            </a:r>
            <a:r>
              <a:rPr lang="en-US" sz="2000" dirty="0">
                <a:solidFill>
                  <a:schemeClr val="tx1"/>
                </a:solidFill>
                <a:ea typeface="Calibri" panose="020F0502020204030204" pitchFamily="34" charset="0"/>
                <a:cs typeface="Times New Roman" panose="02020603050405020304" pitchFamily="18" charset="0"/>
              </a:rPr>
              <a:t>esired outcome is to draw parallels between her personality and lifestyle that conclude why the Queen led the way she did and how she was able to be so successful. </a:t>
            </a:r>
            <a:endParaRPr lang="en-US" sz="2000" dirty="0">
              <a:solidFill>
                <a:schemeClr val="tx1"/>
              </a:solidFill>
              <a:effectLst/>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2477601"/>
          </a:xfrm>
          <a:prstGeom prst="rect">
            <a:avLst/>
          </a:prstGeom>
          <a:noFill/>
        </p:spPr>
        <p:txBody>
          <a:bodyPr wrap="square" rtlCol="0">
            <a:spAutoFit/>
          </a:bodyPr>
          <a:lstStyle/>
          <a:p>
            <a:pPr algn="ctr"/>
            <a:r>
              <a:rPr lang="en-US" sz="5500" b="1" dirty="0">
                <a:latin typeface="Garamond" panose="02020404030301010803" pitchFamily="18" charset="0"/>
              </a:rPr>
              <a:t>“I have to be seen to be believed” – Queen Elizabeth II</a:t>
            </a:r>
          </a:p>
          <a:p>
            <a:pPr algn="ctr"/>
            <a:r>
              <a:rPr lang="en-US" sz="5500" dirty="0">
                <a:latin typeface="Garamond" panose="02020404030301010803" pitchFamily="18" charset="0"/>
              </a:rPr>
              <a:t>Adair Blomeley</a:t>
            </a:r>
          </a:p>
          <a:p>
            <a:pPr algn="ctr"/>
            <a:r>
              <a:rPr lang="en-US" sz="4500" dirty="0">
                <a:latin typeface="Garamond" panose="02020404030301010803" pitchFamily="18" charset="0"/>
              </a:rPr>
              <a:t>Florida State University Systems Engineering -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793034" y="9627931"/>
            <a:ext cx="10058400" cy="1151730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p:txBody>
      </p:sp>
      <p:sp>
        <p:nvSpPr>
          <p:cNvPr id="18" name="Rounded Rectangle 17">
            <a:extLst>
              <a:ext uri="{FF2B5EF4-FFF2-40B4-BE49-F238E27FC236}">
                <a16:creationId xmlns:a16="http://schemas.microsoft.com/office/drawing/2014/main" id="{68ACCF93-840C-E048-BB07-3B7B83391E97}"/>
              </a:ext>
            </a:extLst>
          </p:cNvPr>
          <p:cNvSpPr/>
          <p:nvPr/>
        </p:nvSpPr>
        <p:spPr>
          <a:xfrm>
            <a:off x="11478120" y="9627926"/>
            <a:ext cx="10058400" cy="1151730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a:lnSpc>
                <a:spcPct val="107000"/>
              </a:lnSpc>
              <a:spcAft>
                <a:spcPts val="800"/>
              </a:spcAft>
            </a:pPr>
            <a:endParaRPr lang="en-US" sz="14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solidFill>
                <a:schemeClr val="tx1"/>
              </a:solidFill>
              <a:effectLst/>
              <a:ea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51137" y="4679258"/>
            <a:ext cx="10058400" cy="7055539"/>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1200150" lvl="2"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760377" y="4653401"/>
            <a:ext cx="10091057" cy="861221"/>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762001" y="9591676"/>
            <a:ext cx="10124526"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Personality Type</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1436486" y="9591675"/>
            <a:ext cx="10124527"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Leadership Style</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2163206" y="17201583"/>
            <a:ext cx="10073392" cy="91440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References</a:t>
            </a:r>
          </a:p>
        </p:txBody>
      </p:sp>
      <p:sp>
        <p:nvSpPr>
          <p:cNvPr id="46" name="Rounded Rectangle 25">
            <a:extLst>
              <a:ext uri="{FF2B5EF4-FFF2-40B4-BE49-F238E27FC236}">
                <a16:creationId xmlns:a16="http://schemas.microsoft.com/office/drawing/2014/main" id="{BA8C176D-56BE-4E47-81F4-73C226849400}"/>
              </a:ext>
            </a:extLst>
          </p:cNvPr>
          <p:cNvSpPr/>
          <p:nvPr/>
        </p:nvSpPr>
        <p:spPr>
          <a:xfrm>
            <a:off x="22163206" y="4697585"/>
            <a:ext cx="10073392" cy="844989"/>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Major Impacts and Accomplishments</a:t>
            </a:r>
          </a:p>
        </p:txBody>
      </p:sp>
      <p:sp>
        <p:nvSpPr>
          <p:cNvPr id="26" name="Rounded Rectangle 18">
            <a:extLst>
              <a:ext uri="{FF2B5EF4-FFF2-40B4-BE49-F238E27FC236}">
                <a16:creationId xmlns:a16="http://schemas.microsoft.com/office/drawing/2014/main" id="{7E691E50-D935-4671-9EC0-48DE47DB23E3}"/>
              </a:ext>
            </a:extLst>
          </p:cNvPr>
          <p:cNvSpPr/>
          <p:nvPr/>
        </p:nvSpPr>
        <p:spPr>
          <a:xfrm>
            <a:off x="22128114" y="12268200"/>
            <a:ext cx="10058400" cy="461187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600" dirty="0">
              <a:solidFill>
                <a:schemeClr val="tx1"/>
              </a:solidFill>
            </a:endParaRPr>
          </a:p>
          <a:p>
            <a:endParaRPr lang="en-US" sz="1400" dirty="0">
              <a:solidFill>
                <a:schemeClr val="tx1"/>
              </a:solidFill>
            </a:endParaRPr>
          </a:p>
        </p:txBody>
      </p:sp>
      <p:sp>
        <p:nvSpPr>
          <p:cNvPr id="29" name="Rounded Rectangle 24">
            <a:extLst>
              <a:ext uri="{FF2B5EF4-FFF2-40B4-BE49-F238E27FC236}">
                <a16:creationId xmlns:a16="http://schemas.microsoft.com/office/drawing/2014/main" id="{99D42360-07B7-4563-B4CE-66AA68074D3C}"/>
              </a:ext>
            </a:extLst>
          </p:cNvPr>
          <p:cNvSpPr/>
          <p:nvPr/>
        </p:nvSpPr>
        <p:spPr>
          <a:xfrm>
            <a:off x="22102713" y="12206165"/>
            <a:ext cx="10109201" cy="1195007"/>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Key Takeaway</a:t>
            </a:r>
          </a:p>
        </p:txBody>
      </p:sp>
      <p:sp>
        <p:nvSpPr>
          <p:cNvPr id="34" name="TextBox 33">
            <a:extLst>
              <a:ext uri="{FF2B5EF4-FFF2-40B4-BE49-F238E27FC236}">
                <a16:creationId xmlns:a16="http://schemas.microsoft.com/office/drawing/2014/main" id="{147A8D4F-CFDC-4EFF-8212-DDFEAD87671E}"/>
              </a:ext>
            </a:extLst>
          </p:cNvPr>
          <p:cNvSpPr txBox="1"/>
          <p:nvPr/>
        </p:nvSpPr>
        <p:spPr>
          <a:xfrm>
            <a:off x="22197248" y="18160644"/>
            <a:ext cx="9928118" cy="4600555"/>
          </a:xfrm>
          <a:prstGeom prst="rect">
            <a:avLst/>
          </a:prstGeom>
          <a:noFill/>
        </p:spPr>
        <p:txBody>
          <a:bodyPr wrap="square">
            <a:spAutoFit/>
          </a:bodyPr>
          <a:lstStyle/>
          <a:p>
            <a:pPr marL="457200" indent="-457200">
              <a:lnSpc>
                <a:spcPct val="200000"/>
              </a:lnSpc>
            </a:pPr>
            <a:r>
              <a:rPr lang="pt-BR" sz="800" i="1" dirty="0">
                <a:effectLst/>
                <a:latin typeface="Times New Roman" panose="02020603050405020304" pitchFamily="18" charset="0"/>
              </a:rPr>
              <a:t>parade.com</a:t>
            </a:r>
            <a:r>
              <a:rPr lang="pt-BR" sz="800" dirty="0">
                <a:effectLst/>
                <a:latin typeface="Times New Roman" panose="02020603050405020304" pitchFamily="18" charset="0"/>
              </a:rPr>
              <a:t>. (n.d.). </a:t>
            </a:r>
            <a:r>
              <a:rPr lang="pt-BR" sz="800" dirty="0">
                <a:effectLst/>
                <a:latin typeface="Times New Roman" panose="02020603050405020304" pitchFamily="18" charset="0"/>
                <a:hlinkClick r:id="rId3"/>
              </a:rPr>
              <a:t>https://parade.com/1028154/alexandra-hurtado/queen-elizabeth-ii-quotes/</a:t>
            </a:r>
            <a:endParaRPr lang="pt-BR" sz="800" dirty="0">
              <a:effectLst/>
              <a:latin typeface="Times New Roman" panose="02020603050405020304" pitchFamily="18" charset="0"/>
            </a:endParaRPr>
          </a:p>
          <a:p>
            <a:pPr marL="457200" indent="-457200">
              <a:lnSpc>
                <a:spcPct val="200000"/>
              </a:lnSpc>
            </a:pPr>
            <a:r>
              <a:rPr lang="en-US" sz="800" dirty="0">
                <a:effectLst/>
                <a:latin typeface="Times New Roman" panose="02020603050405020304" pitchFamily="18" charset="0"/>
              </a:rPr>
              <a:t>Malone, M. (2022, November 17). </a:t>
            </a:r>
            <a:r>
              <a:rPr lang="en-US" sz="800" i="1" dirty="0">
                <a:effectLst/>
                <a:latin typeface="Times New Roman" panose="02020603050405020304" pitchFamily="18" charset="0"/>
              </a:rPr>
              <a:t>What are Queen Elizabeth’s Myers-Briggs and Enneagram Personality</a:t>
            </a:r>
            <a:r>
              <a:rPr lang="en-US" sz="800" dirty="0">
                <a:effectLst/>
                <a:latin typeface="Times New Roman" panose="02020603050405020304" pitchFamily="18" charset="0"/>
              </a:rPr>
              <a:t>. </a:t>
            </a:r>
            <a:r>
              <a:rPr lang="en-US" sz="800" dirty="0" err="1">
                <a:effectLst/>
                <a:latin typeface="Times New Roman" panose="02020603050405020304" pitchFamily="18" charset="0"/>
              </a:rPr>
              <a:t>Truity</a:t>
            </a:r>
            <a:r>
              <a:rPr lang="en-US" sz="800" dirty="0">
                <a:effectLst/>
                <a:latin typeface="Times New Roman" panose="02020603050405020304" pitchFamily="18" charset="0"/>
              </a:rPr>
              <a:t>. </a:t>
            </a:r>
            <a:r>
              <a:rPr lang="en-US" sz="800" dirty="0">
                <a:effectLst/>
                <a:latin typeface="Times New Roman" panose="02020603050405020304" pitchFamily="18" charset="0"/>
                <a:hlinkClick r:id="rId4"/>
              </a:rPr>
              <a:t>https://www.truity.com/blog/what-are-queen-elizabeths-myers-briggs-and-enneagram-personality-types</a:t>
            </a:r>
            <a:endParaRPr lang="en-US" sz="800" dirty="0">
              <a:effectLst/>
              <a:latin typeface="Times New Roman" panose="02020603050405020304" pitchFamily="18" charset="0"/>
            </a:endParaRPr>
          </a:p>
          <a:p>
            <a:pPr marL="457200" indent="-457200">
              <a:lnSpc>
                <a:spcPct val="200000"/>
              </a:lnSpc>
            </a:pPr>
            <a:r>
              <a:rPr lang="en-US" sz="800" dirty="0">
                <a:effectLst/>
                <a:latin typeface="Times New Roman" panose="02020603050405020304" pitchFamily="18" charset="0"/>
              </a:rPr>
              <a:t>Deanna. (2023). </a:t>
            </a:r>
            <a:r>
              <a:rPr lang="en-US" sz="800" i="1" dirty="0">
                <a:effectLst/>
                <a:latin typeface="Times New Roman" panose="02020603050405020304" pitchFamily="18" charset="0"/>
              </a:rPr>
              <a:t>The Mediator Enneagram Type 9</a:t>
            </a:r>
            <a:r>
              <a:rPr lang="en-US" sz="800" dirty="0">
                <a:effectLst/>
                <a:latin typeface="Times New Roman" panose="02020603050405020304" pitchFamily="18" charset="0"/>
              </a:rPr>
              <a:t>. mirabellecreations.com.</a:t>
            </a:r>
          </a:p>
          <a:p>
            <a:pPr marL="457200" indent="-457200">
              <a:lnSpc>
                <a:spcPct val="200000"/>
              </a:lnSpc>
            </a:pPr>
            <a:r>
              <a:rPr lang="en-US" sz="800" i="1" dirty="0">
                <a:effectLst/>
                <a:latin typeface="Times New Roman" panose="02020603050405020304" pitchFamily="18" charset="0"/>
              </a:rPr>
              <a:t>Myers-Briggs Personality Type: ISTJ</a:t>
            </a:r>
            <a:r>
              <a:rPr lang="en-US" sz="800" dirty="0">
                <a:effectLst/>
                <a:latin typeface="Times New Roman" panose="02020603050405020304" pitchFamily="18" charset="0"/>
              </a:rPr>
              <a:t>. (n.d.). PLEASE VISIT ANGELGUARD.ORG [ AD ]. </a:t>
            </a:r>
            <a:r>
              <a:rPr lang="en-US" sz="800" dirty="0">
                <a:effectLst/>
                <a:latin typeface="Times New Roman" panose="02020603050405020304" pitchFamily="18" charset="0"/>
                <a:hlinkClick r:id="rId5"/>
              </a:rPr>
              <a:t>http://www.breakthroughpsychologyprogram.com/myers-briggs-personality-type-istj.html</a:t>
            </a:r>
            <a:endParaRPr lang="en-US" sz="800" dirty="0">
              <a:effectLst/>
              <a:latin typeface="Times New Roman" panose="02020603050405020304" pitchFamily="18" charset="0"/>
            </a:endParaRPr>
          </a:p>
          <a:p>
            <a:pPr marL="457200" indent="-457200">
              <a:lnSpc>
                <a:spcPct val="200000"/>
              </a:lnSpc>
              <a:buAutoNum type="alphaUcPeriod"/>
            </a:pPr>
            <a:r>
              <a:rPr lang="en-US" sz="800" dirty="0">
                <a:effectLst/>
                <a:latin typeface="Times New Roman" panose="02020603050405020304" pitchFamily="18" charset="0"/>
              </a:rPr>
              <a:t>(2023, February 10). </a:t>
            </a:r>
            <a:r>
              <a:rPr lang="en-US" sz="800" i="1" dirty="0">
                <a:effectLst/>
                <a:latin typeface="Times New Roman" panose="02020603050405020304" pitchFamily="18" charset="0"/>
              </a:rPr>
              <a:t>10 Leadership Styles and How to Identify Your Own</a:t>
            </a:r>
            <a:r>
              <a:rPr lang="en-US" sz="800" dirty="0">
                <a:effectLst/>
                <a:latin typeface="Times New Roman" panose="02020603050405020304" pitchFamily="18" charset="0"/>
              </a:rPr>
              <a:t>. Institute of Project Management. </a:t>
            </a:r>
            <a:r>
              <a:rPr lang="en-US" sz="800" dirty="0">
                <a:effectLst/>
                <a:latin typeface="Times New Roman" panose="02020603050405020304" pitchFamily="18" charset="0"/>
                <a:hlinkClick r:id="rId6"/>
              </a:rPr>
              <a:t>https://www.projectmanagement.ie/blog/leadership-styles/</a:t>
            </a:r>
            <a:endParaRPr lang="en-US" sz="800" dirty="0">
              <a:effectLst/>
              <a:latin typeface="Times New Roman" panose="02020603050405020304" pitchFamily="18" charset="0"/>
            </a:endParaRPr>
          </a:p>
          <a:p>
            <a:pPr>
              <a:lnSpc>
                <a:spcPct val="200000"/>
              </a:lnSpc>
            </a:pPr>
            <a:r>
              <a:rPr lang="en-US" sz="800" dirty="0">
                <a:effectLst/>
                <a:latin typeface="Times New Roman" panose="02020603050405020304" pitchFamily="18" charset="0"/>
              </a:rPr>
              <a:t>World History Edu. (2022, November 2). </a:t>
            </a:r>
            <a:r>
              <a:rPr lang="en-US" sz="800" i="1" dirty="0">
                <a:effectLst/>
                <a:latin typeface="Times New Roman" panose="02020603050405020304" pitchFamily="18" charset="0"/>
              </a:rPr>
              <a:t>Queen Elizabeth II: 10 Major Achievements</a:t>
            </a:r>
            <a:r>
              <a:rPr lang="en-US" sz="800" dirty="0">
                <a:effectLst/>
                <a:latin typeface="Times New Roman" panose="02020603050405020304" pitchFamily="18" charset="0"/>
              </a:rPr>
              <a:t>. </a:t>
            </a:r>
            <a:r>
              <a:rPr lang="en-US" sz="800" dirty="0">
                <a:effectLst/>
                <a:latin typeface="Times New Roman" panose="02020603050405020304" pitchFamily="18" charset="0"/>
                <a:hlinkClick r:id="rId7"/>
              </a:rPr>
              <a:t>https://www.worldhistoryedu.com/queen-elizabeth-ii-10-major-achievements/</a:t>
            </a:r>
            <a:endParaRPr lang="en-US" sz="800" dirty="0">
              <a:effectLst/>
              <a:latin typeface="Times New Roman" panose="02020603050405020304" pitchFamily="18" charset="0"/>
            </a:endParaRPr>
          </a:p>
          <a:p>
            <a:pPr>
              <a:lnSpc>
                <a:spcPct val="200000"/>
              </a:lnSpc>
            </a:pPr>
            <a:r>
              <a:rPr lang="en-US" sz="1200" dirty="0">
                <a:effectLst/>
                <a:latin typeface="Times New Roman" panose="02020603050405020304" pitchFamily="18" charset="0"/>
                <a:ea typeface="Times New Roman" panose="02020603050405020304" pitchFamily="18" charset="0"/>
              </a:rPr>
              <a:t>IE Insights. (2022, September 14). </a:t>
            </a:r>
            <a:r>
              <a:rPr lang="en-US" sz="1200" i="1" dirty="0">
                <a:effectLst/>
                <a:latin typeface="Times New Roman" panose="02020603050405020304" pitchFamily="18" charset="0"/>
                <a:ea typeface="Times New Roman" panose="02020603050405020304" pitchFamily="18" charset="0"/>
              </a:rPr>
              <a:t>Elizabeth II: Four Lessons in Life and Leadership</a:t>
            </a:r>
            <a:r>
              <a:rPr lang="en-US" sz="1200" dirty="0">
                <a:effectLst/>
                <a:latin typeface="Times New Roman" panose="02020603050405020304" pitchFamily="18" charset="0"/>
                <a:ea typeface="Times New Roman" panose="02020603050405020304" pitchFamily="18" charset="0"/>
              </a:rPr>
              <a:t>. </a:t>
            </a:r>
            <a:r>
              <a:rPr lang="en-US" sz="1200" u="sng" dirty="0">
                <a:solidFill>
                  <a:srgbClr val="0000FF"/>
                </a:solidFill>
                <a:effectLst/>
                <a:latin typeface="Times New Roman" panose="02020603050405020304" pitchFamily="18" charset="0"/>
                <a:ea typeface="Times New Roman" panose="02020603050405020304" pitchFamily="18" charset="0"/>
                <a:hlinkClick r:id="rId8"/>
              </a:rPr>
              <a:t>https://www.ie.edu/insights/articles/elizabeth-ii-four-lessons-in-life-and-leadership/</a:t>
            </a:r>
            <a:endParaRPr lang="en-US" sz="1200" u="sng" dirty="0">
              <a:solidFill>
                <a:srgbClr val="0000FF"/>
              </a:solidFill>
              <a:effectLst/>
              <a:latin typeface="Times New Roman" panose="02020603050405020304" pitchFamily="18" charset="0"/>
              <a:ea typeface="Times New Roman" panose="02020603050405020304" pitchFamily="18" charset="0"/>
            </a:endParaRPr>
          </a:p>
          <a:p>
            <a:pPr>
              <a:lnSpc>
                <a:spcPct val="200000"/>
              </a:lnSpc>
            </a:pPr>
            <a:r>
              <a:rPr lang="en-US" sz="1200" dirty="0">
                <a:effectLst/>
                <a:latin typeface="Times New Roman" panose="02020603050405020304" pitchFamily="18" charset="0"/>
                <a:ea typeface="Times New Roman" panose="02020603050405020304" pitchFamily="18" charset="0"/>
              </a:rPr>
              <a:t>Wikipedia contributors. (2023, January 16). </a:t>
            </a:r>
            <a:r>
              <a:rPr lang="en-US" sz="1200" i="1" dirty="0">
                <a:effectLst/>
                <a:latin typeface="Times New Roman" panose="02020603050405020304" pitchFamily="18" charset="0"/>
                <a:ea typeface="Times New Roman" panose="02020603050405020304" pitchFamily="18" charset="0"/>
              </a:rPr>
              <a:t>Elizabeth II</a:t>
            </a:r>
            <a:r>
              <a:rPr lang="en-US" sz="1200" dirty="0">
                <a:effectLst/>
                <a:latin typeface="Times New Roman" panose="02020603050405020304" pitchFamily="18" charset="0"/>
                <a:ea typeface="Times New Roman" panose="02020603050405020304" pitchFamily="18" charset="0"/>
              </a:rPr>
              <a:t>. Wikipedia. </a:t>
            </a:r>
            <a:r>
              <a:rPr lang="en-US" sz="1200" u="sng" dirty="0">
                <a:solidFill>
                  <a:srgbClr val="0000FF"/>
                </a:solidFill>
                <a:effectLst/>
                <a:latin typeface="Times New Roman" panose="02020603050405020304" pitchFamily="18" charset="0"/>
                <a:ea typeface="Times New Roman" panose="02020603050405020304" pitchFamily="18" charset="0"/>
                <a:hlinkClick r:id="rId9"/>
              </a:rPr>
              <a:t>https://en.wikipedia.org/wiki/Elizabeth_II</a:t>
            </a:r>
            <a:endParaRPr lang="en-US" sz="1200" dirty="0">
              <a:effectLst/>
              <a:latin typeface="Times New Roman" panose="02020603050405020304" pitchFamily="18" charset="0"/>
              <a:ea typeface="Times New Roman" panose="02020603050405020304" pitchFamily="18" charset="0"/>
            </a:endParaRPr>
          </a:p>
          <a:p>
            <a:pPr>
              <a:lnSpc>
                <a:spcPct val="200000"/>
              </a:lnSpc>
            </a:pPr>
            <a:endParaRPr lang="en-US" sz="1200" dirty="0">
              <a:effectLst/>
              <a:latin typeface="Times New Roman" panose="02020603050405020304" pitchFamily="18" charset="0"/>
              <a:ea typeface="Times New Roman" panose="02020603050405020304" pitchFamily="18" charset="0"/>
            </a:endParaRPr>
          </a:p>
          <a:p>
            <a:pPr>
              <a:lnSpc>
                <a:spcPct val="200000"/>
              </a:lnSpc>
            </a:pPr>
            <a:endParaRPr lang="en-US" sz="1200" dirty="0">
              <a:effectLst/>
              <a:latin typeface="Times New Roman" panose="02020603050405020304" pitchFamily="18" charset="0"/>
            </a:endParaRPr>
          </a:p>
          <a:p>
            <a:pPr marL="457200" indent="-457200">
              <a:lnSpc>
                <a:spcPct val="200000"/>
              </a:lnSpc>
            </a:pPr>
            <a:endParaRPr lang="en-US" sz="900" dirty="0">
              <a:effectLst/>
              <a:latin typeface="Times New Roman" panose="02020603050405020304" pitchFamily="18" charset="0"/>
            </a:endParaRPr>
          </a:p>
          <a:p>
            <a:pPr marL="457200" indent="-457200">
              <a:lnSpc>
                <a:spcPct val="200000"/>
              </a:lnSpc>
            </a:pPr>
            <a:endParaRPr lang="en-US" sz="900" dirty="0">
              <a:effectLst/>
              <a:latin typeface="Times New Roman" panose="02020603050405020304" pitchFamily="18" charset="0"/>
            </a:endParaRPr>
          </a:p>
          <a:p>
            <a:pPr marL="457200" indent="-457200">
              <a:lnSpc>
                <a:spcPct val="200000"/>
              </a:lnSpc>
            </a:pPr>
            <a:endParaRPr lang="en-US" sz="900" dirty="0">
              <a:effectLst/>
              <a:latin typeface="Times New Roman" panose="02020603050405020304" pitchFamily="18" charset="0"/>
            </a:endParaRPr>
          </a:p>
          <a:p>
            <a:pPr marL="457200" indent="-457200">
              <a:lnSpc>
                <a:spcPct val="200000"/>
              </a:lnSpc>
            </a:pPr>
            <a:endParaRPr lang="pt-BR" sz="900" dirty="0">
              <a:effectLst/>
              <a:latin typeface="Times New Roman" panose="02020603050405020304" pitchFamily="18" charset="0"/>
            </a:endParaRPr>
          </a:p>
        </p:txBody>
      </p:sp>
      <p:sp>
        <p:nvSpPr>
          <p:cNvPr id="2" name="TextBox 1">
            <a:extLst>
              <a:ext uri="{FF2B5EF4-FFF2-40B4-BE49-F238E27FC236}">
                <a16:creationId xmlns:a16="http://schemas.microsoft.com/office/drawing/2014/main" id="{104E798F-B43C-D3C0-FCBF-C5EDE0AC3DC2}"/>
              </a:ext>
            </a:extLst>
          </p:cNvPr>
          <p:cNvSpPr txBox="1"/>
          <p:nvPr/>
        </p:nvSpPr>
        <p:spPr>
          <a:xfrm>
            <a:off x="1143000" y="11125200"/>
            <a:ext cx="4876800" cy="4524315"/>
          </a:xfrm>
          <a:prstGeom prst="rect">
            <a:avLst/>
          </a:prstGeom>
          <a:noFill/>
        </p:spPr>
        <p:txBody>
          <a:bodyPr wrap="square" rtlCol="0">
            <a:spAutoFit/>
          </a:bodyPr>
          <a:lstStyle/>
          <a:p>
            <a:r>
              <a:rPr lang="en-US" dirty="0">
                <a:effectLst/>
                <a:ea typeface="Calibri" panose="020F0502020204030204" pitchFamily="34" charset="0"/>
                <a:cs typeface="Times New Roman" panose="02020603050405020304" pitchFamily="18" charset="0"/>
              </a:rPr>
              <a:t>Elizabeth was described as “a jolly little girl, but fundamentally sensible and well-behaved” and she “had an air of authority and reflectiveness astonishing in an infant” (Wikipedia, 2023). Elizabeth “loved horses and dogs, her orderliness and her attitude of responsibility” which benefited her throughout her life as Queen (Wikipedia, 2023). </a:t>
            </a:r>
            <a:r>
              <a:rPr lang="en-US" dirty="0">
                <a:effectLst/>
                <a:ea typeface="Calibri" panose="020F0502020204030204" pitchFamily="34" charset="0"/>
              </a:rPr>
              <a:t>The top five traits are “introverted, pragmatic, logical, responsible, and emotionally stable” (IE, 2022). One thing Queen Elizabeth can teach everyone is that leadership is not a one-size-fits-all job; Elizabeth was authentic and let her unique traits and behaviors set her apart as one of the world’s greatest and longest leaders. </a:t>
            </a:r>
            <a:endParaRPr lang="en-US" dirty="0"/>
          </a:p>
          <a:p>
            <a:pPr marL="285750" indent="-285750">
              <a:buFontTx/>
              <a:buChar char="-"/>
            </a:pPr>
            <a:endParaRPr lang="en-US" dirty="0"/>
          </a:p>
        </p:txBody>
      </p:sp>
      <p:sp>
        <p:nvSpPr>
          <p:cNvPr id="7" name="TextBox 6">
            <a:extLst>
              <a:ext uri="{FF2B5EF4-FFF2-40B4-BE49-F238E27FC236}">
                <a16:creationId xmlns:a16="http://schemas.microsoft.com/office/drawing/2014/main" id="{799C3FC3-EF76-8F7C-F5D2-FD47284A3D35}"/>
              </a:ext>
            </a:extLst>
          </p:cNvPr>
          <p:cNvSpPr txBox="1"/>
          <p:nvPr/>
        </p:nvSpPr>
        <p:spPr>
          <a:xfrm>
            <a:off x="11868870" y="10972800"/>
            <a:ext cx="9418429" cy="2492990"/>
          </a:xfrm>
          <a:prstGeom prst="rect">
            <a:avLst/>
          </a:prstGeom>
          <a:noFill/>
        </p:spPr>
        <p:txBody>
          <a:bodyPr wrap="square" rtlCol="0">
            <a:spAutoFit/>
          </a:bodyPr>
          <a:lstStyle/>
          <a:p>
            <a:pPr marL="285750" indent="-285750">
              <a:buFontTx/>
              <a:buChar char="-"/>
            </a:pPr>
            <a:r>
              <a:rPr lang="en-US" sz="2400" dirty="0"/>
              <a:t>Visionary: Inspires people and brings them towards a vision</a:t>
            </a:r>
          </a:p>
          <a:p>
            <a:pPr marL="285750" indent="-285750">
              <a:buFontTx/>
              <a:buChar char="-"/>
            </a:pPr>
            <a:r>
              <a:rPr lang="en-US" sz="2400" dirty="0"/>
              <a:t>Democratic: Values unity and wants to make decisions together</a:t>
            </a:r>
          </a:p>
          <a:p>
            <a:pPr marL="285750" indent="-285750">
              <a:buFontTx/>
              <a:buChar char="-"/>
            </a:pPr>
            <a:r>
              <a:rPr lang="en-US" sz="2400" dirty="0"/>
              <a:t>Affiliative: Creates harmony and builds emotional bonds. </a:t>
            </a:r>
          </a:p>
          <a:p>
            <a:pPr marL="285750" indent="-285750">
              <a:buFontTx/>
              <a:buChar char="-"/>
            </a:pPr>
            <a:r>
              <a:rPr lang="en-US" sz="2400" dirty="0"/>
              <a:t>Pacesetting: Strong family bond and high performance expected</a:t>
            </a:r>
          </a:p>
          <a:p>
            <a:pPr marL="285750" indent="-285750">
              <a:buFontTx/>
              <a:buChar char="-"/>
            </a:pPr>
            <a:r>
              <a:rPr lang="en-US" sz="2400" dirty="0"/>
              <a:t>Transformational: Fights for goals and brings about change </a:t>
            </a:r>
          </a:p>
          <a:p>
            <a:pPr marL="285750" indent="-285750">
              <a:buFontTx/>
              <a:buChar char="-"/>
            </a:pPr>
            <a:endParaRPr lang="en-US" dirty="0"/>
          </a:p>
          <a:p>
            <a:endParaRPr lang="en-US" dirty="0"/>
          </a:p>
        </p:txBody>
      </p:sp>
      <p:pic>
        <p:nvPicPr>
          <p:cNvPr id="10" name="Picture 9" descr="Queen Elizabeth II&#10;&#10;">
            <a:extLst>
              <a:ext uri="{FF2B5EF4-FFF2-40B4-BE49-F238E27FC236}">
                <a16:creationId xmlns:a16="http://schemas.microsoft.com/office/drawing/2014/main" id="{FCAF835C-F7EF-0610-61A2-6CD3FBE74C91}"/>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558677" y="4340949"/>
            <a:ext cx="7746279" cy="5100778"/>
          </a:xfrm>
          <a:prstGeom prst="rect">
            <a:avLst/>
          </a:prstGeom>
          <a:noFill/>
          <a:ln>
            <a:noFill/>
          </a:ln>
        </p:spPr>
      </p:pic>
      <p:pic>
        <p:nvPicPr>
          <p:cNvPr id="11" name="Picture 10" descr="A picture containing text, compact disk&#10;&#10;Description automatically generated">
            <a:extLst>
              <a:ext uri="{FF2B5EF4-FFF2-40B4-BE49-F238E27FC236}">
                <a16:creationId xmlns:a16="http://schemas.microsoft.com/office/drawing/2014/main" id="{1BEB600D-1355-4153-55EA-A37FCA4C1838}"/>
              </a:ext>
            </a:extLst>
          </p:cNvPr>
          <p:cNvPicPr>
            <a:picLocks noChangeAspect="1"/>
          </p:cNvPicPr>
          <p:nvPr/>
        </p:nvPicPr>
        <p:blipFill>
          <a:blip r:embed="rId11"/>
          <a:stretch>
            <a:fillRect/>
          </a:stretch>
        </p:blipFill>
        <p:spPr>
          <a:xfrm>
            <a:off x="6304980" y="11145402"/>
            <a:ext cx="3722471" cy="4588590"/>
          </a:xfrm>
          <a:prstGeom prst="rect">
            <a:avLst/>
          </a:prstGeom>
        </p:spPr>
      </p:pic>
      <p:sp>
        <p:nvSpPr>
          <p:cNvPr id="12" name="TextBox 11">
            <a:extLst>
              <a:ext uri="{FF2B5EF4-FFF2-40B4-BE49-F238E27FC236}">
                <a16:creationId xmlns:a16="http://schemas.microsoft.com/office/drawing/2014/main" id="{534C3D94-B788-0E06-412C-88DFF1B9C2D9}"/>
              </a:ext>
            </a:extLst>
          </p:cNvPr>
          <p:cNvSpPr txBox="1"/>
          <p:nvPr/>
        </p:nvSpPr>
        <p:spPr>
          <a:xfrm>
            <a:off x="6229320" y="16176100"/>
            <a:ext cx="4343400" cy="1631216"/>
          </a:xfrm>
          <a:prstGeom prst="rect">
            <a:avLst/>
          </a:prstGeom>
          <a:noFill/>
        </p:spPr>
        <p:txBody>
          <a:bodyPr wrap="square" rtlCol="0">
            <a:spAutoFit/>
          </a:bodyPr>
          <a:lstStyle/>
          <a:p>
            <a:r>
              <a:rPr lang="en-US" sz="2000" dirty="0"/>
              <a:t>Enneagram is  9: The peacemaker  </a:t>
            </a:r>
          </a:p>
          <a:p>
            <a:pPr marL="285750" indent="-285750">
              <a:buFont typeface="Arial" panose="020B0604020202020204" pitchFamily="34" charset="0"/>
              <a:buChar char="•"/>
            </a:pPr>
            <a:r>
              <a:rPr lang="en-US" sz="2000" dirty="0"/>
              <a:t>Calm, collected, private, well-liked</a:t>
            </a:r>
          </a:p>
          <a:p>
            <a:pPr marL="285750" indent="-285750">
              <a:buFont typeface="Arial" panose="020B0604020202020204" pitchFamily="34" charset="0"/>
              <a:buChar char="•"/>
            </a:pPr>
            <a:r>
              <a:rPr lang="en-US" sz="2000" dirty="0"/>
              <a:t>Values harmony and unity, comfort, and avoids conflict</a:t>
            </a:r>
          </a:p>
          <a:p>
            <a:endParaRPr lang="en-US" sz="2000" dirty="0"/>
          </a:p>
        </p:txBody>
      </p:sp>
      <p:pic>
        <p:nvPicPr>
          <p:cNvPr id="14" name="Picture 13" descr="Text&#10;&#10;Description automatically generated">
            <a:extLst>
              <a:ext uri="{FF2B5EF4-FFF2-40B4-BE49-F238E27FC236}">
                <a16:creationId xmlns:a16="http://schemas.microsoft.com/office/drawing/2014/main" id="{9B39FC9E-64B6-3036-1BEB-FD67335C8545}"/>
              </a:ext>
            </a:extLst>
          </p:cNvPr>
          <p:cNvPicPr>
            <a:picLocks noChangeAspect="1"/>
          </p:cNvPicPr>
          <p:nvPr/>
        </p:nvPicPr>
        <p:blipFill>
          <a:blip r:embed="rId12"/>
          <a:stretch>
            <a:fillRect/>
          </a:stretch>
        </p:blipFill>
        <p:spPr>
          <a:xfrm>
            <a:off x="1305000" y="15618135"/>
            <a:ext cx="4412354" cy="4986164"/>
          </a:xfrm>
          <a:prstGeom prst="rect">
            <a:avLst/>
          </a:prstGeom>
        </p:spPr>
      </p:pic>
      <p:sp>
        <p:nvSpPr>
          <p:cNvPr id="15" name="TextBox 14">
            <a:extLst>
              <a:ext uri="{FF2B5EF4-FFF2-40B4-BE49-F238E27FC236}">
                <a16:creationId xmlns:a16="http://schemas.microsoft.com/office/drawing/2014/main" id="{D20EAE0F-0220-F89F-95B2-481C2B621CEF}"/>
              </a:ext>
            </a:extLst>
          </p:cNvPr>
          <p:cNvSpPr txBox="1"/>
          <p:nvPr/>
        </p:nvSpPr>
        <p:spPr>
          <a:xfrm>
            <a:off x="6282306" y="18148750"/>
            <a:ext cx="4051139" cy="2554545"/>
          </a:xfrm>
          <a:prstGeom prst="rect">
            <a:avLst/>
          </a:prstGeom>
          <a:noFill/>
        </p:spPr>
        <p:txBody>
          <a:bodyPr wrap="square" rtlCol="0">
            <a:spAutoFit/>
          </a:bodyPr>
          <a:lstStyle/>
          <a:p>
            <a:r>
              <a:rPr lang="en-US" sz="2000" dirty="0"/>
              <a:t>Myers-Briggs personality type is ISTJ: The Organizer or Inspector</a:t>
            </a:r>
          </a:p>
          <a:p>
            <a:pPr marL="285750" indent="-285750">
              <a:buFont typeface="Arial" panose="020B0604020202020204" pitchFamily="34" charset="0"/>
              <a:buChar char="•"/>
            </a:pPr>
            <a:r>
              <a:rPr lang="en-US" sz="2000" dirty="0"/>
              <a:t>Prefers structure, value family traditions, fight for goals, patient, accurate, perfectionist </a:t>
            </a:r>
          </a:p>
          <a:p>
            <a:pPr marL="285750" indent="-285750">
              <a:buFont typeface="Arial" panose="020B0604020202020204" pitchFamily="34" charset="0"/>
              <a:buChar char="•"/>
            </a:pPr>
            <a:r>
              <a:rPr lang="en-US" sz="2000" dirty="0"/>
              <a:t>Introvert, Sensing, Thinking, Judging</a:t>
            </a:r>
          </a:p>
          <a:p>
            <a:r>
              <a:rPr lang="en-US" sz="2000" dirty="0"/>
              <a:t> </a:t>
            </a:r>
          </a:p>
        </p:txBody>
      </p:sp>
      <p:pic>
        <p:nvPicPr>
          <p:cNvPr id="20" name="Picture 19" descr="A picture containing diagram&#10;&#10;Description automatically generated">
            <a:extLst>
              <a:ext uri="{FF2B5EF4-FFF2-40B4-BE49-F238E27FC236}">
                <a16:creationId xmlns:a16="http://schemas.microsoft.com/office/drawing/2014/main" id="{A19967C4-3CCB-B378-CC93-A0A542D9DE7C}"/>
              </a:ext>
            </a:extLst>
          </p:cNvPr>
          <p:cNvPicPr>
            <a:picLocks noChangeAspect="1"/>
          </p:cNvPicPr>
          <p:nvPr/>
        </p:nvPicPr>
        <p:blipFill>
          <a:blip r:embed="rId13">
            <a:extLst>
              <a:ext uri="{BEBA8EAE-BF5A-486C-A8C5-ECC9F3942E4B}">
                <a14:imgProps xmlns:a14="http://schemas.microsoft.com/office/drawing/2010/main">
                  <a14:imgLayer r:embed="rId14">
                    <a14:imgEffect>
                      <a14:brightnessContrast bright="-20000" contrast="40000"/>
                    </a14:imgEffect>
                  </a14:imgLayer>
                </a14:imgProps>
              </a:ext>
            </a:extLst>
          </a:blip>
          <a:stretch>
            <a:fillRect/>
          </a:stretch>
        </p:blipFill>
        <p:spPr>
          <a:xfrm>
            <a:off x="12168764" y="13012382"/>
            <a:ext cx="8532235" cy="7992951"/>
          </a:xfrm>
          <a:prstGeom prst="ellipse">
            <a:avLst/>
          </a:prstGeom>
        </p:spPr>
      </p:pic>
      <p:sp>
        <p:nvSpPr>
          <p:cNvPr id="21" name="TextBox 20">
            <a:extLst>
              <a:ext uri="{FF2B5EF4-FFF2-40B4-BE49-F238E27FC236}">
                <a16:creationId xmlns:a16="http://schemas.microsoft.com/office/drawing/2014/main" id="{7BA0E4CB-D479-AB0B-B198-FA9405C7FC32}"/>
              </a:ext>
            </a:extLst>
          </p:cNvPr>
          <p:cNvSpPr txBox="1"/>
          <p:nvPr/>
        </p:nvSpPr>
        <p:spPr>
          <a:xfrm>
            <a:off x="22455935" y="5749941"/>
            <a:ext cx="9448801" cy="3877985"/>
          </a:xfrm>
          <a:prstGeom prst="rect">
            <a:avLst/>
          </a:prstGeom>
          <a:noFill/>
        </p:spPr>
        <p:txBody>
          <a:bodyPr wrap="square" rtlCol="0">
            <a:spAutoFit/>
          </a:bodyPr>
          <a:lstStyle/>
          <a:p>
            <a:pPr marL="285750" indent="-285750">
              <a:buFont typeface="Arial" panose="020B0604020202020204" pitchFamily="34" charset="0"/>
              <a:buChar char="•"/>
            </a:pPr>
            <a:r>
              <a:rPr lang="en-US" sz="2400" dirty="0"/>
              <a:t>Longest reigning monarchy</a:t>
            </a:r>
          </a:p>
          <a:p>
            <a:pPr marL="285750" indent="-285750">
              <a:buFont typeface="Arial" panose="020B0604020202020204" pitchFamily="34" charset="0"/>
              <a:buChar char="•"/>
            </a:pPr>
            <a:r>
              <a:rPr lang="en-US" sz="2400" dirty="0"/>
              <a:t>Head of the Commonwealth</a:t>
            </a:r>
          </a:p>
          <a:p>
            <a:pPr marL="285750" indent="-285750">
              <a:buFont typeface="Arial" panose="020B0604020202020204" pitchFamily="34" charset="0"/>
              <a:buChar char="•"/>
            </a:pPr>
            <a:r>
              <a:rPr lang="en-US" sz="2400" dirty="0"/>
              <a:t>Large following of supporters </a:t>
            </a:r>
          </a:p>
          <a:p>
            <a:pPr marL="285750" indent="-285750">
              <a:buFont typeface="Arial" panose="020B0604020202020204" pitchFamily="34" charset="0"/>
              <a:buChar char="•"/>
            </a:pPr>
            <a:r>
              <a:rPr lang="en-US" sz="2400" dirty="0"/>
              <a:t>Kept the UK in good spirits during WWII </a:t>
            </a:r>
          </a:p>
          <a:p>
            <a:pPr marL="285750" indent="-285750">
              <a:buFont typeface="Arial" panose="020B0604020202020204" pitchFamily="34" charset="0"/>
              <a:buChar char="•"/>
            </a:pPr>
            <a:r>
              <a:rPr lang="en-US" sz="2400" dirty="0"/>
              <a:t>Stayed in touch with society, being the first Monarchy to use social media</a:t>
            </a:r>
          </a:p>
          <a:p>
            <a:pPr marL="285750" indent="-285750">
              <a:buFont typeface="Arial" panose="020B0604020202020204" pitchFamily="34" charset="0"/>
              <a:buChar char="•"/>
            </a:pPr>
            <a:r>
              <a:rPr lang="en-US" sz="2400" dirty="0"/>
              <a:t>Helped pass Crown Act of 2013 supporting gender equality</a:t>
            </a:r>
          </a:p>
          <a:p>
            <a:pPr marL="285750" indent="-285750">
              <a:buFont typeface="Arial" panose="020B0604020202020204" pitchFamily="34" charset="0"/>
              <a:buChar char="•"/>
            </a:pPr>
            <a:r>
              <a:rPr lang="en-US" sz="2400" dirty="0"/>
              <a:t>Renewed the bond with the United States by addressing U.S. Congress</a:t>
            </a:r>
          </a:p>
          <a:p>
            <a:r>
              <a:rPr lang="en-US" dirty="0"/>
              <a:t> </a:t>
            </a:r>
          </a:p>
          <a:p>
            <a:endParaRPr lang="en-US" dirty="0"/>
          </a:p>
          <a:p>
            <a:endParaRPr lang="en-US" dirty="0"/>
          </a:p>
        </p:txBody>
      </p:sp>
      <p:pic>
        <p:nvPicPr>
          <p:cNvPr id="31" name="Picture 30" descr="A picture containing posing, standing, person, dress&#10;&#10;Description automatically generated">
            <a:extLst>
              <a:ext uri="{FF2B5EF4-FFF2-40B4-BE49-F238E27FC236}">
                <a16:creationId xmlns:a16="http://schemas.microsoft.com/office/drawing/2014/main" id="{314E8EDE-F346-BE07-8EB1-ABE026DDE756}"/>
              </a:ext>
            </a:extLst>
          </p:cNvPr>
          <p:cNvPicPr>
            <a:picLocks noChangeAspect="1"/>
          </p:cNvPicPr>
          <p:nvPr/>
        </p:nvPicPr>
        <p:blipFill>
          <a:blip r:embed="rId15"/>
          <a:stretch>
            <a:fillRect/>
          </a:stretch>
        </p:blipFill>
        <p:spPr>
          <a:xfrm>
            <a:off x="22893778" y="8805840"/>
            <a:ext cx="8573117" cy="2745150"/>
          </a:xfrm>
          <a:prstGeom prst="rect">
            <a:avLst/>
          </a:prstGeom>
        </p:spPr>
      </p:pic>
      <p:sp>
        <p:nvSpPr>
          <p:cNvPr id="32" name="TextBox 31">
            <a:extLst>
              <a:ext uri="{FF2B5EF4-FFF2-40B4-BE49-F238E27FC236}">
                <a16:creationId xmlns:a16="http://schemas.microsoft.com/office/drawing/2014/main" id="{5C243301-CB88-9761-E762-10FE6AC03FBD}"/>
              </a:ext>
            </a:extLst>
          </p:cNvPr>
          <p:cNvSpPr txBox="1"/>
          <p:nvPr/>
        </p:nvSpPr>
        <p:spPr>
          <a:xfrm>
            <a:off x="22455935" y="13618190"/>
            <a:ext cx="9319465"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Leads by example. “I have to be seen to be believed”</a:t>
            </a:r>
          </a:p>
          <a:p>
            <a:pPr marL="285750" indent="-285750">
              <a:buFont typeface="Arial" panose="020B0604020202020204" pitchFamily="34" charset="0"/>
              <a:buChar char="•"/>
            </a:pPr>
            <a:r>
              <a:rPr lang="en-US" sz="2400" dirty="0"/>
              <a:t> Peaceful personality leads to a peaceful following. Thoughtful, realistic, consistent, calm, personality shows in her leadership of transforming and visionary.</a:t>
            </a:r>
          </a:p>
          <a:p>
            <a:pPr marL="285750" indent="-285750">
              <a:buFont typeface="Arial" panose="020B0604020202020204" pitchFamily="34" charset="0"/>
              <a:buChar char="•"/>
            </a:pPr>
            <a:r>
              <a:rPr lang="en-US" sz="2400" dirty="0"/>
              <a:t>Humble and confident presence but determined, go-getter attitude explains how her personality and leadership style lead to her success</a:t>
            </a:r>
          </a:p>
          <a:p>
            <a:pPr marL="285750" indent="-285750">
              <a:buFont typeface="Arial" panose="020B0604020202020204" pitchFamily="34" charset="0"/>
              <a:buChar char="•"/>
            </a:pPr>
            <a:r>
              <a:rPr lang="en-US" sz="2400" dirty="0"/>
              <a:t>A peaceful organizer who had a vision that led to transformation through democratic, affiliative leadership. </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11473</TotalTime>
  <Words>746</Words>
  <Application>Microsoft Office PowerPoint</Application>
  <PresentationFormat>Custom</PresentationFormat>
  <Paragraphs>67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Adair Blomeley</cp:lastModifiedBy>
  <cp:revision>12</cp:revision>
  <cp:lastPrinted>2020-02-13T23:31:38Z</cp:lastPrinted>
  <dcterms:created xsi:type="dcterms:W3CDTF">2020-02-13T23:22:33Z</dcterms:created>
  <dcterms:modified xsi:type="dcterms:W3CDTF">2023-03-03T02:10:08Z</dcterms:modified>
</cp:coreProperties>
</file>