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Garamond"/>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Garamond-boldItalic.fntdata"/><Relationship Id="rId9" Type="http://schemas.openxmlformats.org/officeDocument/2006/relationships/font" Target="fonts/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Garamond-regular.fntdata"/><Relationship Id="rId8" Type="http://schemas.openxmlformats.org/officeDocument/2006/relationships/font" Target="fonts/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EB88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hyperlink" Target="https://en.wikipedia.org/wiki/Karl_Marx" TargetMode="External"/><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CEB888"/>
            </a:gs>
          </a:gsLst>
          <a:lin ang="5400012" scaled="0"/>
        </a:gradFill>
      </p:bgPr>
    </p:bg>
    <p:spTree>
      <p:nvGrpSpPr>
        <p:cNvPr id="53" name="Shape 53"/>
        <p:cNvGrpSpPr/>
        <p:nvPr/>
      </p:nvGrpSpPr>
      <p:grpSpPr>
        <a:xfrm>
          <a:off x="0" y="0"/>
          <a:ext cx="0" cy="0"/>
          <a:chOff x="0" y="0"/>
          <a:chExt cx="0" cy="0"/>
        </a:xfrm>
      </p:grpSpPr>
      <p:sp>
        <p:nvSpPr>
          <p:cNvPr id="54" name="Google Shape;54;p13"/>
          <p:cNvSpPr txBox="1"/>
          <p:nvPr/>
        </p:nvSpPr>
        <p:spPr>
          <a:xfrm>
            <a:off x="990599" y="187585"/>
            <a:ext cx="7162800" cy="763200"/>
          </a:xfrm>
          <a:prstGeom prst="rect">
            <a:avLst/>
          </a:prstGeom>
          <a:noFill/>
          <a:ln>
            <a:noFill/>
          </a:ln>
        </p:spPr>
        <p:txBody>
          <a:bodyPr anchorCtr="0" anchor="t" bIns="12025" lIns="24075" spcFirstLastPara="1" rIns="24075" wrap="square" tIns="12025">
            <a:spAutoFit/>
          </a:bodyPr>
          <a:lstStyle/>
          <a:p>
            <a:pPr indent="0" lvl="0" marL="0" marR="0" rtl="0" algn="ctr">
              <a:spcBef>
                <a:spcPts val="0"/>
              </a:spcBef>
              <a:spcAft>
                <a:spcPts val="0"/>
              </a:spcAft>
              <a:buNone/>
            </a:pPr>
            <a:r>
              <a:t/>
            </a:r>
            <a:endParaRPr sz="400"/>
          </a:p>
          <a:p>
            <a:pPr indent="0" lvl="0" marL="0" marR="0" rtl="0" algn="ctr">
              <a:spcBef>
                <a:spcPts val="0"/>
              </a:spcBef>
              <a:spcAft>
                <a:spcPts val="0"/>
              </a:spcAft>
              <a:buNone/>
            </a:pPr>
            <a:r>
              <a:rPr b="1" lang="en" sz="1800">
                <a:solidFill>
                  <a:schemeClr val="dk1"/>
                </a:solidFill>
              </a:rPr>
              <a:t>Karl Marx: a Cold-Hearted Commie or a Revolutionary Leader?</a:t>
            </a:r>
            <a:endParaRPr b="1" sz="1800">
              <a:solidFill>
                <a:schemeClr val="dk1"/>
              </a:solidFill>
            </a:endParaRPr>
          </a:p>
          <a:p>
            <a:pPr indent="0" lvl="0" marL="0" marR="0" rtl="0" algn="ctr">
              <a:spcBef>
                <a:spcPts val="0"/>
              </a:spcBef>
              <a:spcAft>
                <a:spcPts val="0"/>
              </a:spcAft>
              <a:buNone/>
            </a:pPr>
            <a:r>
              <a:rPr lang="en">
                <a:solidFill>
                  <a:schemeClr val="dk1"/>
                </a:solidFill>
                <a:latin typeface="Garamond"/>
                <a:ea typeface="Garamond"/>
                <a:cs typeface="Garamond"/>
                <a:sym typeface="Garamond"/>
              </a:rPr>
              <a:t>Lanna Black</a:t>
            </a:r>
            <a:endParaRPr sz="400"/>
          </a:p>
          <a:p>
            <a:pPr indent="0" lvl="0" marL="0" marR="0" rtl="0" algn="ctr">
              <a:spcBef>
                <a:spcPts val="0"/>
              </a:spcBef>
              <a:spcAft>
                <a:spcPts val="0"/>
              </a:spcAft>
              <a:buNone/>
            </a:pPr>
            <a:r>
              <a:rPr lang="en" sz="1200">
                <a:solidFill>
                  <a:schemeClr val="dk1"/>
                </a:solidFill>
                <a:latin typeface="Garamond"/>
                <a:ea typeface="Garamond"/>
                <a:cs typeface="Garamond"/>
                <a:sym typeface="Garamond"/>
              </a:rPr>
              <a:t>Florida State University</a:t>
            </a:r>
            <a:endParaRPr sz="400"/>
          </a:p>
        </p:txBody>
      </p:sp>
      <p:pic>
        <p:nvPicPr>
          <p:cNvPr id="55" name="Google Shape;55;p13"/>
          <p:cNvPicPr preferRelativeResize="0"/>
          <p:nvPr/>
        </p:nvPicPr>
        <p:blipFill>
          <a:blip r:embed="rId3">
            <a:alphaModFix/>
          </a:blip>
          <a:stretch>
            <a:fillRect/>
          </a:stretch>
        </p:blipFill>
        <p:spPr>
          <a:xfrm>
            <a:off x="198000" y="178538"/>
            <a:ext cx="668749" cy="715425"/>
          </a:xfrm>
          <a:prstGeom prst="rect">
            <a:avLst/>
          </a:prstGeom>
          <a:noFill/>
          <a:ln>
            <a:noFill/>
          </a:ln>
        </p:spPr>
      </p:pic>
      <p:sp>
        <p:nvSpPr>
          <p:cNvPr id="56" name="Google Shape;56;p13"/>
          <p:cNvSpPr txBox="1"/>
          <p:nvPr/>
        </p:nvSpPr>
        <p:spPr>
          <a:xfrm>
            <a:off x="222154" y="205988"/>
            <a:ext cx="475500" cy="54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 </a:t>
            </a:r>
            <a:endParaRPr/>
          </a:p>
        </p:txBody>
      </p:sp>
      <p:pic>
        <p:nvPicPr>
          <p:cNvPr id="57" name="Google Shape;57;p13"/>
          <p:cNvPicPr preferRelativeResize="0"/>
          <p:nvPr/>
        </p:nvPicPr>
        <p:blipFill>
          <a:blip r:embed="rId3">
            <a:alphaModFix/>
          </a:blip>
          <a:stretch>
            <a:fillRect/>
          </a:stretch>
        </p:blipFill>
        <p:spPr>
          <a:xfrm>
            <a:off x="8277250" y="178538"/>
            <a:ext cx="668749" cy="715425"/>
          </a:xfrm>
          <a:prstGeom prst="rect">
            <a:avLst/>
          </a:prstGeom>
          <a:noFill/>
          <a:ln>
            <a:noFill/>
          </a:ln>
        </p:spPr>
      </p:pic>
      <p:sp>
        <p:nvSpPr>
          <p:cNvPr id="58" name="Google Shape;58;p13"/>
          <p:cNvSpPr txBox="1"/>
          <p:nvPr/>
        </p:nvSpPr>
        <p:spPr>
          <a:xfrm>
            <a:off x="8301404" y="205988"/>
            <a:ext cx="475500" cy="54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 </a:t>
            </a:r>
            <a:endParaRPr/>
          </a:p>
        </p:txBody>
      </p:sp>
      <p:cxnSp>
        <p:nvCxnSpPr>
          <p:cNvPr id="59" name="Google Shape;59;p13"/>
          <p:cNvCxnSpPr/>
          <p:nvPr/>
        </p:nvCxnSpPr>
        <p:spPr>
          <a:xfrm>
            <a:off x="198009" y="90228"/>
            <a:ext cx="8748000" cy="0"/>
          </a:xfrm>
          <a:prstGeom prst="straightConnector1">
            <a:avLst/>
          </a:prstGeom>
          <a:noFill/>
          <a:ln cap="flat" cmpd="sng" w="28575">
            <a:solidFill>
              <a:srgbClr val="782F40"/>
            </a:solidFill>
            <a:prstDash val="solid"/>
            <a:miter lim="800000"/>
            <a:headEnd len="sm" w="sm" type="none"/>
            <a:tailEnd len="sm" w="sm" type="none"/>
          </a:ln>
        </p:spPr>
      </p:cxnSp>
      <p:cxnSp>
        <p:nvCxnSpPr>
          <p:cNvPr id="60" name="Google Shape;60;p13"/>
          <p:cNvCxnSpPr/>
          <p:nvPr/>
        </p:nvCxnSpPr>
        <p:spPr>
          <a:xfrm>
            <a:off x="198009" y="982266"/>
            <a:ext cx="8748000" cy="0"/>
          </a:xfrm>
          <a:prstGeom prst="straightConnector1">
            <a:avLst/>
          </a:prstGeom>
          <a:noFill/>
          <a:ln cap="flat" cmpd="sng" w="28575">
            <a:solidFill>
              <a:srgbClr val="782F40"/>
            </a:solidFill>
            <a:prstDash val="solid"/>
            <a:miter lim="800000"/>
            <a:headEnd len="sm" w="sm" type="none"/>
            <a:tailEnd len="sm" w="sm" type="none"/>
          </a:ln>
        </p:spPr>
      </p:cxnSp>
      <p:sp>
        <p:nvSpPr>
          <p:cNvPr id="61" name="Google Shape;61;p13"/>
          <p:cNvSpPr/>
          <p:nvPr/>
        </p:nvSpPr>
        <p:spPr>
          <a:xfrm>
            <a:off x="84675" y="1054900"/>
            <a:ext cx="3352200" cy="2657700"/>
          </a:xfrm>
          <a:prstGeom prst="roundRect">
            <a:avLst>
              <a:gd fmla="val 3486" name="adj"/>
            </a:avLst>
          </a:prstGeom>
          <a:noFill/>
          <a:ln cap="flat" cmpd="sng" w="28575">
            <a:solidFill>
              <a:srgbClr val="782F40"/>
            </a:solidFill>
            <a:prstDash val="solid"/>
            <a:miter lim="800000"/>
            <a:headEnd len="sm" w="sm" type="none"/>
            <a:tailEnd len="sm" w="sm" type="none"/>
          </a:ln>
        </p:spPr>
        <p:txBody>
          <a:bodyPr anchorCtr="0" anchor="t" bIns="12025" lIns="24075" spcFirstLastPara="1" rIns="24075" wrap="square" tIns="12025">
            <a:noAutofit/>
          </a:bodyPr>
          <a:lstStyle/>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p:txBody>
      </p:sp>
      <p:pic>
        <p:nvPicPr>
          <p:cNvPr id="62" name="Google Shape;62;p13"/>
          <p:cNvPicPr preferRelativeResize="0"/>
          <p:nvPr/>
        </p:nvPicPr>
        <p:blipFill rotWithShape="1">
          <a:blip r:embed="rId4">
            <a:alphaModFix/>
          </a:blip>
          <a:srcRect b="7533" l="0" r="0" t="7533"/>
          <a:stretch/>
        </p:blipFill>
        <p:spPr>
          <a:xfrm>
            <a:off x="3534150" y="1068825"/>
            <a:ext cx="2216400" cy="2630700"/>
          </a:xfrm>
          <a:prstGeom prst="roundRect">
            <a:avLst>
              <a:gd fmla="val 6368" name="adj"/>
            </a:avLst>
          </a:prstGeom>
          <a:noFill/>
          <a:ln cap="flat" cmpd="sng" w="28575">
            <a:solidFill>
              <a:srgbClr val="782F40"/>
            </a:solidFill>
            <a:prstDash val="solid"/>
            <a:round/>
            <a:headEnd len="sm" w="sm" type="none"/>
            <a:tailEnd len="sm" w="sm" type="none"/>
          </a:ln>
          <a:effectLst>
            <a:outerShdw blurRad="76200" rotWithShape="0" algn="tl" dir="7800000" dist="38100">
              <a:srgbClr val="000000">
                <a:alpha val="40000"/>
              </a:srgbClr>
            </a:outerShdw>
          </a:effectLst>
        </p:spPr>
      </p:pic>
      <p:sp>
        <p:nvSpPr>
          <p:cNvPr id="63" name="Google Shape;63;p13"/>
          <p:cNvSpPr/>
          <p:nvPr/>
        </p:nvSpPr>
        <p:spPr>
          <a:xfrm>
            <a:off x="3534400" y="3786100"/>
            <a:ext cx="2216400" cy="1267200"/>
          </a:xfrm>
          <a:prstGeom prst="roundRect">
            <a:avLst>
              <a:gd fmla="val 10277" name="adj"/>
            </a:avLst>
          </a:prstGeom>
          <a:noFill/>
          <a:ln cap="flat" cmpd="sng" w="28575">
            <a:solidFill>
              <a:srgbClr val="782F40"/>
            </a:solidFill>
            <a:prstDash val="solid"/>
            <a:miter lim="800000"/>
            <a:headEnd len="sm" w="sm" type="none"/>
            <a:tailEnd len="sm" w="sm" type="none"/>
          </a:ln>
        </p:spPr>
        <p:txBody>
          <a:bodyPr anchorCtr="0" anchor="t" bIns="12025" lIns="24075" spcFirstLastPara="1" rIns="24075" wrap="square" tIns="12025">
            <a:noAutofit/>
          </a:bodyPr>
          <a:lstStyle/>
          <a:p>
            <a:pPr indent="0" lvl="0" marL="0" marR="0" rtl="0" algn="just">
              <a:spcBef>
                <a:spcPts val="0"/>
              </a:spcBef>
              <a:spcAft>
                <a:spcPts val="0"/>
              </a:spcAft>
              <a:buNone/>
            </a:pPr>
            <a:r>
              <a:t/>
            </a:r>
            <a:endParaRPr sz="600">
              <a:solidFill>
                <a:schemeClr val="dk1"/>
              </a:solidFill>
              <a:latin typeface="Garamond"/>
              <a:ea typeface="Garamond"/>
              <a:cs typeface="Garamond"/>
              <a:sym typeface="Garamond"/>
            </a:endParaRPr>
          </a:p>
          <a:p>
            <a:pPr indent="0" lvl="0" marL="0" marR="0" rtl="0" algn="just">
              <a:spcBef>
                <a:spcPts val="0"/>
              </a:spcBef>
              <a:spcAft>
                <a:spcPts val="0"/>
              </a:spcAft>
              <a:buNone/>
            </a:pPr>
            <a:r>
              <a:t/>
            </a:r>
            <a:endParaRPr sz="600">
              <a:solidFill>
                <a:schemeClr val="dk1"/>
              </a:solidFill>
              <a:latin typeface="Garamond"/>
              <a:ea typeface="Garamond"/>
              <a:cs typeface="Garamond"/>
              <a:sym typeface="Garamond"/>
            </a:endParaRPr>
          </a:p>
          <a:p>
            <a:pPr indent="0" lvl="0" marL="0" marR="0" rtl="0" algn="just">
              <a:spcBef>
                <a:spcPts val="0"/>
              </a:spcBef>
              <a:spcAft>
                <a:spcPts val="0"/>
              </a:spcAft>
              <a:buNone/>
            </a:pPr>
            <a:r>
              <a:t/>
            </a:r>
            <a:endParaRPr sz="600">
              <a:solidFill>
                <a:schemeClr val="dk1"/>
              </a:solidFill>
              <a:latin typeface="Garamond"/>
              <a:ea typeface="Garamond"/>
              <a:cs typeface="Garamond"/>
              <a:sym typeface="Garamond"/>
            </a:endParaRPr>
          </a:p>
          <a:p>
            <a:pPr indent="0" lvl="0" marL="0" marR="0" rtl="0" algn="just">
              <a:spcBef>
                <a:spcPts val="0"/>
              </a:spcBef>
              <a:spcAft>
                <a:spcPts val="0"/>
              </a:spcAft>
              <a:buNone/>
            </a:pPr>
            <a:r>
              <a:t/>
            </a:r>
            <a:endParaRPr sz="600">
              <a:solidFill>
                <a:schemeClr val="dk1"/>
              </a:solidFill>
              <a:latin typeface="Garamond"/>
              <a:ea typeface="Garamond"/>
              <a:cs typeface="Garamond"/>
              <a:sym typeface="Garamond"/>
            </a:endParaRPr>
          </a:p>
          <a:p>
            <a:pPr indent="0" lvl="0" marL="0" rtl="0" algn="ctr">
              <a:lnSpc>
                <a:spcPct val="100000"/>
              </a:lnSpc>
              <a:spcBef>
                <a:spcPts val="0"/>
              </a:spcBef>
              <a:spcAft>
                <a:spcPts val="0"/>
              </a:spcAft>
              <a:buClr>
                <a:schemeClr val="dk1"/>
              </a:buClr>
              <a:buSzPts val="1100"/>
              <a:buFont typeface="Arial"/>
              <a:buNone/>
            </a:pPr>
            <a:r>
              <a:rPr lang="en" sz="700">
                <a:solidFill>
                  <a:schemeClr val="dk1"/>
                </a:solidFill>
                <a:latin typeface="Garamond"/>
                <a:ea typeface="Garamond"/>
                <a:cs typeface="Garamond"/>
                <a:sym typeface="Garamond"/>
              </a:rPr>
              <a:t>Emotional intelligence is said to enable leaders to recognize and respect followers as whole human beings with feelings, opinions, and unique ideas. Karl Marx shows a high level of emotional intelligence for this reason. Marx’ defense of the proletariat is evidence of his respect for people of the working class. He recognized these people as human beings who don’t deserve exploitation.</a:t>
            </a:r>
            <a:endParaRPr sz="700">
              <a:solidFill>
                <a:schemeClr val="dk1"/>
              </a:solidFill>
              <a:latin typeface="Garamond"/>
              <a:ea typeface="Garamond"/>
              <a:cs typeface="Garamond"/>
              <a:sym typeface="Garamond"/>
            </a:endParaRPr>
          </a:p>
        </p:txBody>
      </p:sp>
      <p:sp>
        <p:nvSpPr>
          <p:cNvPr id="64" name="Google Shape;64;p13"/>
          <p:cNvSpPr/>
          <p:nvPr/>
        </p:nvSpPr>
        <p:spPr>
          <a:xfrm>
            <a:off x="5847800" y="1054900"/>
            <a:ext cx="3211500" cy="1406700"/>
          </a:xfrm>
          <a:prstGeom prst="roundRect">
            <a:avLst>
              <a:gd fmla="val 3568" name="adj"/>
            </a:avLst>
          </a:prstGeom>
          <a:noFill/>
          <a:ln cap="flat" cmpd="sng" w="28575">
            <a:solidFill>
              <a:srgbClr val="782F40"/>
            </a:solidFill>
            <a:prstDash val="solid"/>
            <a:miter lim="800000"/>
            <a:headEnd len="sm" w="sm" type="none"/>
            <a:tailEnd len="sm" w="sm" type="none"/>
          </a:ln>
        </p:spPr>
        <p:txBody>
          <a:bodyPr anchorCtr="0" anchor="t" bIns="12025" lIns="24075" spcFirstLastPara="1" rIns="24075" wrap="square" tIns="12025">
            <a:noAutofit/>
          </a:bodyPr>
          <a:lstStyle/>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p:txBody>
      </p:sp>
      <p:sp>
        <p:nvSpPr>
          <p:cNvPr id="65" name="Google Shape;65;p13"/>
          <p:cNvSpPr/>
          <p:nvPr/>
        </p:nvSpPr>
        <p:spPr>
          <a:xfrm>
            <a:off x="1301925" y="1125150"/>
            <a:ext cx="917700" cy="214200"/>
          </a:xfrm>
          <a:prstGeom prst="roundRect">
            <a:avLst>
              <a:gd fmla="val 16667" name="adj"/>
            </a:avLst>
          </a:prstGeom>
          <a:solidFill>
            <a:srgbClr val="782F40"/>
          </a:solidFill>
          <a:ln cap="flat" cmpd="sng" w="12700">
            <a:solidFill>
              <a:srgbClr val="782F40"/>
            </a:solidFill>
            <a:prstDash val="solid"/>
            <a:miter lim="800000"/>
            <a:headEnd len="sm" w="sm" type="none"/>
            <a:tailEnd len="sm" w="sm" type="none"/>
          </a:ln>
        </p:spPr>
        <p:txBody>
          <a:bodyPr anchorCtr="0" anchor="ctr" bIns="12025" lIns="24075" spcFirstLastPara="1" rIns="24075" wrap="square" tIns="12025">
            <a:noAutofit/>
          </a:bodyPr>
          <a:lstStyle/>
          <a:p>
            <a:pPr indent="0" lvl="0" marL="0" marR="0" rtl="0" algn="ctr">
              <a:spcBef>
                <a:spcPts val="0"/>
              </a:spcBef>
              <a:spcAft>
                <a:spcPts val="0"/>
              </a:spcAft>
              <a:buNone/>
            </a:pPr>
            <a:r>
              <a:rPr lang="en">
                <a:solidFill>
                  <a:schemeClr val="lt1"/>
                </a:solidFill>
              </a:rPr>
              <a:t>Abstract</a:t>
            </a:r>
            <a:endParaRPr sz="400"/>
          </a:p>
        </p:txBody>
      </p:sp>
      <p:sp>
        <p:nvSpPr>
          <p:cNvPr id="66" name="Google Shape;66;p13"/>
          <p:cNvSpPr txBox="1"/>
          <p:nvPr/>
        </p:nvSpPr>
        <p:spPr>
          <a:xfrm>
            <a:off x="1220525" y="1339350"/>
            <a:ext cx="2216400" cy="239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Garamond"/>
                <a:ea typeface="Garamond"/>
                <a:cs typeface="Garamond"/>
                <a:sym typeface="Garamond"/>
              </a:rPr>
              <a:t>Karl Heinrich Marx was a German philosopher, sociologist, political theorist, economist, and historian born in 1818 and died in 1883. He has been described as one of the most influential figures in human history and is known today as the Father of Marxism and the Father of Communism. He developed the Marxist ideology through analysis of class conflicts between the bourgeoisie (the capitalist/ruling class) and the proletariat (the working class). He proposed that, with historical materialism in mind, capitalism produced internal tension, due to its inherent instability and crisis-prone nature, that would lead to its own self-destruction and replacement with a system known as the socialist mode of production. He published about this ideology in his works </a:t>
            </a:r>
            <a:r>
              <a:rPr i="1" lang="en" sz="700">
                <a:solidFill>
                  <a:schemeClr val="dk1"/>
                </a:solidFill>
                <a:latin typeface="Garamond"/>
                <a:ea typeface="Garamond"/>
                <a:cs typeface="Garamond"/>
                <a:sym typeface="Garamond"/>
              </a:rPr>
              <a:t>The Communist Manifesto </a:t>
            </a:r>
            <a:r>
              <a:rPr lang="en" sz="700">
                <a:solidFill>
                  <a:schemeClr val="dk1"/>
                </a:solidFill>
                <a:latin typeface="Garamond"/>
                <a:ea typeface="Garamond"/>
                <a:cs typeface="Garamond"/>
                <a:sym typeface="Garamond"/>
              </a:rPr>
              <a:t>and </a:t>
            </a:r>
            <a:r>
              <a:rPr i="1" lang="en" sz="700">
                <a:solidFill>
                  <a:schemeClr val="dk1"/>
                </a:solidFill>
                <a:latin typeface="Garamond"/>
                <a:ea typeface="Garamond"/>
                <a:cs typeface="Garamond"/>
                <a:sym typeface="Garamond"/>
              </a:rPr>
              <a:t>Das Kapital. </a:t>
            </a:r>
            <a:r>
              <a:rPr lang="en" sz="700">
                <a:solidFill>
                  <a:schemeClr val="dk1"/>
                </a:solidFill>
                <a:latin typeface="Garamond"/>
                <a:ea typeface="Garamond"/>
                <a:cs typeface="Garamond"/>
                <a:sym typeface="Garamond"/>
              </a:rPr>
              <a:t>This research into Marx' style of leadership will use knowledge of various leadership methods to analyze how and why he became a great leader of political ideology and revolution.</a:t>
            </a:r>
            <a:endParaRPr sz="1000">
              <a:solidFill>
                <a:schemeClr val="dk1"/>
              </a:solidFill>
              <a:latin typeface="Garamond"/>
              <a:ea typeface="Garamond"/>
              <a:cs typeface="Garamond"/>
              <a:sym typeface="Garamond"/>
            </a:endParaRPr>
          </a:p>
        </p:txBody>
      </p:sp>
      <p:sp>
        <p:nvSpPr>
          <p:cNvPr id="67" name="Google Shape;67;p13"/>
          <p:cNvSpPr/>
          <p:nvPr/>
        </p:nvSpPr>
        <p:spPr>
          <a:xfrm>
            <a:off x="85200" y="3786000"/>
            <a:ext cx="3352200" cy="1267200"/>
          </a:xfrm>
          <a:prstGeom prst="roundRect">
            <a:avLst>
              <a:gd fmla="val 3486" name="adj"/>
            </a:avLst>
          </a:prstGeom>
          <a:noFill/>
          <a:ln cap="flat" cmpd="sng" w="28575">
            <a:solidFill>
              <a:srgbClr val="782F40"/>
            </a:solidFill>
            <a:prstDash val="solid"/>
            <a:miter lim="800000"/>
            <a:headEnd len="sm" w="sm" type="none"/>
            <a:tailEnd len="sm" w="sm" type="none"/>
          </a:ln>
        </p:spPr>
        <p:txBody>
          <a:bodyPr anchorCtr="0" anchor="t" bIns="12025" lIns="24075" spcFirstLastPara="1" rIns="24075" wrap="square" tIns="12025">
            <a:noAutofit/>
          </a:bodyPr>
          <a:lstStyle/>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p:txBody>
      </p:sp>
      <p:sp>
        <p:nvSpPr>
          <p:cNvPr id="68" name="Google Shape;68;p13"/>
          <p:cNvSpPr/>
          <p:nvPr/>
        </p:nvSpPr>
        <p:spPr>
          <a:xfrm>
            <a:off x="1206225" y="3881025"/>
            <a:ext cx="1109100" cy="214200"/>
          </a:xfrm>
          <a:prstGeom prst="roundRect">
            <a:avLst>
              <a:gd fmla="val 16667" name="adj"/>
            </a:avLst>
          </a:prstGeom>
          <a:solidFill>
            <a:srgbClr val="782F40"/>
          </a:solidFill>
          <a:ln cap="flat" cmpd="sng" w="12700">
            <a:solidFill>
              <a:srgbClr val="782F40"/>
            </a:solidFill>
            <a:prstDash val="solid"/>
            <a:miter lim="800000"/>
            <a:headEnd len="sm" w="sm" type="none"/>
            <a:tailEnd len="sm" w="sm" type="none"/>
          </a:ln>
        </p:spPr>
        <p:txBody>
          <a:bodyPr anchorCtr="0" anchor="ctr" bIns="12025" lIns="24075" spcFirstLastPara="1" rIns="24075" wrap="square" tIns="12025">
            <a:noAutofit/>
          </a:bodyPr>
          <a:lstStyle/>
          <a:p>
            <a:pPr indent="0" lvl="0" marL="0" marR="0" rtl="0" algn="ctr">
              <a:spcBef>
                <a:spcPts val="0"/>
              </a:spcBef>
              <a:spcAft>
                <a:spcPts val="0"/>
              </a:spcAft>
              <a:buNone/>
            </a:pPr>
            <a:r>
              <a:rPr lang="en">
                <a:solidFill>
                  <a:schemeClr val="lt1"/>
                </a:solidFill>
              </a:rPr>
              <a:t>Leadership</a:t>
            </a:r>
            <a:endParaRPr sz="400"/>
          </a:p>
        </p:txBody>
      </p:sp>
      <p:sp>
        <p:nvSpPr>
          <p:cNvPr id="69" name="Google Shape;69;p13"/>
          <p:cNvSpPr/>
          <p:nvPr/>
        </p:nvSpPr>
        <p:spPr>
          <a:xfrm>
            <a:off x="5847800" y="3786225"/>
            <a:ext cx="3211500" cy="1267200"/>
          </a:xfrm>
          <a:prstGeom prst="roundRect">
            <a:avLst>
              <a:gd fmla="val 3568" name="adj"/>
            </a:avLst>
          </a:prstGeom>
          <a:noFill/>
          <a:ln cap="flat" cmpd="sng" w="28575">
            <a:solidFill>
              <a:srgbClr val="782F40"/>
            </a:solidFill>
            <a:prstDash val="solid"/>
            <a:miter lim="800000"/>
            <a:headEnd len="sm" w="sm" type="none"/>
            <a:tailEnd len="sm" w="sm" type="none"/>
          </a:ln>
        </p:spPr>
        <p:txBody>
          <a:bodyPr anchorCtr="0" anchor="t" bIns="12025" lIns="24075" spcFirstLastPara="1" rIns="24075" wrap="square" tIns="12025">
            <a:noAutofit/>
          </a:bodyPr>
          <a:lstStyle/>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700">
              <a:solidFill>
                <a:schemeClr val="dk1"/>
              </a:solidFill>
              <a:latin typeface="Garamond"/>
              <a:ea typeface="Garamond"/>
              <a:cs typeface="Garamond"/>
              <a:sym typeface="Garamond"/>
            </a:endParaRPr>
          </a:p>
        </p:txBody>
      </p:sp>
      <p:sp>
        <p:nvSpPr>
          <p:cNvPr id="70" name="Google Shape;70;p13"/>
          <p:cNvSpPr/>
          <p:nvPr/>
        </p:nvSpPr>
        <p:spPr>
          <a:xfrm>
            <a:off x="6874250" y="3881025"/>
            <a:ext cx="1158600" cy="214200"/>
          </a:xfrm>
          <a:prstGeom prst="roundRect">
            <a:avLst>
              <a:gd fmla="val 16667" name="adj"/>
            </a:avLst>
          </a:prstGeom>
          <a:solidFill>
            <a:srgbClr val="782F40"/>
          </a:solidFill>
          <a:ln cap="flat" cmpd="sng" w="12700">
            <a:solidFill>
              <a:srgbClr val="782F40"/>
            </a:solidFill>
            <a:prstDash val="solid"/>
            <a:miter lim="800000"/>
            <a:headEnd len="sm" w="sm" type="none"/>
            <a:tailEnd len="sm" w="sm" type="none"/>
          </a:ln>
        </p:spPr>
        <p:txBody>
          <a:bodyPr anchorCtr="0" anchor="ctr" bIns="12025" lIns="24075" spcFirstLastPara="1" rIns="24075" wrap="square" tIns="12025">
            <a:noAutofit/>
          </a:bodyPr>
          <a:lstStyle/>
          <a:p>
            <a:pPr indent="0" lvl="0" marL="0" marR="0" rtl="0" algn="ctr">
              <a:spcBef>
                <a:spcPts val="0"/>
              </a:spcBef>
              <a:spcAft>
                <a:spcPts val="0"/>
              </a:spcAft>
              <a:buNone/>
            </a:pPr>
            <a:r>
              <a:rPr lang="en">
                <a:solidFill>
                  <a:schemeClr val="lt1"/>
                </a:solidFill>
              </a:rPr>
              <a:t>References</a:t>
            </a:r>
            <a:endParaRPr sz="400"/>
          </a:p>
        </p:txBody>
      </p:sp>
      <p:sp>
        <p:nvSpPr>
          <p:cNvPr id="71" name="Google Shape;71;p13"/>
          <p:cNvSpPr txBox="1"/>
          <p:nvPr/>
        </p:nvSpPr>
        <p:spPr>
          <a:xfrm>
            <a:off x="5992250" y="4095225"/>
            <a:ext cx="2922600" cy="1046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700">
                <a:solidFill>
                  <a:schemeClr val="dk1"/>
                </a:solidFill>
                <a:latin typeface="Garamond"/>
                <a:ea typeface="Garamond"/>
                <a:cs typeface="Garamond"/>
                <a:sym typeface="Garamond"/>
              </a:rPr>
              <a:t>Daft, R. L. (2023). </a:t>
            </a:r>
            <a:r>
              <a:rPr i="1" lang="en" sz="700">
                <a:solidFill>
                  <a:schemeClr val="dk1"/>
                </a:solidFill>
                <a:latin typeface="Garamond"/>
                <a:ea typeface="Garamond"/>
                <a:cs typeface="Garamond"/>
                <a:sym typeface="Garamond"/>
              </a:rPr>
              <a:t>The Leadership Experience 5th Edition by Daft, Richard L. [Paperback]</a:t>
            </a:r>
            <a:r>
              <a:rPr lang="en" sz="700">
                <a:solidFill>
                  <a:schemeClr val="dk1"/>
                </a:solidFill>
                <a:latin typeface="Garamond"/>
                <a:ea typeface="Garamond"/>
                <a:cs typeface="Garamond"/>
                <a:sym typeface="Garamond"/>
              </a:rPr>
              <a:t>.  Suoth-Western College Pub, 2010. 5th Edition.</a:t>
            </a:r>
            <a:endParaRPr sz="700">
              <a:solidFill>
                <a:schemeClr val="dk1"/>
              </a:solidFill>
              <a:latin typeface="Garamond"/>
              <a:ea typeface="Garamond"/>
              <a:cs typeface="Garamond"/>
              <a:sym typeface="Garamond"/>
            </a:endParaRPr>
          </a:p>
          <a:p>
            <a:pPr indent="-457200" lvl="0" marL="457200" rtl="0" algn="l">
              <a:lnSpc>
                <a:spcPct val="100000"/>
              </a:lnSpc>
              <a:spcBef>
                <a:spcPts val="0"/>
              </a:spcBef>
              <a:spcAft>
                <a:spcPts val="0"/>
              </a:spcAft>
              <a:buNone/>
            </a:pPr>
            <a:r>
              <a:rPr lang="en" sz="700">
                <a:solidFill>
                  <a:schemeClr val="dk1"/>
                </a:solidFill>
                <a:latin typeface="Garamond"/>
                <a:ea typeface="Garamond"/>
                <a:cs typeface="Garamond"/>
                <a:sym typeface="Garamond"/>
              </a:rPr>
              <a:t>Mayall, J., Rivera, D., Marx, K., &amp; Angulo, Y. (n.d.). </a:t>
            </a:r>
            <a:r>
              <a:rPr i="1" lang="en" sz="700">
                <a:solidFill>
                  <a:schemeClr val="dk1"/>
                </a:solidFill>
                <a:latin typeface="Garamond"/>
                <a:ea typeface="Garamond"/>
                <a:cs typeface="Garamond"/>
                <a:sym typeface="Garamond"/>
              </a:rPr>
              <a:t>Karl Marx</a:t>
            </a:r>
            <a:r>
              <a:rPr lang="en" sz="700">
                <a:solidFill>
                  <a:schemeClr val="dk1"/>
                </a:solidFill>
                <a:latin typeface="Garamond"/>
                <a:ea typeface="Garamond"/>
                <a:cs typeface="Garamond"/>
                <a:sym typeface="Garamond"/>
              </a:rPr>
              <a:t>. Wikipedia. Retrieved January 22, 2023, from </a:t>
            </a:r>
            <a:r>
              <a:rPr lang="en" sz="700" u="sng">
                <a:solidFill>
                  <a:schemeClr val="hlink"/>
                </a:solidFill>
                <a:latin typeface="Garamond"/>
                <a:ea typeface="Garamond"/>
                <a:cs typeface="Garamond"/>
                <a:sym typeface="Garamond"/>
                <a:hlinkClick r:id="rId5"/>
              </a:rPr>
              <a:t>https://en.wikipedia.org/wiki/Karl_Marx</a:t>
            </a:r>
            <a:endParaRPr sz="700">
              <a:solidFill>
                <a:schemeClr val="dk1"/>
              </a:solidFill>
              <a:latin typeface="Garamond"/>
              <a:ea typeface="Garamond"/>
              <a:cs typeface="Garamond"/>
              <a:sym typeface="Garamond"/>
            </a:endParaRPr>
          </a:p>
          <a:p>
            <a:pPr indent="-457200" lvl="0" marL="457200" rtl="0" algn="l">
              <a:lnSpc>
                <a:spcPct val="100000"/>
              </a:lnSpc>
              <a:spcBef>
                <a:spcPts val="0"/>
              </a:spcBef>
              <a:spcAft>
                <a:spcPts val="0"/>
              </a:spcAft>
              <a:buNone/>
            </a:pPr>
            <a:r>
              <a:rPr lang="en" sz="700">
                <a:solidFill>
                  <a:schemeClr val="dk1"/>
                </a:solidFill>
                <a:latin typeface="Garamond"/>
                <a:ea typeface="Garamond"/>
                <a:cs typeface="Garamond"/>
                <a:sym typeface="Garamond"/>
              </a:rPr>
              <a:t>Fogarolo, L. (n.d.). Morettian Graphology: » Karl Marx. Retrieved January 27, 2023, from http://www.graphology.it/index.html%3Fp=153.html</a:t>
            </a:r>
            <a:endParaRPr sz="700">
              <a:solidFill>
                <a:schemeClr val="dk1"/>
              </a:solidFill>
              <a:latin typeface="Garamond"/>
              <a:ea typeface="Garamond"/>
              <a:cs typeface="Garamond"/>
              <a:sym typeface="Garamond"/>
            </a:endParaRPr>
          </a:p>
          <a:p>
            <a:pPr indent="-457200" lvl="0" marL="457200" rtl="0" algn="l">
              <a:lnSpc>
                <a:spcPct val="100000"/>
              </a:lnSpc>
              <a:spcBef>
                <a:spcPts val="0"/>
              </a:spcBef>
              <a:spcAft>
                <a:spcPts val="0"/>
              </a:spcAft>
              <a:buNone/>
            </a:pPr>
            <a:r>
              <a:t/>
            </a:r>
            <a:endParaRPr sz="700">
              <a:solidFill>
                <a:schemeClr val="dk1"/>
              </a:solidFill>
              <a:latin typeface="Garamond"/>
              <a:ea typeface="Garamond"/>
              <a:cs typeface="Garamond"/>
              <a:sym typeface="Garamond"/>
            </a:endParaRPr>
          </a:p>
        </p:txBody>
      </p:sp>
      <p:sp>
        <p:nvSpPr>
          <p:cNvPr id="72" name="Google Shape;72;p13"/>
          <p:cNvSpPr txBox="1"/>
          <p:nvPr/>
        </p:nvSpPr>
        <p:spPr>
          <a:xfrm>
            <a:off x="299475" y="4095225"/>
            <a:ext cx="2922600" cy="831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100"/>
              <a:buFont typeface="Arial"/>
              <a:buNone/>
            </a:pPr>
            <a:r>
              <a:rPr lang="en" sz="700">
                <a:solidFill>
                  <a:schemeClr val="dk1"/>
                </a:solidFill>
                <a:latin typeface="Garamond"/>
                <a:ea typeface="Garamond"/>
                <a:cs typeface="Garamond"/>
                <a:sym typeface="Garamond"/>
              </a:rPr>
              <a:t>Karl Marx had distinct and incomparable logical, dialectical, and erudition traits. His gifted ability to perform sophisticated critical analysis and utilize it in a dialectic to win-over any opposing arguments or parties was exceptional. He also was incredibly brave and bold in his relentless quarrels with rulers and showed great determination to the point where it sometimes even endangered his and his </a:t>
            </a:r>
            <a:r>
              <a:rPr lang="en" sz="700">
                <a:solidFill>
                  <a:schemeClr val="dk1"/>
                </a:solidFill>
                <a:latin typeface="Garamond"/>
                <a:ea typeface="Garamond"/>
                <a:cs typeface="Garamond"/>
                <a:sym typeface="Garamond"/>
              </a:rPr>
              <a:t>family's</a:t>
            </a:r>
            <a:r>
              <a:rPr lang="en" sz="700">
                <a:solidFill>
                  <a:schemeClr val="dk1"/>
                </a:solidFill>
                <a:latin typeface="Garamond"/>
                <a:ea typeface="Garamond"/>
                <a:cs typeface="Garamond"/>
                <a:sym typeface="Garamond"/>
              </a:rPr>
              <a:t>’ survival.</a:t>
            </a:r>
            <a:endParaRPr sz="900">
              <a:solidFill>
                <a:schemeClr val="dk1"/>
              </a:solidFill>
              <a:latin typeface="Garamond"/>
              <a:ea typeface="Garamond"/>
              <a:cs typeface="Garamond"/>
              <a:sym typeface="Garamond"/>
            </a:endParaRPr>
          </a:p>
        </p:txBody>
      </p:sp>
      <p:sp>
        <p:nvSpPr>
          <p:cNvPr id="73" name="Google Shape;73;p13"/>
          <p:cNvSpPr/>
          <p:nvPr/>
        </p:nvSpPr>
        <p:spPr>
          <a:xfrm>
            <a:off x="3687238" y="3881025"/>
            <a:ext cx="1910700" cy="214200"/>
          </a:xfrm>
          <a:prstGeom prst="roundRect">
            <a:avLst>
              <a:gd fmla="val 16667" name="adj"/>
            </a:avLst>
          </a:prstGeom>
          <a:solidFill>
            <a:srgbClr val="782F40"/>
          </a:solidFill>
          <a:ln cap="flat" cmpd="sng" w="12700">
            <a:solidFill>
              <a:srgbClr val="782F40"/>
            </a:solidFill>
            <a:prstDash val="solid"/>
            <a:miter lim="800000"/>
            <a:headEnd len="sm" w="sm" type="none"/>
            <a:tailEnd len="sm" w="sm" type="none"/>
          </a:ln>
        </p:spPr>
        <p:txBody>
          <a:bodyPr anchorCtr="0" anchor="ctr" bIns="12025" lIns="24075" spcFirstLastPara="1" rIns="24075" wrap="square" tIns="12025">
            <a:noAutofit/>
          </a:bodyPr>
          <a:lstStyle/>
          <a:p>
            <a:pPr indent="0" lvl="0" marL="0" marR="0" rtl="0" algn="ctr">
              <a:spcBef>
                <a:spcPts val="0"/>
              </a:spcBef>
              <a:spcAft>
                <a:spcPts val="0"/>
              </a:spcAft>
              <a:buNone/>
            </a:pPr>
            <a:r>
              <a:rPr lang="en">
                <a:solidFill>
                  <a:schemeClr val="lt1"/>
                </a:solidFill>
              </a:rPr>
              <a:t>Emotional Intelligence</a:t>
            </a:r>
            <a:endParaRPr sz="400"/>
          </a:p>
        </p:txBody>
      </p:sp>
      <p:pic>
        <p:nvPicPr>
          <p:cNvPr id="74" name="Google Shape;74;p13"/>
          <p:cNvPicPr preferRelativeResize="0"/>
          <p:nvPr/>
        </p:nvPicPr>
        <p:blipFill>
          <a:blip r:embed="rId6">
            <a:alphaModFix/>
          </a:blip>
          <a:stretch>
            <a:fillRect/>
          </a:stretch>
        </p:blipFill>
        <p:spPr>
          <a:xfrm>
            <a:off x="198000" y="1474075"/>
            <a:ext cx="1002915" cy="1746738"/>
          </a:xfrm>
          <a:prstGeom prst="rect">
            <a:avLst/>
          </a:prstGeom>
          <a:noFill/>
          <a:ln>
            <a:noFill/>
          </a:ln>
        </p:spPr>
      </p:pic>
      <p:sp>
        <p:nvSpPr>
          <p:cNvPr id="75" name="Google Shape;75;p13"/>
          <p:cNvSpPr/>
          <p:nvPr/>
        </p:nvSpPr>
        <p:spPr>
          <a:xfrm>
            <a:off x="6583250" y="1125150"/>
            <a:ext cx="1740600" cy="214200"/>
          </a:xfrm>
          <a:prstGeom prst="roundRect">
            <a:avLst>
              <a:gd fmla="val 16667" name="adj"/>
            </a:avLst>
          </a:prstGeom>
          <a:solidFill>
            <a:srgbClr val="782F40"/>
          </a:solidFill>
          <a:ln cap="flat" cmpd="sng" w="12700">
            <a:solidFill>
              <a:srgbClr val="782F40"/>
            </a:solidFill>
            <a:prstDash val="solid"/>
            <a:miter lim="800000"/>
            <a:headEnd len="sm" w="sm" type="none"/>
            <a:tailEnd len="sm" w="sm" type="none"/>
          </a:ln>
        </p:spPr>
        <p:txBody>
          <a:bodyPr anchorCtr="0" anchor="ctr" bIns="12025" lIns="24075" spcFirstLastPara="1" rIns="24075" wrap="square" tIns="12025">
            <a:noAutofit/>
          </a:bodyPr>
          <a:lstStyle/>
          <a:p>
            <a:pPr indent="0" lvl="0" marL="0" marR="0" rtl="0" algn="ctr">
              <a:spcBef>
                <a:spcPts val="0"/>
              </a:spcBef>
              <a:spcAft>
                <a:spcPts val="0"/>
              </a:spcAft>
              <a:buNone/>
            </a:pPr>
            <a:r>
              <a:rPr lang="en">
                <a:solidFill>
                  <a:schemeClr val="lt1"/>
                </a:solidFill>
              </a:rPr>
              <a:t>Ethical Leadership</a:t>
            </a:r>
            <a:endParaRPr sz="400"/>
          </a:p>
        </p:txBody>
      </p:sp>
      <p:sp>
        <p:nvSpPr>
          <p:cNvPr id="76" name="Google Shape;76;p13"/>
          <p:cNvSpPr txBox="1"/>
          <p:nvPr/>
        </p:nvSpPr>
        <p:spPr>
          <a:xfrm>
            <a:off x="5992250" y="1339338"/>
            <a:ext cx="2922600" cy="1154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700">
                <a:solidFill>
                  <a:schemeClr val="dk1"/>
                </a:solidFill>
                <a:latin typeface="Garamond"/>
                <a:ea typeface="Garamond"/>
                <a:cs typeface="Garamond"/>
                <a:sym typeface="Garamond"/>
              </a:rPr>
              <a:t>Qualities that make up an ethical leader include possessing humility, having a concern for the greater good, being honest, being fair, respecting others, being able to take responsibility, serving others, and having courage to stand up for what is right. This is the quality that resembles Karl Marx the most. His </a:t>
            </a:r>
            <a:r>
              <a:rPr lang="en" sz="700">
                <a:solidFill>
                  <a:schemeClr val="dk1"/>
                </a:solidFill>
                <a:latin typeface="Garamond"/>
                <a:ea typeface="Garamond"/>
                <a:cs typeface="Garamond"/>
                <a:sym typeface="Garamond"/>
              </a:rPr>
              <a:t>lifelong</a:t>
            </a:r>
            <a:r>
              <a:rPr lang="en" sz="700">
                <a:solidFill>
                  <a:schemeClr val="dk1"/>
                </a:solidFill>
                <a:latin typeface="Garamond"/>
                <a:ea typeface="Garamond"/>
                <a:cs typeface="Garamond"/>
                <a:sym typeface="Garamond"/>
              </a:rPr>
              <a:t> devotion to fighting for the working class people reflects his humility, concern for the greater good, service towards others, and having courage to stand up for what is right. It is evident that Marx did greatly value honesty as well, theorizing about the concept of truthfulness within human existence and society.</a:t>
            </a:r>
            <a:endParaRPr sz="100">
              <a:solidFill>
                <a:schemeClr val="dk1"/>
              </a:solidFill>
              <a:latin typeface="Garamond"/>
              <a:ea typeface="Garamond"/>
              <a:cs typeface="Garamond"/>
              <a:sym typeface="Garamond"/>
            </a:endParaRPr>
          </a:p>
        </p:txBody>
      </p:sp>
      <p:sp>
        <p:nvSpPr>
          <p:cNvPr id="77" name="Google Shape;77;p13"/>
          <p:cNvSpPr/>
          <p:nvPr/>
        </p:nvSpPr>
        <p:spPr>
          <a:xfrm>
            <a:off x="5847800" y="2546825"/>
            <a:ext cx="3211500" cy="1154400"/>
          </a:xfrm>
          <a:prstGeom prst="roundRect">
            <a:avLst>
              <a:gd fmla="val 3568" name="adj"/>
            </a:avLst>
          </a:prstGeom>
          <a:noFill/>
          <a:ln cap="flat" cmpd="sng" w="28575">
            <a:solidFill>
              <a:srgbClr val="782F40"/>
            </a:solidFill>
            <a:prstDash val="solid"/>
            <a:miter lim="800000"/>
            <a:headEnd len="sm" w="sm" type="none"/>
            <a:tailEnd len="sm" w="sm" type="none"/>
          </a:ln>
        </p:spPr>
        <p:txBody>
          <a:bodyPr anchorCtr="0" anchor="t" bIns="12025" lIns="24075" spcFirstLastPara="1" rIns="24075" wrap="square" tIns="12025">
            <a:noAutofit/>
          </a:bodyPr>
          <a:lstStyle/>
          <a:p>
            <a:pPr indent="0" lvl="0" marL="0" rtl="0" algn="ctr">
              <a:spcBef>
                <a:spcPts val="0"/>
              </a:spcBef>
              <a:spcAft>
                <a:spcPts val="0"/>
              </a:spcAft>
              <a:buNone/>
            </a:pPr>
            <a:r>
              <a:t/>
            </a:r>
            <a:endParaRPr sz="700">
              <a:solidFill>
                <a:schemeClr val="dk1"/>
              </a:solidFill>
              <a:latin typeface="Garamond"/>
              <a:ea typeface="Garamond"/>
              <a:cs typeface="Garamond"/>
              <a:sym typeface="Garamond"/>
            </a:endParaRPr>
          </a:p>
          <a:p>
            <a:pPr indent="0" lvl="0" marL="0" rtl="0" algn="ctr">
              <a:spcBef>
                <a:spcPts val="0"/>
              </a:spcBef>
              <a:spcAft>
                <a:spcPts val="0"/>
              </a:spcAft>
              <a:buNone/>
            </a:pPr>
            <a:r>
              <a:t/>
            </a:r>
            <a:endParaRPr sz="700">
              <a:solidFill>
                <a:schemeClr val="dk1"/>
              </a:solidFill>
              <a:latin typeface="Garamond"/>
              <a:ea typeface="Garamond"/>
              <a:cs typeface="Garamond"/>
              <a:sym typeface="Garamond"/>
            </a:endParaRPr>
          </a:p>
          <a:p>
            <a:pPr indent="0" lvl="0" marL="0" rtl="0" algn="ctr">
              <a:spcBef>
                <a:spcPts val="0"/>
              </a:spcBef>
              <a:spcAft>
                <a:spcPts val="0"/>
              </a:spcAft>
              <a:buNone/>
            </a:pPr>
            <a:r>
              <a:t/>
            </a:r>
            <a:endParaRPr sz="700">
              <a:solidFill>
                <a:schemeClr val="dk1"/>
              </a:solidFill>
              <a:latin typeface="Garamond"/>
              <a:ea typeface="Garamond"/>
              <a:cs typeface="Garamond"/>
              <a:sym typeface="Garamond"/>
            </a:endParaRPr>
          </a:p>
          <a:p>
            <a:pPr indent="0" lvl="0" marL="0" rtl="0" algn="ctr">
              <a:spcBef>
                <a:spcPts val="0"/>
              </a:spcBef>
              <a:spcAft>
                <a:spcPts val="0"/>
              </a:spcAft>
              <a:buNone/>
            </a:pPr>
            <a:r>
              <a:t/>
            </a:r>
            <a:endParaRPr sz="700">
              <a:solidFill>
                <a:schemeClr val="dk1"/>
              </a:solidFill>
              <a:latin typeface="Garamond"/>
              <a:ea typeface="Garamond"/>
              <a:cs typeface="Garamond"/>
              <a:sym typeface="Garamond"/>
            </a:endParaRPr>
          </a:p>
          <a:p>
            <a:pPr indent="0" lvl="0" marL="0" rtl="0" algn="ctr">
              <a:spcBef>
                <a:spcPts val="0"/>
              </a:spcBef>
              <a:spcAft>
                <a:spcPts val="0"/>
              </a:spcAft>
              <a:buClr>
                <a:schemeClr val="dk1"/>
              </a:buClr>
              <a:buSzPts val="1100"/>
              <a:buFont typeface="Arial"/>
              <a:buNone/>
            </a:pPr>
            <a:r>
              <a:rPr lang="en" sz="700">
                <a:solidFill>
                  <a:schemeClr val="dk1"/>
                </a:solidFill>
                <a:latin typeface="Garamond"/>
                <a:ea typeface="Garamond"/>
                <a:cs typeface="Garamond"/>
                <a:sym typeface="Garamond"/>
              </a:rPr>
              <a:t>Karl Marx was a selfless individual who displayed countless examples of leadership, emotional intelligence, and ethical leadership throughout his life. His consideration and relentless fight for the rights of the oppressed was admirable. It is not unsurprising that his works were helpful in many revolutions and are used as a foundation for much of modern social science today.</a:t>
            </a:r>
            <a:endParaRPr/>
          </a:p>
        </p:txBody>
      </p:sp>
      <p:sp>
        <p:nvSpPr>
          <p:cNvPr id="78" name="Google Shape;78;p13"/>
          <p:cNvSpPr/>
          <p:nvPr/>
        </p:nvSpPr>
        <p:spPr>
          <a:xfrm>
            <a:off x="6874250" y="2629775"/>
            <a:ext cx="1158600" cy="214200"/>
          </a:xfrm>
          <a:prstGeom prst="roundRect">
            <a:avLst>
              <a:gd fmla="val 16667" name="adj"/>
            </a:avLst>
          </a:prstGeom>
          <a:solidFill>
            <a:srgbClr val="782F40"/>
          </a:solidFill>
          <a:ln cap="flat" cmpd="sng" w="12700">
            <a:solidFill>
              <a:srgbClr val="782F40"/>
            </a:solidFill>
            <a:prstDash val="solid"/>
            <a:miter lim="800000"/>
            <a:headEnd len="sm" w="sm" type="none"/>
            <a:tailEnd len="sm" w="sm" type="none"/>
          </a:ln>
        </p:spPr>
        <p:txBody>
          <a:bodyPr anchorCtr="0" anchor="ctr" bIns="12025" lIns="24075" spcFirstLastPara="1" rIns="24075" wrap="square" tIns="12025">
            <a:noAutofit/>
          </a:bodyPr>
          <a:lstStyle/>
          <a:p>
            <a:pPr indent="0" lvl="0" marL="0" marR="0" rtl="0" algn="ctr">
              <a:spcBef>
                <a:spcPts val="0"/>
              </a:spcBef>
              <a:spcAft>
                <a:spcPts val="0"/>
              </a:spcAft>
              <a:buNone/>
            </a:pPr>
            <a:r>
              <a:rPr lang="en">
                <a:solidFill>
                  <a:schemeClr val="lt1"/>
                </a:solidFill>
              </a:rPr>
              <a:t>Conclusion</a:t>
            </a:r>
            <a:endParaRPr sz="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