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FFFFFF"/>
    <a:srgbClr val="CEB888"/>
    <a:srgbClr val="F3EDE1"/>
    <a:srgbClr val="E7D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48" autoAdjust="0"/>
    <p:restoredTop sz="96327"/>
  </p:normalViewPr>
  <p:slideViewPr>
    <p:cSldViewPr snapToObjects="1">
      <p:cViewPr varScale="1">
        <p:scale>
          <a:sx n="21" d="100"/>
          <a:sy n="21" d="100"/>
        </p:scale>
        <p:origin x="18" y="54"/>
      </p:cViewPr>
      <p:guideLst>
        <p:guide orient="horz" pos="6912"/>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07354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80358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93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9076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F32C-38B0-B548-A78F-520DC007E7D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5149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A3F32C-38B0-B548-A78F-520DC007E7DF}"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47606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A3F32C-38B0-B548-A78F-520DC007E7DF}" type="datetimeFigureOut">
              <a:rPr lang="en-US" smtClean="0"/>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411803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3F32C-38B0-B548-A78F-520DC007E7DF}"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09757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F32C-38B0-B548-A78F-520DC007E7DF}" type="datetimeFigureOut">
              <a:rPr lang="en-US" smtClean="0"/>
              <a:t>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42735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1520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58123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27A3F32C-38B0-B548-A78F-520DC007E7DF}" type="datetimeFigureOut">
              <a:rPr lang="en-US" smtClean="0"/>
              <a:t>3/4/2023</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42E1C02B-4381-A949-87F7-00D5CA5C0694}" type="slidenum">
              <a:rPr lang="en-US" smtClean="0"/>
              <a:t>‹#›</a:t>
            </a:fld>
            <a:endParaRPr lang="en-US"/>
          </a:p>
        </p:txBody>
      </p:sp>
    </p:spTree>
    <p:extLst>
      <p:ext uri="{BB962C8B-B14F-4D97-AF65-F5344CB8AC3E}">
        <p14:creationId xmlns:p14="http://schemas.microsoft.com/office/powerpoint/2010/main" val="1996327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1.emf"/><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EB888"/>
            </a:gs>
            <a:gs pos="46000">
              <a:srgbClr val="F2ECE0"/>
            </a:gs>
            <a:gs pos="29000">
              <a:srgbClr val="ECE4D2"/>
            </a:gs>
            <a:gs pos="15000">
              <a:srgbClr val="E7DCC4">
                <a:lumMod val="92000"/>
              </a:srgbClr>
            </a:gs>
            <a:gs pos="100000">
              <a:srgbClr val="FFFF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2" name="Rounded Rectangle 16">
            <a:extLst>
              <a:ext uri="{FF2B5EF4-FFF2-40B4-BE49-F238E27FC236}">
                <a16:creationId xmlns:a16="http://schemas.microsoft.com/office/drawing/2014/main" id="{33707484-C3E1-47AE-80FD-41253F874AEF}"/>
              </a:ext>
            </a:extLst>
          </p:cNvPr>
          <p:cNvSpPr/>
          <p:nvPr/>
        </p:nvSpPr>
        <p:spPr>
          <a:xfrm>
            <a:off x="793034" y="4697584"/>
            <a:ext cx="10027366" cy="4286620"/>
          </a:xfrm>
          <a:prstGeom prst="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nSpc>
                <a:spcPct val="150000"/>
              </a:lnSpc>
              <a:spcBef>
                <a:spcPts val="0"/>
              </a:spcBef>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dirty="0">
                <a:solidFill>
                  <a:srgbClr val="000000"/>
                </a:solidFill>
                <a:effectLst/>
                <a:latin typeface="Calibri" panose="020F0502020204030204" pitchFamily="34" charset="0"/>
                <a:ea typeface="Times New Roman" panose="02020603050405020304" pitchFamily="18" charset="0"/>
              </a:rPr>
              <a:t>Sergio Fernando Moro (born 1 August 1972) is a Brazilian jurist, former federal judge, college professor and politician. He was elected to be a member of the Federal Senate for Paraná in October 2022. In 2015 he gained national attention as one of the lead judges in Operation Car Wash (Brazilian Portuguese: </a:t>
            </a:r>
            <a:r>
              <a:rPr lang="pt-BR" sz="1800" i="1" dirty="0">
                <a:solidFill>
                  <a:srgbClr val="000000"/>
                </a:solidFill>
                <a:effectLst/>
                <a:latin typeface="Calibri" panose="020F0502020204030204" pitchFamily="34" charset="0"/>
                <a:ea typeface="Times New Roman" panose="02020603050405020304" pitchFamily="18" charset="0"/>
              </a:rPr>
              <a:t>Operação Lava Jato</a:t>
            </a:r>
            <a:r>
              <a:rPr lang="en-US" sz="1800" dirty="0">
                <a:solidFill>
                  <a:srgbClr val="000000"/>
                </a:solidFill>
                <a:effectLst/>
                <a:latin typeface="Calibri" panose="020F0502020204030204" pitchFamily="34" charset="0"/>
                <a:ea typeface="Times New Roman" panose="02020603050405020304" pitchFamily="18" charset="0"/>
              </a:rPr>
              <a:t>), a criminal investigation into a high-profile corruption and bribery scandal involving government officials and business executives. Moro was also Minister of Justice and Public Security under the presidency of Jair Bolsonaro from 2019 to 2020. </a:t>
            </a:r>
            <a:endParaRPr lang="en-US" sz="1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B513375-D92E-BA49-AA5F-7C736BBDC852}"/>
              </a:ext>
            </a:extLst>
          </p:cNvPr>
          <p:cNvPicPr>
            <a:picLocks noChangeAspect="1"/>
          </p:cNvPicPr>
          <p:nvPr/>
        </p:nvPicPr>
        <p:blipFill>
          <a:blip r:embed="rId4"/>
          <a:stretch>
            <a:fillRect/>
          </a:stretch>
        </p:blipFill>
        <p:spPr>
          <a:xfrm>
            <a:off x="712832" y="800362"/>
            <a:ext cx="2853327" cy="2853327"/>
          </a:xfrm>
          <a:prstGeom prst="rect">
            <a:avLst/>
          </a:prstGeom>
        </p:spPr>
      </p:pic>
      <p:sp>
        <p:nvSpPr>
          <p:cNvPr id="6" name="TextBox 5">
            <a:extLst>
              <a:ext uri="{FF2B5EF4-FFF2-40B4-BE49-F238E27FC236}">
                <a16:creationId xmlns:a16="http://schemas.microsoft.com/office/drawing/2014/main" id="{87B5B2F4-AC80-4B4A-83D0-F69ECAF1CBF9}"/>
              </a:ext>
            </a:extLst>
          </p:cNvPr>
          <p:cNvSpPr txBox="1"/>
          <p:nvPr/>
        </p:nvSpPr>
        <p:spPr>
          <a:xfrm>
            <a:off x="4376055" y="800362"/>
            <a:ext cx="24166286" cy="3170099"/>
          </a:xfrm>
          <a:prstGeom prst="rect">
            <a:avLst/>
          </a:prstGeom>
          <a:noFill/>
        </p:spPr>
        <p:txBody>
          <a:bodyPr wrap="square" rtlCol="0">
            <a:spAutoFit/>
          </a:bodyPr>
          <a:lstStyle/>
          <a:p>
            <a:pPr algn="ctr"/>
            <a:r>
              <a:rPr lang="en-US" sz="10000" b="1" dirty="0">
                <a:latin typeface="Garamond" panose="02020404030301010803" pitchFamily="18" charset="0"/>
              </a:rPr>
              <a:t>“Fighting Organized Crime” – Sergio Moro</a:t>
            </a:r>
          </a:p>
          <a:p>
            <a:pPr algn="ctr"/>
            <a:r>
              <a:rPr lang="en-US" sz="5500" dirty="0">
                <a:latin typeface="Garamond" panose="02020404030301010803" pitchFamily="18" charset="0"/>
              </a:rPr>
              <a:t>Victor B. Bezerra Bernardo</a:t>
            </a:r>
          </a:p>
          <a:p>
            <a:pPr algn="ctr"/>
            <a:r>
              <a:rPr lang="en-US" sz="4500" dirty="0">
                <a:latin typeface="Garamond" panose="02020404030301010803" pitchFamily="18" charset="0"/>
              </a:rPr>
              <a:t>Florida State University - Panama City</a:t>
            </a:r>
          </a:p>
        </p:txBody>
      </p:sp>
      <p:pic>
        <p:nvPicPr>
          <p:cNvPr id="8" name="Picture 7">
            <a:extLst>
              <a:ext uri="{FF2B5EF4-FFF2-40B4-BE49-F238E27FC236}">
                <a16:creationId xmlns:a16="http://schemas.microsoft.com/office/drawing/2014/main" id="{67BC0371-2978-204C-AFD4-DBA6205E3A56}"/>
              </a:ext>
            </a:extLst>
          </p:cNvPr>
          <p:cNvPicPr>
            <a:picLocks noChangeAspect="1"/>
          </p:cNvPicPr>
          <p:nvPr/>
        </p:nvPicPr>
        <p:blipFill>
          <a:blip r:embed="rId4"/>
          <a:stretch>
            <a:fillRect/>
          </a:stretch>
        </p:blipFill>
        <p:spPr>
          <a:xfrm>
            <a:off x="29352238" y="800363"/>
            <a:ext cx="2853327" cy="2853327"/>
          </a:xfrm>
          <a:prstGeom prst="rect">
            <a:avLst/>
          </a:prstGeom>
        </p:spPr>
      </p:pic>
      <p:cxnSp>
        <p:nvCxnSpPr>
          <p:cNvPr id="3" name="Straight Connector 2">
            <a:extLst>
              <a:ext uri="{FF2B5EF4-FFF2-40B4-BE49-F238E27FC236}">
                <a16:creationId xmlns:a16="http://schemas.microsoft.com/office/drawing/2014/main" id="{D0AF5D4E-5C2E-9047-88C1-238DBEC48E8B}"/>
              </a:ext>
            </a:extLst>
          </p:cNvPr>
          <p:cNvCxnSpPr/>
          <p:nvPr/>
        </p:nvCxnSpPr>
        <p:spPr>
          <a:xfrm>
            <a:off x="712831" y="4191000"/>
            <a:ext cx="31492733" cy="0"/>
          </a:xfrm>
          <a:prstGeom prst="line">
            <a:avLst/>
          </a:prstGeom>
          <a:ln w="762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79E53-11E7-1546-91C8-110BFEAE91CD}"/>
              </a:ext>
            </a:extLst>
          </p:cNvPr>
          <p:cNvCxnSpPr/>
          <p:nvPr/>
        </p:nvCxnSpPr>
        <p:spPr>
          <a:xfrm>
            <a:off x="712832" y="384973"/>
            <a:ext cx="31492733" cy="0"/>
          </a:xfrm>
          <a:prstGeom prst="line">
            <a:avLst/>
          </a:prstGeom>
          <a:ln w="76200">
            <a:solidFill>
              <a:srgbClr val="782F4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61739502-9E18-514A-A0EA-F79EF05B8A3C}"/>
              </a:ext>
            </a:extLst>
          </p:cNvPr>
          <p:cNvSpPr/>
          <p:nvPr/>
        </p:nvSpPr>
        <p:spPr>
          <a:xfrm>
            <a:off x="793034" y="9627931"/>
            <a:ext cx="10058400" cy="11517306"/>
          </a:xfrm>
          <a:prstGeom prst="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endParaRPr lang="en-US" sz="1400" dirty="0">
              <a:solidFill>
                <a:schemeClr val="tx1"/>
              </a:solidFill>
              <a:latin typeface="Garamond" panose="02020404030301010803" pitchFamily="18" charset="0"/>
            </a:endParaRPr>
          </a:p>
          <a:p>
            <a:endParaRPr lang="en-US" sz="1400" dirty="0">
              <a:solidFill>
                <a:schemeClr val="tx1"/>
              </a:solidFill>
              <a:latin typeface="Garamond" panose="02020404030301010803" pitchFamily="18" charset="0"/>
            </a:endParaRPr>
          </a:p>
          <a:p>
            <a:endParaRPr lang="en-US" sz="1400" dirty="0">
              <a:solidFill>
                <a:schemeClr val="tx1"/>
              </a:solidFill>
              <a:latin typeface="Garamond" panose="02020404030301010803" pitchFamily="18" charset="0"/>
            </a:endParaRPr>
          </a:p>
          <a:p>
            <a:endParaRPr lang="en-US" sz="1400" dirty="0">
              <a:solidFill>
                <a:schemeClr val="tx1"/>
              </a:solidFill>
              <a:latin typeface="Garamond" panose="02020404030301010803" pitchFamily="18" charset="0"/>
            </a:endParaRPr>
          </a:p>
          <a:p>
            <a:endParaRPr lang="en-US" sz="1400" dirty="0">
              <a:solidFill>
                <a:schemeClr val="tx1"/>
              </a:solidFill>
              <a:latin typeface="Garamond" panose="02020404030301010803" pitchFamily="18" charset="0"/>
            </a:endParaRPr>
          </a:p>
          <a:p>
            <a:endParaRPr lang="en-US" sz="1400" dirty="0">
              <a:solidFill>
                <a:schemeClr val="tx1"/>
              </a:solidFill>
              <a:latin typeface="Garamond" panose="02020404030301010803" pitchFamily="18" charset="0"/>
            </a:endParaRPr>
          </a:p>
          <a:p>
            <a:pPr marL="0" marR="0">
              <a:lnSpc>
                <a:spcPct val="107000"/>
              </a:lnSpc>
              <a:spcBef>
                <a:spcPts val="0"/>
              </a:spcBef>
              <a:spcAft>
                <a:spcPts val="800"/>
              </a:spcAft>
              <a:tabLst>
                <a:tab pos="457200" algn="l"/>
              </a:tabLst>
            </a:pP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Petrobras:</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tabLst>
                <a:tab pos="457200" algn="l"/>
              </a:tabLst>
            </a:pPr>
            <a:r>
              <a:rPr lang="en-US" dirty="0">
                <a:solidFill>
                  <a:schemeClr val="tx1"/>
                </a:solidFill>
                <a:effectLst/>
                <a:ea typeface="Calibri" panose="020F0502020204030204" pitchFamily="34" charset="0"/>
                <a:cs typeface="Times New Roman" panose="02020603050405020304" pitchFamily="18" charset="0"/>
              </a:rPr>
              <a:t>According to the Wikipedia, “Initially </a:t>
            </a:r>
            <a:r>
              <a:rPr lang="en-US" b="0" i="0" dirty="0">
                <a:solidFill>
                  <a:schemeClr val="tx1"/>
                </a:solidFill>
                <a:effectLst/>
              </a:rPr>
              <a:t>a </a:t>
            </a:r>
            <a:r>
              <a:rPr lang="en-US" b="0" i="0" u="none" strike="noStrike" dirty="0">
                <a:solidFill>
                  <a:schemeClr val="tx1"/>
                </a:solidFill>
                <a:effectLst/>
              </a:rPr>
              <a:t>money laundering</a:t>
            </a:r>
            <a:r>
              <a:rPr lang="en-US" b="0" i="0" dirty="0">
                <a:solidFill>
                  <a:schemeClr val="tx1"/>
                </a:solidFill>
                <a:effectLst/>
              </a:rPr>
              <a:t> investigation, it expanded to cover allegations of corruption at Petrobras, where executives allegedly accepted </a:t>
            </a:r>
            <a:r>
              <a:rPr lang="en-US" b="0" i="0" u="none" strike="noStrike" dirty="0">
                <a:solidFill>
                  <a:schemeClr val="tx1"/>
                </a:solidFill>
                <a:effectLst/>
              </a:rPr>
              <a:t>bribes</a:t>
            </a:r>
            <a:r>
              <a:rPr lang="en-US" b="0" i="0" dirty="0">
                <a:solidFill>
                  <a:schemeClr val="tx1"/>
                </a:solidFill>
                <a:effectLst/>
              </a:rPr>
              <a:t> in return for awarding contracts to construction firms at inflated prices. This criminal scheme was initially known as </a:t>
            </a:r>
            <a:r>
              <a:rPr lang="en-US" i="1" dirty="0" err="1">
                <a:solidFill>
                  <a:schemeClr val="tx1"/>
                </a:solidFill>
                <a:effectLst/>
              </a:rPr>
              <a:t>Petrolão</a:t>
            </a:r>
            <a:r>
              <a:rPr lang="en-US" b="0" i="0" dirty="0">
                <a:solidFill>
                  <a:schemeClr val="tx1"/>
                </a:solidFill>
                <a:effectLst/>
              </a:rPr>
              <a:t> (Portuguese for "big oil") because of the Petrobras scandal. The investigation is called "Operation Car Wash" because it was first uncovered at a car wash in </a:t>
            </a:r>
            <a:r>
              <a:rPr lang="en-US" b="0" i="0" u="none" strike="noStrike" dirty="0">
                <a:solidFill>
                  <a:schemeClr val="tx1"/>
                </a:solidFill>
                <a:effectLst/>
              </a:rPr>
              <a:t>Brasília</a:t>
            </a:r>
            <a:r>
              <a:rPr lang="en-US" b="0" i="0" dirty="0">
                <a:solidFill>
                  <a:schemeClr val="tx1"/>
                </a:solidFill>
                <a:effectLst/>
              </a:rPr>
              <a:t>. The aim of the investigation was to ascertain the extent of a money laundering scheme, estimated by the Regional Superintendent of the Federal Police of </a:t>
            </a:r>
            <a:r>
              <a:rPr lang="en-US" b="0" i="0" u="none" strike="noStrike" dirty="0">
                <a:solidFill>
                  <a:schemeClr val="tx1"/>
                </a:solidFill>
                <a:effectLst/>
              </a:rPr>
              <a:t>Paraná</a:t>
            </a:r>
            <a:r>
              <a:rPr lang="en-US" b="0" i="0" dirty="0">
                <a:solidFill>
                  <a:schemeClr val="tx1"/>
                </a:solidFill>
                <a:effectLst/>
              </a:rPr>
              <a:t> State in 2015 at </a:t>
            </a:r>
            <a:r>
              <a:rPr lang="en-US" b="0" i="0" u="none" strike="noStrike" dirty="0">
                <a:solidFill>
                  <a:schemeClr val="tx1"/>
                </a:solidFill>
                <a:effectLst/>
              </a:rPr>
              <a:t>R$</a:t>
            </a:r>
            <a:r>
              <a:rPr lang="en-US" b="0" i="0" dirty="0">
                <a:solidFill>
                  <a:schemeClr val="tx1"/>
                </a:solidFill>
                <a:effectLst/>
              </a:rPr>
              <a:t>6.4–42.8 billion (US$2–13 billion), largely through the </a:t>
            </a:r>
            <a:r>
              <a:rPr lang="en-US" b="0" i="0" u="none" strike="noStrike" dirty="0">
                <a:solidFill>
                  <a:schemeClr val="tx1"/>
                </a:solidFill>
                <a:effectLst/>
              </a:rPr>
              <a:t>embezzlement</a:t>
            </a:r>
            <a:r>
              <a:rPr lang="en-US" b="0" i="0" dirty="0">
                <a:solidFill>
                  <a:schemeClr val="tx1"/>
                </a:solidFill>
                <a:effectLst/>
              </a:rPr>
              <a:t> of Petrobras funds.” This investigation was led by the former minister of justice Sergio F. Moro which was a federal judge at the state of Parana. Moro had the courage and the leadership to confront the most notorious politicians in Latin America.</a:t>
            </a:r>
            <a:endParaRPr lang="en-US" dirty="0">
              <a:solidFill>
                <a:schemeClr val="tx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Lst>
            </a:pP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457200" algn="l"/>
              </a:tabLst>
            </a:pPr>
            <a:r>
              <a:rPr lang="en-US" sz="20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Effects on Petrobras</a:t>
            </a:r>
            <a:r>
              <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tabLst>
                <a:tab pos="457200" algn="l"/>
              </a:tabLst>
            </a:pPr>
            <a:r>
              <a:rPr lang="en-US" dirty="0">
                <a:solidFill>
                  <a:schemeClr val="tx1"/>
                </a:solidFill>
                <a:effectLst/>
                <a:ea typeface="Calibri" panose="020F0502020204030204" pitchFamily="34" charset="0"/>
                <a:cs typeface="Times New Roman" panose="02020603050405020304" pitchFamily="18" charset="0"/>
              </a:rPr>
              <a:t>According to The Wall Street Journal, “</a:t>
            </a:r>
            <a:r>
              <a:rPr lang="en-US" b="0" i="0" dirty="0">
                <a:solidFill>
                  <a:schemeClr val="tx1"/>
                </a:solidFill>
                <a:effectLst/>
              </a:rPr>
              <a:t>Petrobras delayed reporting its annual financial results for 2014, and in April 2015 released "audited financial statements" showing $2.1 billion in bribes and a total of almost $17 billion in write-downs due to </a:t>
            </a:r>
            <a:r>
              <a:rPr lang="en-US" b="0" i="0" u="none" strike="noStrike" dirty="0">
                <a:solidFill>
                  <a:schemeClr val="tx1"/>
                </a:solidFill>
                <a:effectLst/>
              </a:rPr>
              <a:t>graft</a:t>
            </a:r>
            <a:r>
              <a:rPr lang="en-US" b="0" i="0" dirty="0">
                <a:solidFill>
                  <a:schemeClr val="tx1"/>
                </a:solidFill>
                <a:effectLst/>
              </a:rPr>
              <a:t> and overvalued </a:t>
            </a:r>
            <a:r>
              <a:rPr lang="en-US" b="0" i="0" u="none" strike="noStrike" dirty="0">
                <a:solidFill>
                  <a:schemeClr val="tx1"/>
                </a:solidFill>
                <a:effectLst/>
              </a:rPr>
              <a:t>assets. </a:t>
            </a:r>
            <a:r>
              <a:rPr lang="en-US" b="0" i="0" dirty="0">
                <a:solidFill>
                  <a:schemeClr val="tx1"/>
                </a:solidFill>
                <a:effectLst/>
              </a:rPr>
              <a:t>which the company characterized as a "conservative" estimate. Had the report been delayed by another week, Petrobras </a:t>
            </a:r>
            <a:r>
              <a:rPr lang="en-US" b="0" i="0" u="none" strike="noStrike" dirty="0">
                <a:solidFill>
                  <a:schemeClr val="tx1"/>
                </a:solidFill>
                <a:effectLst/>
              </a:rPr>
              <a:t>bondholders</a:t>
            </a:r>
            <a:r>
              <a:rPr lang="en-US" b="0" i="0" dirty="0">
                <a:solidFill>
                  <a:schemeClr val="tx1"/>
                </a:solidFill>
                <a:effectLst/>
              </a:rPr>
              <a:t> would have had the right to demand early repayment. Petrobras also suspended </a:t>
            </a:r>
            <a:r>
              <a:rPr lang="en-US" b="0" i="0" u="none" strike="noStrike" dirty="0">
                <a:solidFill>
                  <a:schemeClr val="tx1"/>
                </a:solidFill>
                <a:effectLst/>
              </a:rPr>
              <a:t>dividend</a:t>
            </a:r>
            <a:r>
              <a:rPr lang="en-US" b="0" i="0" dirty="0">
                <a:solidFill>
                  <a:schemeClr val="tx1"/>
                </a:solidFill>
                <a:effectLst/>
              </a:rPr>
              <a:t> payments for 2015. Due in part to the impact of the scandal, as well as to its high debt burden and the low price of oil, Petrobras was also forced to cut </a:t>
            </a:r>
            <a:r>
              <a:rPr lang="en-US" b="0" i="0" u="none" strike="noStrike" dirty="0">
                <a:solidFill>
                  <a:schemeClr val="tx1"/>
                </a:solidFill>
                <a:effectLst/>
              </a:rPr>
              <a:t>capital expenditures</a:t>
            </a:r>
            <a:r>
              <a:rPr lang="en-US" b="0" i="0" dirty="0">
                <a:solidFill>
                  <a:schemeClr val="tx1"/>
                </a:solidFill>
                <a:effectLst/>
              </a:rPr>
              <a:t> and announced it would sell $13.7 billion in assets over the following two years.”</a:t>
            </a:r>
            <a:endParaRPr lang="en-US" dirty="0">
              <a:solidFill>
                <a:schemeClr val="tx1"/>
              </a:solidFill>
              <a:effectLst/>
              <a:ea typeface="Calibri" panose="020F0502020204030204" pitchFamily="34" charset="0"/>
              <a:cs typeface="Times New Roman" panose="02020603050405020304" pitchFamily="18" charset="0"/>
            </a:endParaRPr>
          </a:p>
          <a:p>
            <a:endParaRPr lang="en-US" sz="1400" dirty="0">
              <a:solidFill>
                <a:schemeClr val="tx1"/>
              </a:solidFill>
              <a:latin typeface="Garamond" panose="02020404030301010803" pitchFamily="18" charset="0"/>
            </a:endParaRPr>
          </a:p>
        </p:txBody>
      </p:sp>
      <p:sp>
        <p:nvSpPr>
          <p:cNvPr id="18" name="Rounded Rectangle 17">
            <a:extLst>
              <a:ext uri="{FF2B5EF4-FFF2-40B4-BE49-F238E27FC236}">
                <a16:creationId xmlns:a16="http://schemas.microsoft.com/office/drawing/2014/main" id="{68ACCF93-840C-E048-BB07-3B7B83391E97}"/>
              </a:ext>
            </a:extLst>
          </p:cNvPr>
          <p:cNvSpPr/>
          <p:nvPr/>
        </p:nvSpPr>
        <p:spPr>
          <a:xfrm>
            <a:off x="11478120" y="9627926"/>
            <a:ext cx="10058400" cy="11517306"/>
          </a:xfrm>
          <a:prstGeom prst="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a:lnSpc>
                <a:spcPct val="107000"/>
              </a:lnSpc>
              <a:spcBef>
                <a:spcPts val="0"/>
              </a:spcBef>
              <a:spcAft>
                <a:spcPts val="0"/>
              </a:spcAft>
            </a:pPr>
            <a:endParaRPr lang="en-US" sz="1400" dirty="0">
              <a:solidFill>
                <a:schemeClr val="tx1"/>
              </a:solidFill>
              <a:effectLst/>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400" dirty="0">
              <a:solidFill>
                <a:schemeClr val="tx1"/>
              </a:solidFill>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400" dirty="0">
              <a:solidFill>
                <a:schemeClr val="tx1"/>
              </a:solidFill>
              <a:effectLst/>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400" dirty="0">
              <a:solidFill>
                <a:schemeClr val="tx1"/>
              </a:solidFill>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400" dirty="0">
              <a:solidFill>
                <a:schemeClr val="tx1"/>
              </a:solidFill>
              <a:effectLst/>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endParaRPr lang="en-US" sz="1400" dirty="0">
              <a:solidFill>
                <a:schemeClr val="tx1"/>
              </a:solidFill>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2000" b="1" dirty="0">
                <a:solidFill>
                  <a:schemeClr val="tx1"/>
                </a:solidFill>
                <a:ea typeface="Times New Roman" panose="02020603050405020304" pitchFamily="18" charset="0"/>
                <a:cs typeface="Calibri" panose="020F0502020204030204" pitchFamily="34" charset="0"/>
              </a:rPr>
              <a:t>Nomination:</a:t>
            </a:r>
          </a:p>
          <a:p>
            <a:pPr marL="0" marR="0" algn="just">
              <a:lnSpc>
                <a:spcPct val="150000"/>
              </a:lnSpc>
              <a:spcBef>
                <a:spcPts val="0"/>
              </a:spcBef>
              <a:spcAft>
                <a:spcPts val="800"/>
              </a:spcAft>
            </a:pPr>
            <a:r>
              <a:rPr lang="en-US" b="0" i="0" dirty="0">
                <a:solidFill>
                  <a:schemeClr val="tx1"/>
                </a:solidFill>
                <a:effectLst/>
              </a:rPr>
              <a:t>His nomination was well received by fellow </a:t>
            </a:r>
            <a:r>
              <a:rPr lang="en-US" b="0" i="0" u="none" strike="noStrike" dirty="0">
                <a:solidFill>
                  <a:schemeClr val="tx1"/>
                </a:solidFill>
                <a:effectLst/>
              </a:rPr>
              <a:t>magistrates</a:t>
            </a:r>
            <a:r>
              <a:rPr lang="en-US" b="0" i="0" dirty="0">
                <a:solidFill>
                  <a:schemeClr val="tx1"/>
                </a:solidFill>
                <a:effectLst/>
              </a:rPr>
              <a:t> across the country, but opponents of Bolsonaro and some people in the press criticized the decision on the grounds of conflict of interest, claiming that Moro's sentencing of former president Luís </a:t>
            </a:r>
            <a:r>
              <a:rPr lang="en-US" b="0" i="0" dirty="0" err="1">
                <a:solidFill>
                  <a:schemeClr val="tx1"/>
                </a:solidFill>
                <a:effectLst/>
              </a:rPr>
              <a:t>Inácio</a:t>
            </a:r>
            <a:r>
              <a:rPr lang="en-US" b="0" i="0" dirty="0">
                <a:solidFill>
                  <a:schemeClr val="tx1"/>
                </a:solidFill>
                <a:effectLst/>
              </a:rPr>
              <a:t> Lula da Silva greatly benefited Bolsonaro's bid for the presidency</a:t>
            </a:r>
          </a:p>
          <a:p>
            <a:pPr marL="0" marR="0" algn="just">
              <a:lnSpc>
                <a:spcPct val="150000"/>
              </a:lnSpc>
              <a:spcBef>
                <a:spcPts val="0"/>
              </a:spcBef>
              <a:spcAft>
                <a:spcPts val="800"/>
              </a:spcAft>
            </a:pPr>
            <a:endParaRPr lang="en-US" dirty="0">
              <a:solidFill>
                <a:schemeClr val="tx1"/>
              </a:solidFill>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endParaRPr lang="en-US" b="1" dirty="0">
              <a:solidFill>
                <a:schemeClr val="tx1"/>
              </a:solidFill>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endParaRPr lang="en-US" b="1" dirty="0">
              <a:solidFill>
                <a:schemeClr val="tx1"/>
              </a:solidFill>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endParaRPr lang="en-US" b="1" dirty="0">
              <a:solidFill>
                <a:schemeClr val="tx1"/>
              </a:solidFill>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endParaRPr lang="en-US" b="1" dirty="0">
              <a:solidFill>
                <a:schemeClr val="tx1"/>
              </a:solidFill>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endParaRPr lang="en-US" b="1" dirty="0">
              <a:solidFill>
                <a:schemeClr val="tx1"/>
              </a:solidFill>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000" b="1" dirty="0">
                <a:solidFill>
                  <a:schemeClr val="tx1"/>
                </a:solidFill>
                <a:ea typeface="Calibri" panose="020F0502020204030204" pitchFamily="34" charset="0"/>
                <a:cs typeface="Calibri" panose="020F0502020204030204" pitchFamily="34" charset="0"/>
              </a:rPr>
              <a:t>National Security and Bolsonaro’s relationship:</a:t>
            </a:r>
          </a:p>
          <a:p>
            <a:pPr algn="just">
              <a:lnSpc>
                <a:spcPct val="150000"/>
              </a:lnSpc>
              <a:spcAft>
                <a:spcPts val="800"/>
              </a:spcAft>
            </a:pPr>
            <a:r>
              <a:rPr lang="en-US" dirty="0">
                <a:solidFill>
                  <a:schemeClr val="tx1"/>
                </a:solidFill>
                <a:effectLst/>
                <a:ea typeface="Calibri" panose="020F0502020204030204" pitchFamily="34" charset="0"/>
                <a:cs typeface="Times New Roman" panose="02020603050405020304" pitchFamily="18" charset="0"/>
              </a:rPr>
              <a:t>According to the </a:t>
            </a:r>
            <a:r>
              <a:rPr lang="en-US" i="1" dirty="0">
                <a:solidFill>
                  <a:schemeClr val="tx1"/>
                </a:solidFill>
                <a:effectLst/>
                <a:ea typeface="Calibri" panose="020F0502020204030204" pitchFamily="34" charset="0"/>
                <a:cs typeface="Times New Roman" panose="02020603050405020304" pitchFamily="18" charset="0"/>
              </a:rPr>
              <a:t>Gazeta do Povo, “</a:t>
            </a:r>
            <a:r>
              <a:rPr lang="en-US" b="0" i="0" dirty="0">
                <a:solidFill>
                  <a:schemeClr val="tx1"/>
                </a:solidFill>
                <a:effectLst/>
              </a:rPr>
              <a:t>During his short 15 months tenure as Minister of Justice and Public Security, Moro focused on fighting organized crime, border security and taking new anti-corruption measures, with different degrees of success. </a:t>
            </a:r>
            <a:r>
              <a:rPr lang="en-US" b="0" i="0" u="none" strike="noStrike" dirty="0">
                <a:solidFill>
                  <a:schemeClr val="tx1"/>
                </a:solidFill>
                <a:effectLst/>
              </a:rPr>
              <a:t>Crime</a:t>
            </a:r>
            <a:r>
              <a:rPr lang="en-US" b="0" i="0" dirty="0">
                <a:solidFill>
                  <a:schemeClr val="tx1"/>
                </a:solidFill>
                <a:effectLst/>
              </a:rPr>
              <a:t> fell sharply across the board in most of the country in 2019, but if that was due to any government action or not remains unknown.” However, as 2020 came along, the relationship between Moro and Bolsonaro deteriorated due to a variety of factors. First, Moro started to complain about the president's interference in his ministry. According to the former judge, during talks about him assuming the Ministry of Justice, Bolsonaro made a promise to Moro that he would have independence to run his ministry the way he saw fit, including the appointment of personnel, especially in the </a:t>
            </a:r>
            <a:r>
              <a:rPr lang="en-US" b="0" i="0" u="none" strike="noStrike" dirty="0">
                <a:solidFill>
                  <a:schemeClr val="tx1"/>
                </a:solidFill>
                <a:effectLst/>
              </a:rPr>
              <a:t>Federal Police</a:t>
            </a:r>
            <a:r>
              <a:rPr lang="en-US" b="0" i="0" dirty="0">
                <a:solidFill>
                  <a:schemeClr val="tx1"/>
                </a:solidFill>
                <a:effectLst/>
              </a:rPr>
              <a:t>. However, that changed over time and the president started to interfere in investigations and in the way, Moro was running the ministry. On top of that, Moro also criticized Bolsonaro's handling of the </a:t>
            </a:r>
            <a:r>
              <a:rPr lang="en-US" b="0" i="0" u="none" strike="noStrike" dirty="0">
                <a:solidFill>
                  <a:schemeClr val="tx1"/>
                </a:solidFill>
                <a:effectLst/>
              </a:rPr>
              <a:t>COVID-19 pandemic</a:t>
            </a:r>
            <a:r>
              <a:rPr lang="en-US" b="0" i="0" dirty="0">
                <a:solidFill>
                  <a:schemeClr val="tx1"/>
                </a:solidFill>
                <a:effectLst/>
              </a:rPr>
              <a:t>.</a:t>
            </a:r>
            <a:endParaRPr lang="en-US"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US" sz="1400" dirty="0">
              <a:solidFill>
                <a:schemeClr val="tx1"/>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dirty="0">
              <a:solidFill>
                <a:schemeClr val="tx1"/>
              </a:solidFill>
              <a:effectLst/>
              <a:ea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105F2585-F4D4-144D-AB0C-715D32F02E70}"/>
              </a:ext>
            </a:extLst>
          </p:cNvPr>
          <p:cNvSpPr/>
          <p:nvPr/>
        </p:nvSpPr>
        <p:spPr>
          <a:xfrm>
            <a:off x="22091459" y="4679258"/>
            <a:ext cx="10027595" cy="10437051"/>
          </a:xfrm>
          <a:prstGeom prst="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algn="just">
              <a:lnSpc>
                <a:spcPct val="200000"/>
              </a:lnSpc>
              <a:spcAft>
                <a:spcPts val="800"/>
              </a:spcAft>
            </a:pPr>
            <a:r>
              <a:rPr lang="en-US"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Courage and Honesty</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50000"/>
              </a:lnSpc>
              <a:spcBef>
                <a:spcPts val="0"/>
              </a:spcBef>
              <a:spcAft>
                <a:spcPts val="800"/>
              </a:spcAft>
            </a:pPr>
            <a:r>
              <a:rPr lang="en-US" sz="1800" dirty="0">
                <a:solidFill>
                  <a:srgbClr val="2D2D2D"/>
                </a:solidFill>
                <a:effectLst/>
                <a:latin typeface="Calibri" panose="020F0502020204030204" pitchFamily="34" charset="0"/>
                <a:ea typeface="Calibri" panose="020F0502020204030204" pitchFamily="34" charset="0"/>
                <a:cs typeface="Calibri" panose="020F0502020204030204" pitchFamily="34" charset="0"/>
              </a:rPr>
              <a:t>Moro leads by example and displays honesty. According  to the University of Notre Dame, “</a:t>
            </a:r>
            <a:r>
              <a:rPr lang="en-US" sz="1800" dirty="0">
                <a:solidFill>
                  <a:srgbClr val="383838"/>
                </a:solidFill>
                <a:effectLst/>
                <a:latin typeface="Calibri" panose="020F0502020204030204" pitchFamily="34" charset="0"/>
                <a:ea typeface="Calibri" panose="020F0502020204030204" pitchFamily="34" charset="0"/>
                <a:cs typeface="Calibri" panose="020F0502020204030204" pitchFamily="34" charset="0"/>
              </a:rPr>
              <a:t>The scandal became international when the massive construction firm Odebrecht admitted to paying hundreds of millions in bribes to win business at home and in 12 other countries across Central and South America. The firm had an entire unit that served as the bribe department. Moro sentenced its CEO and dozens of other officials to prison. The U.S. Department of Justice called it the largest foreign bribery case in history.”</a:t>
            </a:r>
          </a:p>
          <a:p>
            <a:pPr marL="0" marR="0" algn="just">
              <a:lnSpc>
                <a:spcPct val="150000"/>
              </a:lnSpc>
              <a:spcBef>
                <a:spcPts val="0"/>
              </a:spcBef>
              <a:spcAft>
                <a:spcPts val="800"/>
              </a:spcAft>
            </a:pPr>
            <a:endParaRPr lang="en-US" sz="1800" dirty="0">
              <a:solidFill>
                <a:srgbClr val="383838"/>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200000"/>
              </a:lnSpc>
              <a:spcAft>
                <a:spcPts val="800"/>
              </a:spcAft>
            </a:pPr>
            <a:r>
              <a:rPr lang="en-US"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Visionary Family</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ensuing years, Moro has spoken often, privately and publicly, of the need to ensure that corruption in Brazil declines in a meaningful way – to ensure that Car Wash does not meet Mani Paulite’s fate. That mission, above all else, led him on Thursday to declare he would resign as a judge and accept a position in Bolsonaro’s cabinet</a:t>
            </a:r>
          </a:p>
          <a:p>
            <a:pPr algn="just">
              <a:lnSpc>
                <a:spcPct val="150000"/>
              </a:lnSpc>
              <a:spcAft>
                <a:spcPts val="800"/>
              </a:spcAft>
            </a:pP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200000"/>
              </a:lnSpc>
              <a:spcAft>
                <a:spcPts val="800"/>
              </a:spcAft>
            </a:pPr>
            <a:r>
              <a:rPr lang="en-US"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Integrity</a:t>
            </a:r>
            <a:r>
              <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spcAft>
                <a:spcPts val="800"/>
              </a:spcAft>
            </a:pPr>
            <a:r>
              <a:rPr lang="en-US" sz="1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According to the </a:t>
            </a:r>
            <a:r>
              <a:rPr lang="en-US" sz="1800" i="1"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Folha de Sao Paulo, “</a:t>
            </a:r>
            <a:r>
              <a:rPr lang="en-US" sz="1800" dirty="0">
                <a:solidFill>
                  <a:srgbClr val="333333"/>
                </a:solidFill>
                <a:effectLst/>
                <a:latin typeface="Calibri" panose="020F0502020204030204" pitchFamily="34" charset="0"/>
                <a:ea typeface="Calibri" panose="020F0502020204030204" pitchFamily="34" charset="0"/>
              </a:rPr>
              <a:t>Sergio Moro, Brazil's Minister of Justice, decided to surrender his post on Friday (24) and leave the Jair Bolsonaro government after the dismissal of the Director-General of the Federal Police, </a:t>
            </a:r>
            <a:r>
              <a:rPr lang="en-US" sz="1800" dirty="0" err="1">
                <a:solidFill>
                  <a:srgbClr val="333333"/>
                </a:solidFill>
                <a:effectLst/>
                <a:latin typeface="Calibri" panose="020F0502020204030204" pitchFamily="34" charset="0"/>
                <a:ea typeface="Calibri" panose="020F0502020204030204" pitchFamily="34" charset="0"/>
              </a:rPr>
              <a:t>Maurício</a:t>
            </a:r>
            <a:r>
              <a:rPr lang="en-US" sz="1800" dirty="0">
                <a:solidFill>
                  <a:srgbClr val="333333"/>
                </a:solidFill>
                <a:effectLst/>
                <a:latin typeface="Calibri" panose="020F0502020204030204" pitchFamily="34" charset="0"/>
                <a:ea typeface="Calibri" panose="020F0502020204030204" pitchFamily="34" charset="0"/>
              </a:rPr>
              <a:t> </a:t>
            </a:r>
            <a:r>
              <a:rPr lang="en-US" sz="1800" dirty="0" err="1">
                <a:solidFill>
                  <a:srgbClr val="333333"/>
                </a:solidFill>
                <a:effectLst/>
                <a:latin typeface="Calibri" panose="020F0502020204030204" pitchFamily="34" charset="0"/>
                <a:ea typeface="Calibri" panose="020F0502020204030204" pitchFamily="34" charset="0"/>
              </a:rPr>
              <a:t>Valeixo</a:t>
            </a:r>
            <a:r>
              <a:rPr lang="en-US" sz="1800" dirty="0">
                <a:solidFill>
                  <a:srgbClr val="333333"/>
                </a:solidFill>
                <a:effectLst/>
                <a:latin typeface="Calibri" panose="020F0502020204030204" pitchFamily="34" charset="0"/>
                <a:ea typeface="Calibri" panose="020F0502020204030204" pitchFamily="34" charset="0"/>
              </a:rPr>
              <a:t>, was published during the night in the government's. </a:t>
            </a:r>
            <a:endParaRPr lang="en-US" dirty="0">
              <a:solidFill>
                <a:srgbClr val="383838"/>
              </a:solidFill>
              <a:latin typeface="Calibri" panose="020F0502020204030204" pitchFamily="34" charset="0"/>
              <a:ea typeface="Calibri" panose="020F0502020204030204" pitchFamily="34" charset="0"/>
              <a:cs typeface="Calibri" panose="020F0502020204030204" pitchFamily="34" charset="0"/>
            </a:endParaRPr>
          </a:p>
          <a:p>
            <a:pPr marL="0" marR="0" algn="just">
              <a:lnSpc>
                <a:spcPct val="200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p:txBody>
      </p:sp>
      <p:sp>
        <p:nvSpPr>
          <p:cNvPr id="23" name="Rounded Rectangle 22">
            <a:extLst>
              <a:ext uri="{FF2B5EF4-FFF2-40B4-BE49-F238E27FC236}">
                <a16:creationId xmlns:a16="http://schemas.microsoft.com/office/drawing/2014/main" id="{69C88FA8-0753-BD4D-A3D1-F108742E4DAC}"/>
              </a:ext>
            </a:extLst>
          </p:cNvPr>
          <p:cNvSpPr/>
          <p:nvPr/>
        </p:nvSpPr>
        <p:spPr>
          <a:xfrm>
            <a:off x="760377" y="4653401"/>
            <a:ext cx="10091057" cy="861221"/>
          </a:xfrm>
          <a:prstGeom prst="rect">
            <a:avLst/>
          </a:prstGeom>
          <a:solidFill>
            <a:schemeClr val="tx1">
              <a:lumMod val="75000"/>
              <a:lumOff val="25000"/>
            </a:schemeClr>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75000"/>
                  </a:schemeClr>
                </a:solidFill>
                <a:latin typeface="Benton Sans" panose="02000504020000020004" pitchFamily="2" charset="77"/>
              </a:rPr>
              <a:t>Abstract</a:t>
            </a:r>
          </a:p>
        </p:txBody>
      </p:sp>
      <p:sp>
        <p:nvSpPr>
          <p:cNvPr id="24" name="Rounded Rectangle 23">
            <a:extLst>
              <a:ext uri="{FF2B5EF4-FFF2-40B4-BE49-F238E27FC236}">
                <a16:creationId xmlns:a16="http://schemas.microsoft.com/office/drawing/2014/main" id="{D10AC6E5-F907-3742-BE0C-43E430D5D01F}"/>
              </a:ext>
            </a:extLst>
          </p:cNvPr>
          <p:cNvSpPr/>
          <p:nvPr/>
        </p:nvSpPr>
        <p:spPr>
          <a:xfrm>
            <a:off x="762001" y="9591676"/>
            <a:ext cx="10124526" cy="1173480"/>
          </a:xfrm>
          <a:prstGeom prst="rect">
            <a:avLst/>
          </a:prstGeom>
          <a:solidFill>
            <a:schemeClr val="tx1">
              <a:lumMod val="75000"/>
              <a:lumOff val="25000"/>
            </a:schemeClr>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75000"/>
                  </a:schemeClr>
                </a:solidFill>
                <a:latin typeface="Benton Sans" panose="02000504020000020004" pitchFamily="2" charset="77"/>
              </a:rPr>
              <a:t>Operation Car Wash</a:t>
            </a:r>
          </a:p>
        </p:txBody>
      </p:sp>
      <p:sp>
        <p:nvSpPr>
          <p:cNvPr id="25" name="Rounded Rectangle 24">
            <a:extLst>
              <a:ext uri="{FF2B5EF4-FFF2-40B4-BE49-F238E27FC236}">
                <a16:creationId xmlns:a16="http://schemas.microsoft.com/office/drawing/2014/main" id="{51379547-A170-7740-89D0-76C2146A7F28}"/>
              </a:ext>
            </a:extLst>
          </p:cNvPr>
          <p:cNvSpPr/>
          <p:nvPr/>
        </p:nvSpPr>
        <p:spPr>
          <a:xfrm>
            <a:off x="11436486" y="9591675"/>
            <a:ext cx="10124527" cy="1173480"/>
          </a:xfrm>
          <a:prstGeom prst="rect">
            <a:avLst/>
          </a:prstGeom>
          <a:solidFill>
            <a:schemeClr val="tx1">
              <a:lumMod val="75000"/>
              <a:lumOff val="25000"/>
            </a:schemeClr>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75000"/>
                  </a:schemeClr>
                </a:solidFill>
                <a:latin typeface="Benton Sans" panose="02000504020000020004" pitchFamily="2" charset="77"/>
              </a:rPr>
              <a:t>Minister of Justice and Politician</a:t>
            </a:r>
          </a:p>
        </p:txBody>
      </p:sp>
      <p:sp>
        <p:nvSpPr>
          <p:cNvPr id="46" name="Rounded Rectangle 25">
            <a:extLst>
              <a:ext uri="{FF2B5EF4-FFF2-40B4-BE49-F238E27FC236}">
                <a16:creationId xmlns:a16="http://schemas.microsoft.com/office/drawing/2014/main" id="{BA8C176D-56BE-4E47-81F4-73C226849400}"/>
              </a:ext>
            </a:extLst>
          </p:cNvPr>
          <p:cNvSpPr/>
          <p:nvPr/>
        </p:nvSpPr>
        <p:spPr>
          <a:xfrm>
            <a:off x="22163206" y="4697585"/>
            <a:ext cx="10073392" cy="844989"/>
          </a:xfrm>
          <a:prstGeom prst="rect">
            <a:avLst/>
          </a:prstGeom>
          <a:solidFill>
            <a:schemeClr val="tx1">
              <a:lumMod val="75000"/>
              <a:lumOff val="25000"/>
            </a:schemeClr>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75000"/>
                  </a:schemeClr>
                </a:solidFill>
                <a:latin typeface="Benton Sans" panose="02000504020000020004" pitchFamily="2" charset="77"/>
              </a:rPr>
              <a:t>Contributions as a Leader </a:t>
            </a:r>
          </a:p>
        </p:txBody>
      </p:sp>
      <p:sp>
        <p:nvSpPr>
          <p:cNvPr id="26" name="Rounded Rectangle 18">
            <a:extLst>
              <a:ext uri="{FF2B5EF4-FFF2-40B4-BE49-F238E27FC236}">
                <a16:creationId xmlns:a16="http://schemas.microsoft.com/office/drawing/2014/main" id="{7E691E50-D935-4671-9EC0-48DE47DB23E3}"/>
              </a:ext>
            </a:extLst>
          </p:cNvPr>
          <p:cNvSpPr/>
          <p:nvPr/>
        </p:nvSpPr>
        <p:spPr>
          <a:xfrm>
            <a:off x="22066966" y="15253466"/>
            <a:ext cx="10058400" cy="4611872"/>
          </a:xfrm>
          <a:prstGeom prst="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marL="285750" indent="-285750">
              <a:buFont typeface="Arial" panose="020B0604020202020204" pitchFamily="34" charset="0"/>
              <a:buChar char="•"/>
            </a:pPr>
            <a:endParaRPr lang="en-US" sz="1400" dirty="0">
              <a:solidFill>
                <a:schemeClr val="tx1"/>
              </a:solidFill>
            </a:endParaRPr>
          </a:p>
          <a:p>
            <a:pPr marL="285750" indent="-285750" algn="just">
              <a:lnSpc>
                <a:spcPct val="150000"/>
              </a:lnSpc>
              <a:buFont typeface="Arial" panose="020B0604020202020204" pitchFamily="34" charset="0"/>
              <a:buChar char="•"/>
            </a:pPr>
            <a:endParaRPr lang="en-US" dirty="0">
              <a:solidFill>
                <a:schemeClr val="tx1"/>
              </a:solidFill>
            </a:endParaRPr>
          </a:p>
          <a:p>
            <a:pPr algn="just">
              <a:lnSpc>
                <a:spcPct val="150000"/>
              </a:lnSpc>
            </a:pPr>
            <a:r>
              <a:rPr lang="en-US" dirty="0">
                <a:solidFill>
                  <a:schemeClr val="tx1"/>
                </a:solidFill>
              </a:rPr>
              <a:t>The main takeaway of studying Sergio Moro professional life are his courage to and fundamentals of keeping himself integer and honest no matter what situation he has been put on. The far left in Latin America criticizes him for joining the Bolsonaro’s government, but his contributions to the improvement of the national security and fighting organized crimes in Brazil were undiscussable. Sergio F. Moro has confronted an army of politicians and huge oil companies in Latin America and led to the notorious investigation called Operation Car Wash.</a:t>
            </a:r>
          </a:p>
          <a:p>
            <a:pPr algn="just">
              <a:lnSpc>
                <a:spcPct val="150000"/>
              </a:lnSpc>
            </a:pPr>
            <a:r>
              <a:rPr lang="en-US" dirty="0">
                <a:solidFill>
                  <a:schemeClr val="tx1"/>
                </a:solidFill>
              </a:rPr>
              <a:t>	</a:t>
            </a:r>
          </a:p>
        </p:txBody>
      </p:sp>
      <p:sp>
        <p:nvSpPr>
          <p:cNvPr id="29" name="Rounded Rectangle 24">
            <a:extLst>
              <a:ext uri="{FF2B5EF4-FFF2-40B4-BE49-F238E27FC236}">
                <a16:creationId xmlns:a16="http://schemas.microsoft.com/office/drawing/2014/main" id="{99D42360-07B7-4563-B4CE-66AA68074D3C}"/>
              </a:ext>
            </a:extLst>
          </p:cNvPr>
          <p:cNvSpPr/>
          <p:nvPr/>
        </p:nvSpPr>
        <p:spPr>
          <a:xfrm>
            <a:off x="22009853" y="15253466"/>
            <a:ext cx="10109201" cy="1195007"/>
          </a:xfrm>
          <a:prstGeom prst="rect">
            <a:avLst/>
          </a:prstGeom>
          <a:solidFill>
            <a:schemeClr val="tx1">
              <a:lumMod val="75000"/>
              <a:lumOff val="25000"/>
            </a:schemeClr>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75000"/>
                  </a:schemeClr>
                </a:solidFill>
                <a:latin typeface="Benton Sans" panose="02000504020000020004" pitchFamily="2" charset="77"/>
              </a:rPr>
              <a:t>Key Takeaway</a:t>
            </a:r>
          </a:p>
        </p:txBody>
      </p:sp>
      <p:sp>
        <p:nvSpPr>
          <p:cNvPr id="2" name="Rectangle 2">
            <a:extLst>
              <a:ext uri="{FF2B5EF4-FFF2-40B4-BE49-F238E27FC236}">
                <a16:creationId xmlns:a16="http://schemas.microsoft.com/office/drawing/2014/main" id="{8CD1CA16-E99B-43D8-D57B-F9A2C6AFA472}"/>
              </a:ext>
            </a:extLst>
          </p:cNvPr>
          <p:cNvSpPr>
            <a:spLocks noChangeArrowheads="1"/>
          </p:cNvSpPr>
          <p:nvPr/>
        </p:nvSpPr>
        <p:spPr bwMode="auto">
          <a:xfrm>
            <a:off x="13693138" y="4538391"/>
            <a:ext cx="821330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489B3761-4733-4A61-17AB-AE5E4028309D}"/>
              </a:ext>
            </a:extLst>
          </p:cNvPr>
          <p:cNvGraphicFramePr>
            <a:graphicFrameLocks noChangeAspect="1"/>
          </p:cNvGraphicFramePr>
          <p:nvPr>
            <p:extLst>
              <p:ext uri="{D42A27DB-BD31-4B8C-83A1-F6EECF244321}">
                <p14:modId xmlns:p14="http://schemas.microsoft.com/office/powerpoint/2010/main" val="3738444618"/>
              </p:ext>
            </p:extLst>
          </p:nvPr>
        </p:nvGraphicFramePr>
        <p:xfrm>
          <a:off x="13921336" y="4753839"/>
          <a:ext cx="4800600" cy="4372824"/>
        </p:xfrm>
        <a:graphic>
          <a:graphicData uri="http://schemas.openxmlformats.org/presentationml/2006/ole">
            <mc:AlternateContent xmlns:mc="http://schemas.openxmlformats.org/markup-compatibility/2006">
              <mc:Choice xmlns:v="urn:schemas-microsoft-com:vml" Requires="v">
                <p:oleObj r:id="rId5" imgW="1924319" imgH="2629267" progId="PBrush">
                  <p:embed/>
                </p:oleObj>
              </mc:Choice>
              <mc:Fallback>
                <p:oleObj r:id="rId5" imgW="1924319" imgH="2629267" progId="PBrush">
                  <p:embed/>
                  <p:pic>
                    <p:nvPicPr>
                      <p:cNvPr id="7" name="Object 6">
                        <a:extLst>
                          <a:ext uri="{FF2B5EF4-FFF2-40B4-BE49-F238E27FC236}">
                            <a16:creationId xmlns:a16="http://schemas.microsoft.com/office/drawing/2014/main" id="{489B3761-4733-4A61-17AB-AE5E402830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21336" y="4753839"/>
                        <a:ext cx="4800600" cy="4372824"/>
                      </a:xfrm>
                      <a:prstGeom prst="rect">
                        <a:avLst/>
                      </a:prstGeom>
                      <a:noFill/>
                    </p:spPr>
                  </p:pic>
                </p:oleObj>
              </mc:Fallback>
            </mc:AlternateContent>
          </a:graphicData>
        </a:graphic>
      </p:graphicFrame>
      <p:pic>
        <p:nvPicPr>
          <p:cNvPr id="12" name="Picture 11">
            <a:extLst>
              <a:ext uri="{FF2B5EF4-FFF2-40B4-BE49-F238E27FC236}">
                <a16:creationId xmlns:a16="http://schemas.microsoft.com/office/drawing/2014/main" id="{0E85E6FD-B0AC-791C-0F18-0ABD927A4115}"/>
              </a:ext>
            </a:extLst>
          </p:cNvPr>
          <p:cNvPicPr>
            <a:picLocks noChangeAspect="1"/>
          </p:cNvPicPr>
          <p:nvPr/>
        </p:nvPicPr>
        <p:blipFill>
          <a:blip r:embed="rId7"/>
          <a:stretch>
            <a:fillRect/>
          </a:stretch>
        </p:blipFill>
        <p:spPr>
          <a:xfrm>
            <a:off x="16595140" y="13106063"/>
            <a:ext cx="3521660" cy="2883500"/>
          </a:xfrm>
          <a:prstGeom prst="rect">
            <a:avLst/>
          </a:prstGeom>
        </p:spPr>
      </p:pic>
      <p:pic>
        <p:nvPicPr>
          <p:cNvPr id="14" name="Picture 13">
            <a:extLst>
              <a:ext uri="{FF2B5EF4-FFF2-40B4-BE49-F238E27FC236}">
                <a16:creationId xmlns:a16="http://schemas.microsoft.com/office/drawing/2014/main" id="{D5AA8E22-12D1-91A8-6D07-27394A0550FC}"/>
              </a:ext>
            </a:extLst>
          </p:cNvPr>
          <p:cNvPicPr>
            <a:picLocks noChangeAspect="1"/>
          </p:cNvPicPr>
          <p:nvPr/>
        </p:nvPicPr>
        <p:blipFill>
          <a:blip r:embed="rId8"/>
          <a:stretch>
            <a:fillRect/>
          </a:stretch>
        </p:blipFill>
        <p:spPr>
          <a:xfrm>
            <a:off x="12268201" y="13071149"/>
            <a:ext cx="3962400" cy="2854651"/>
          </a:xfrm>
          <a:prstGeom prst="rect">
            <a:avLst/>
          </a:prstGeom>
        </p:spPr>
      </p:pic>
      <p:pic>
        <p:nvPicPr>
          <p:cNvPr id="31" name="Video 30">
            <a:hlinkClick r:id="" action="ppaction://media"/>
            <a:extLst>
              <a:ext uri="{FF2B5EF4-FFF2-40B4-BE49-F238E27FC236}">
                <a16:creationId xmlns:a16="http://schemas.microsoft.com/office/drawing/2014/main" id="{174BE385-B8E3-D734-7E81-06DFD883F3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a:stretch>
            <a:fillRect/>
          </a:stretch>
        </p:blipFill>
        <p:spPr>
          <a:xfrm>
            <a:off x="27279600" y="18773775"/>
            <a:ext cx="3048000" cy="1714500"/>
          </a:xfrm>
          <a:prstGeom prst="rect">
            <a:avLst/>
          </a:prstGeom>
        </p:spPr>
      </p:pic>
    </p:spTree>
    <p:extLst>
      <p:ext uri="{BB962C8B-B14F-4D97-AF65-F5344CB8AC3E}">
        <p14:creationId xmlns:p14="http://schemas.microsoft.com/office/powerpoint/2010/main" val="413147931"/>
      </p:ext>
    </p:extLst>
  </p:cSld>
  <p:clrMapOvr>
    <a:masterClrMapping/>
  </p:clrMapOvr>
  <mc:AlternateContent xmlns:mc="http://schemas.openxmlformats.org/markup-compatibility/2006" xmlns:p14="http://schemas.microsoft.com/office/powerpoint/2010/main">
    <mc:Choice Requires="p14">
      <p:transition spd="slow" p14:dur="2000" advTm="308890"/>
    </mc:Choice>
    <mc:Fallback xmlns="">
      <p:transition spd="slow" advTm="30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2542</TotalTime>
  <Words>1027</Words>
  <Application>Microsoft Office PowerPoint</Application>
  <PresentationFormat>Custom</PresentationFormat>
  <Paragraphs>59</Paragraphs>
  <Slides>1</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9" baseType="lpstr">
      <vt:lpstr>Arial</vt:lpstr>
      <vt:lpstr>Benton Sans</vt:lpstr>
      <vt:lpstr>Calibri</vt:lpstr>
      <vt:lpstr>Calibri Light</vt:lpstr>
      <vt:lpstr>Garamond</vt:lpstr>
      <vt:lpstr>Times New Roman</vt:lpstr>
      <vt:lpstr>Office Theme</vt:lpstr>
      <vt:lpstr>PBrush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Towne</dc:creator>
  <cp:lastModifiedBy>Victor Bezerra Bernardo</cp:lastModifiedBy>
  <cp:revision>13</cp:revision>
  <cp:lastPrinted>2020-02-13T23:31:38Z</cp:lastPrinted>
  <dcterms:created xsi:type="dcterms:W3CDTF">2020-02-13T23:22:33Z</dcterms:created>
  <dcterms:modified xsi:type="dcterms:W3CDTF">2023-03-04T22:00:23Z</dcterms:modified>
</cp:coreProperties>
</file>