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1"/>
    <p:restoredTop sz="96327"/>
  </p:normalViewPr>
  <p:slideViewPr>
    <p:cSldViewPr snapToObjects="1">
      <p:cViewPr>
        <p:scale>
          <a:sx n="22" d="100"/>
          <a:sy n="22" d="100"/>
        </p:scale>
        <p:origin x="952" y="6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dirty="0"/>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dirty="0"/>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3/5/2023</a:t>
            </a:fld>
            <a:endParaRPr lang="en-US" dirty="0"/>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dirty="0"/>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6923588" y="11087660"/>
            <a:ext cx="5661331" cy="3965092"/>
          </a:xfrm>
          <a:prstGeom prst="rect">
            <a:avLst/>
          </a:prstGeom>
        </p:spPr>
      </p:pic>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3"/>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566158" y="800362"/>
            <a:ext cx="25786079" cy="2816156"/>
          </a:xfrm>
          <a:prstGeom prst="rect">
            <a:avLst/>
          </a:prstGeom>
          <a:noFill/>
        </p:spPr>
        <p:txBody>
          <a:bodyPr wrap="square" rtlCol="0">
            <a:spAutoFit/>
          </a:bodyPr>
          <a:lstStyle/>
          <a:p>
            <a:pPr algn="ctr"/>
            <a:r>
              <a:rPr lang="en-US" sz="6600" dirty="0">
                <a:latin typeface="Garamond" panose="02020404030301010803" pitchFamily="18" charset="0"/>
              </a:rPr>
              <a:t>General Goldfein: One Introvert’s Journey to Leading the Largest Joint Team</a:t>
            </a:r>
          </a:p>
          <a:p>
            <a:pPr algn="ctr"/>
            <a:r>
              <a:rPr lang="en-US" sz="6000" dirty="0">
                <a:latin typeface="Garamond" panose="02020404030301010803" pitchFamily="18" charset="0"/>
              </a:rPr>
              <a:t>Alyssa P. Beyler</a:t>
            </a:r>
          </a:p>
          <a:p>
            <a:pPr algn="ctr"/>
            <a:r>
              <a:rPr lang="en-US" sz="4500" dirty="0">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3"/>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152399" y="4500937"/>
            <a:ext cx="12552115" cy="17059690"/>
          </a:xfrm>
          <a:prstGeom prst="roundRect">
            <a:avLst>
              <a:gd name="adj" fmla="val 3486"/>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12839753" y="4500937"/>
            <a:ext cx="7648575" cy="235216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latin typeface="Garamond" panose="02020404030301010803" pitchFamily="18" charset="0"/>
            </a:endParaRPr>
          </a:p>
          <a:p>
            <a:pPr algn="just"/>
            <a:r>
              <a:rPr lang="en-US" sz="3200" b="1" dirty="0">
                <a:solidFill>
                  <a:schemeClr val="tx1"/>
                </a:solidFill>
                <a:latin typeface="Garamond" panose="02020404030301010803" pitchFamily="18" charset="0"/>
              </a:rPr>
              <a:t>“Leadership is a gift. It’s given by those who follow. You have to be worthy of it.”</a:t>
            </a:r>
          </a:p>
          <a:p>
            <a:pPr algn="r"/>
            <a:r>
              <a:rPr lang="en-US" sz="3200" dirty="0">
                <a:solidFill>
                  <a:schemeClr val="tx1"/>
                </a:solidFill>
                <a:latin typeface="Garamond" panose="02020404030301010803" pitchFamily="18" charset="0"/>
              </a:rPr>
              <a:t>Gen David L. Goldfein, USAF</a:t>
            </a:r>
          </a:p>
        </p:txBody>
      </p:sp>
      <p:sp>
        <p:nvSpPr>
          <p:cNvPr id="23" name="Rounded Rectangle 22">
            <a:extLst>
              <a:ext uri="{FF2B5EF4-FFF2-40B4-BE49-F238E27FC236}">
                <a16:creationId xmlns:a16="http://schemas.microsoft.com/office/drawing/2014/main" id="{69C88FA8-0753-BD4D-A3D1-F108742E4DAC}"/>
              </a:ext>
            </a:extLst>
          </p:cNvPr>
          <p:cNvSpPr/>
          <p:nvPr/>
        </p:nvSpPr>
        <p:spPr>
          <a:xfrm>
            <a:off x="2462817" y="4800600"/>
            <a:ext cx="8159981"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Road To Maturity</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2479000" y="4760101"/>
            <a:ext cx="84582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Leadership Legacy</a:t>
            </a:r>
          </a:p>
        </p:txBody>
      </p:sp>
      <p:sp>
        <p:nvSpPr>
          <p:cNvPr id="35" name="Rounded Rectangle 18">
            <a:extLst>
              <a:ext uri="{FF2B5EF4-FFF2-40B4-BE49-F238E27FC236}">
                <a16:creationId xmlns:a16="http://schemas.microsoft.com/office/drawing/2014/main" id="{33F4F12D-7F93-4EDB-AB47-B11349ADF9A3}"/>
              </a:ext>
            </a:extLst>
          </p:cNvPr>
          <p:cNvSpPr/>
          <p:nvPr/>
        </p:nvSpPr>
        <p:spPr>
          <a:xfrm>
            <a:off x="20623567" y="4500937"/>
            <a:ext cx="12142433" cy="17059690"/>
          </a:xfrm>
          <a:prstGeom prst="roundRect">
            <a:avLst>
              <a:gd name="adj" fmla="val 3568"/>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37" name="Rounded Rectangle 18">
            <a:extLst>
              <a:ext uri="{FF2B5EF4-FFF2-40B4-BE49-F238E27FC236}">
                <a16:creationId xmlns:a16="http://schemas.microsoft.com/office/drawing/2014/main" id="{26BE7A2C-2E8A-4781-B415-9919A47FA59F}"/>
              </a:ext>
            </a:extLst>
          </p:cNvPr>
          <p:cNvSpPr/>
          <p:nvPr/>
        </p:nvSpPr>
        <p:spPr>
          <a:xfrm>
            <a:off x="12828532" y="16939852"/>
            <a:ext cx="7648575" cy="4620775"/>
          </a:xfrm>
          <a:prstGeom prst="roundRect">
            <a:avLst>
              <a:gd name="adj" fmla="val 10277"/>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400" dirty="0">
              <a:solidFill>
                <a:schemeClr val="tx1"/>
              </a:solidFill>
              <a:latin typeface="Garamond" panose="02020404030301010803" pitchFamily="18" charset="0"/>
            </a:endParaRPr>
          </a:p>
          <a:p>
            <a:pPr algn="just"/>
            <a:endParaRPr lang="en-US" sz="2400" dirty="0">
              <a:solidFill>
                <a:schemeClr val="tx1"/>
              </a:solidFill>
              <a:latin typeface="Garamond" panose="02020404030301010803" pitchFamily="18" charset="0"/>
            </a:endParaRPr>
          </a:p>
        </p:txBody>
      </p:sp>
      <p:sp>
        <p:nvSpPr>
          <p:cNvPr id="46" name="Rounded Rectangle 26">
            <a:extLst>
              <a:ext uri="{FF2B5EF4-FFF2-40B4-BE49-F238E27FC236}">
                <a16:creationId xmlns:a16="http://schemas.microsoft.com/office/drawing/2014/main" id="{F6CC06EC-D7B3-4B94-B4DF-99A82B452F8D}"/>
              </a:ext>
            </a:extLst>
          </p:cNvPr>
          <p:cNvSpPr/>
          <p:nvPr/>
        </p:nvSpPr>
        <p:spPr>
          <a:xfrm>
            <a:off x="14173200" y="17164630"/>
            <a:ext cx="4572000" cy="58997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Benton Sans" panose="02000504020000020004" pitchFamily="2" charset="77"/>
              </a:rPr>
              <a:t>Abstract</a:t>
            </a:r>
            <a:endParaRPr lang="en-US" sz="5500" dirty="0">
              <a:solidFill>
                <a:schemeClr val="bg1"/>
              </a:solidFill>
              <a:latin typeface="Benton Sans" panose="02000504020000020004" pitchFamily="2" charset="77"/>
            </a:endParaRPr>
          </a:p>
        </p:txBody>
      </p:sp>
      <p:sp>
        <p:nvSpPr>
          <p:cNvPr id="13" name="Rectangle 14">
            <a:extLst>
              <a:ext uri="{FF2B5EF4-FFF2-40B4-BE49-F238E27FC236}">
                <a16:creationId xmlns:a16="http://schemas.microsoft.com/office/drawing/2014/main" id="{4863B720-13B6-4E8E-841E-EE817EF5DF1A}"/>
              </a:ext>
            </a:extLst>
          </p:cNvPr>
          <p:cNvSpPr>
            <a:spLocks noChangeArrowheads="1"/>
          </p:cNvSpPr>
          <p:nvPr/>
        </p:nvSpPr>
        <p:spPr bwMode="auto">
          <a:xfrm>
            <a:off x="20738025" y="5596022"/>
            <a:ext cx="6188375" cy="579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800" b="1" u="sng" dirty="0">
                <a:latin typeface="Garamond" panose="02020404030301010803" pitchFamily="18" charset="0"/>
                <a:cs typeface="Times New Roman" panose="02020603050405020304" pitchFamily="18" charset="0"/>
              </a:rPr>
              <a:t>Servant Leadership: </a:t>
            </a:r>
          </a:p>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800" dirty="0">
                <a:latin typeface="Garamond" panose="02020404030301010803" pitchFamily="18" charset="0"/>
                <a:cs typeface="Times New Roman" panose="02020603050405020304" pitchFamily="18" charset="0"/>
              </a:rPr>
              <a:t>Goldfein based his character definition on the Air Force’s Core Values of Integrity First, Service Before Self, and Excellence in all you do. He said,” If you have integrity, others will be willing to follow. If you put the service of others and the mission ahead of yourself, those you meet feel valued. If you strive for excellence in everything you do, people will naturally want to be a part of what you are doing.” He further stated that a servant leader must have character, competence, and charisma.  </a:t>
            </a:r>
            <a:endParaRPr kumimoji="0" lang="en-US" altLang="en-US" sz="2800" i="0" strike="noStrike" cap="none" normalizeH="0" baseline="0" dirty="0">
              <a:ln>
                <a:noFill/>
              </a:ln>
              <a:solidFill>
                <a:schemeClr val="tx1"/>
              </a:solidFill>
              <a:effectLst/>
              <a:latin typeface="Garamond" panose="02020404030301010803" pitchFamily="18" charset="0"/>
            </a:endParaRPr>
          </a:p>
        </p:txBody>
      </p:sp>
      <p:sp>
        <p:nvSpPr>
          <p:cNvPr id="51" name="Rectangle 14">
            <a:extLst>
              <a:ext uri="{FF2B5EF4-FFF2-40B4-BE49-F238E27FC236}">
                <a16:creationId xmlns:a16="http://schemas.microsoft.com/office/drawing/2014/main" id="{CDEB1BD2-B277-4AF6-A0D3-EB487CBCAD94}"/>
              </a:ext>
            </a:extLst>
          </p:cNvPr>
          <p:cNvSpPr>
            <a:spLocks noChangeArrowheads="1"/>
          </p:cNvSpPr>
          <p:nvPr/>
        </p:nvSpPr>
        <p:spPr bwMode="auto">
          <a:xfrm>
            <a:off x="26802491" y="9885314"/>
            <a:ext cx="5811109" cy="738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en-US" sz="2300" b="1" dirty="0">
              <a:latin typeface="Garamond" panose="02020404030301010803"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lang="en-US" altLang="en-US" sz="2300" b="1" dirty="0">
              <a:latin typeface="Garamond" panose="02020404030301010803"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ts val="800"/>
              </a:spcAft>
              <a:buClrTx/>
              <a:buSzTx/>
              <a:buFontTx/>
              <a:buNone/>
              <a:tabLst/>
            </a:pPr>
            <a:r>
              <a:rPr lang="en-US" altLang="en-US" sz="2400" b="1" u="sng" dirty="0">
                <a:latin typeface="Garamond" panose="02020404030301010803" pitchFamily="18" charset="0"/>
                <a:cs typeface="Times New Roman" panose="02020603050405020304" pitchFamily="18" charset="0"/>
              </a:rPr>
              <a:t>Steps Towards True Equality:</a:t>
            </a:r>
          </a:p>
          <a:p>
            <a:pPr marL="0" marR="0" lvl="0" indent="0" algn="r" defTabSz="914400" rtl="0" eaLnBrk="0" fontAlgn="base" latinLnBrk="0" hangingPunct="0">
              <a:lnSpc>
                <a:spcPct val="100000"/>
              </a:lnSpc>
              <a:spcBef>
                <a:spcPct val="0"/>
              </a:spcBef>
              <a:spcAft>
                <a:spcPts val="800"/>
              </a:spcAft>
              <a:buClrTx/>
              <a:buSzTx/>
              <a:buFontTx/>
              <a:buNone/>
              <a:tabLst/>
            </a:pPr>
            <a:r>
              <a:rPr lang="en-US" altLang="en-US" sz="2400" dirty="0">
                <a:latin typeface="Garamond" panose="02020404030301010803" pitchFamily="18" charset="0"/>
                <a:cs typeface="Times New Roman" panose="02020603050405020304" pitchFamily="18" charset="0"/>
              </a:rPr>
              <a:t>After George Floyd died in 2020, Goldfein’s team stated, “what happens on America’s streets is also resident in our Air Force. Sometimes it’s explicit, sometimes, it’s subtle, but we are not immune to the spectrum of racial prejudice, systemic discrimination, and unconscious bias. We see this in the apparent inequity in our application of military justice. We will not shy away from this.” He initiated swift and deliberate changes to Air Force policies. His willingness to lead immediate change during unprecedented times earned him the highest award enlisted Airmen can bestow, the Order of the Sword, presented by The Chief Master Sergeant of the Air Force Kaleth Wright.    </a:t>
            </a:r>
          </a:p>
        </p:txBody>
      </p:sp>
      <p:pic>
        <p:nvPicPr>
          <p:cNvPr id="2" name="Picture 1"/>
          <p:cNvPicPr>
            <a:picLocks noChangeAspect="1"/>
          </p:cNvPicPr>
          <p:nvPr/>
        </p:nvPicPr>
        <p:blipFill>
          <a:blip r:embed="rId4"/>
          <a:stretch>
            <a:fillRect/>
          </a:stretch>
        </p:blipFill>
        <p:spPr>
          <a:xfrm>
            <a:off x="13217475" y="7439789"/>
            <a:ext cx="6773536" cy="8466920"/>
          </a:xfrm>
          <a:prstGeom prst="roundRect">
            <a:avLst>
              <a:gd name="adj" fmla="val 11111"/>
            </a:avLst>
          </a:prstGeom>
          <a:ln w="190500" cap="rnd">
            <a:solidFill>
              <a:srgbClr val="782F4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ectangle 6"/>
          <p:cNvSpPr/>
          <p:nvPr/>
        </p:nvSpPr>
        <p:spPr>
          <a:xfrm>
            <a:off x="12850975" y="17852508"/>
            <a:ext cx="7622492" cy="3693319"/>
          </a:xfrm>
          <a:prstGeom prst="rect">
            <a:avLst/>
          </a:prstGeom>
        </p:spPr>
        <p:txBody>
          <a:bodyPr wrap="square">
            <a:spAutoFit/>
          </a:bodyPr>
          <a:lstStyle/>
          <a:p>
            <a:pPr algn="ctr"/>
            <a:r>
              <a:rPr lang="en-US" sz="2600" dirty="0"/>
              <a:t>General Goldfein, Once described as a lost wanderer, would experience challenges beyond many people’s comprehension. His open-minded and optimistic outlook on life would eventually help him to find his “purpose.” Ultimately, he would become The Chief of Staff of the Air Force and the Air Force’s greatest servant leader, laying the groundwork for the largest joint service team, a concept called multi-domain command and control. </a:t>
            </a:r>
          </a:p>
        </p:txBody>
      </p:sp>
      <p:sp>
        <p:nvSpPr>
          <p:cNvPr id="29" name="Rectangle 14">
            <a:extLst>
              <a:ext uri="{FF2B5EF4-FFF2-40B4-BE49-F238E27FC236}">
                <a16:creationId xmlns:a16="http://schemas.microsoft.com/office/drawing/2014/main" id="{4863B720-13B6-4E8E-841E-EE817EF5DF1A}"/>
              </a:ext>
            </a:extLst>
          </p:cNvPr>
          <p:cNvSpPr>
            <a:spLocks noChangeArrowheads="1"/>
          </p:cNvSpPr>
          <p:nvPr/>
        </p:nvSpPr>
        <p:spPr bwMode="auto">
          <a:xfrm>
            <a:off x="21013444" y="15344735"/>
            <a:ext cx="5085086" cy="536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ts val="800"/>
              </a:spcAft>
            </a:pPr>
            <a:r>
              <a:rPr kumimoji="0" lang="en-US" altLang="en-US" sz="2400" b="1" i="0" u="sng" strike="noStrike" cap="none" normalizeH="0" baseline="0" dirty="0">
                <a:ln>
                  <a:noFill/>
                </a:ln>
                <a:solidFill>
                  <a:schemeClr val="tx1"/>
                </a:solidFill>
                <a:effectLst/>
                <a:latin typeface="Garamond" panose="02020404030301010803" pitchFamily="18" charset="0"/>
              </a:rPr>
              <a:t>Team</a:t>
            </a:r>
            <a:r>
              <a:rPr kumimoji="0" lang="en-US" altLang="en-US" sz="2400" b="1" i="0" u="sng" strike="noStrike" cap="none" normalizeH="0" dirty="0">
                <a:ln>
                  <a:noFill/>
                </a:ln>
                <a:solidFill>
                  <a:schemeClr val="tx1"/>
                </a:solidFill>
                <a:effectLst/>
                <a:latin typeface="Garamond" panose="02020404030301010803" pitchFamily="18" charset="0"/>
              </a:rPr>
              <a:t> Of </a:t>
            </a:r>
            <a:r>
              <a:rPr lang="en-US" altLang="en-US" sz="2400" b="1" u="sng" dirty="0">
                <a:latin typeface="Garamond" panose="02020404030301010803" pitchFamily="18" charset="0"/>
              </a:rPr>
              <a:t>The Future:</a:t>
            </a:r>
          </a:p>
          <a:p>
            <a:pPr lvl="0" algn="just" defTabSz="914400" eaLnBrk="0" fontAlgn="base" hangingPunct="0">
              <a:spcBef>
                <a:spcPct val="0"/>
              </a:spcBef>
              <a:spcAft>
                <a:spcPts val="800"/>
              </a:spcAft>
            </a:pPr>
            <a:r>
              <a:rPr lang="en-US" altLang="en-US" sz="2400" dirty="0">
                <a:latin typeface="Garamond" panose="02020404030301010803" pitchFamily="18" charset="0"/>
              </a:rPr>
              <a:t>When General Goldfein was Chief of Staff of the Air Force, he clarified that we must advance our technologies and tactics to remain relevant against our near-peer and peer-peer enemies. He led the way in integrating operations across all branches. He also guided the US through creating the Space Force stating we must “integrate air, space and cyber operations in a truly seamless joint campaign.” His push for Joint All-Domain Operations (JADO) is still growing today. </a:t>
            </a:r>
            <a:endParaRPr kumimoji="0" lang="en-US" altLang="en-US" sz="2400" i="0" strike="noStrike" cap="none" normalizeH="0" baseline="0" dirty="0">
              <a:ln>
                <a:noFill/>
              </a:ln>
              <a:solidFill>
                <a:schemeClr val="tx1"/>
              </a:solidFill>
              <a:effectLst/>
              <a:latin typeface="Garamond" panose="02020404030301010803" pitchFamily="18" charset="0"/>
            </a:endParaRPr>
          </a:p>
        </p:txBody>
      </p:sp>
      <p:pic>
        <p:nvPicPr>
          <p:cNvPr id="12" name="Picture 11"/>
          <p:cNvPicPr>
            <a:picLocks noChangeAspect="1"/>
          </p:cNvPicPr>
          <p:nvPr/>
        </p:nvPicPr>
        <p:blipFill>
          <a:blip r:embed="rId5"/>
          <a:stretch>
            <a:fillRect/>
          </a:stretch>
        </p:blipFill>
        <p:spPr>
          <a:xfrm>
            <a:off x="27260550" y="5943600"/>
            <a:ext cx="5124450" cy="4650761"/>
          </a:xfrm>
          <a:prstGeom prst="rect">
            <a:avLst/>
          </a:prstGeom>
          <a:solidFill>
            <a:srgbClr val="782F40"/>
          </a:solidFill>
          <a:ln w="76200">
            <a:solidFill>
              <a:srgbClr val="782F40"/>
            </a:solidFill>
          </a:ln>
        </p:spPr>
      </p:pic>
      <p:pic>
        <p:nvPicPr>
          <p:cNvPr id="16" name="Picture 15"/>
          <p:cNvPicPr>
            <a:picLocks noChangeAspect="1"/>
          </p:cNvPicPr>
          <p:nvPr/>
        </p:nvPicPr>
        <p:blipFill>
          <a:blip r:embed="rId6"/>
          <a:stretch>
            <a:fillRect/>
          </a:stretch>
        </p:blipFill>
        <p:spPr>
          <a:xfrm>
            <a:off x="20802600" y="11754951"/>
            <a:ext cx="6188374" cy="2875449"/>
          </a:xfrm>
          <a:prstGeom prst="rect">
            <a:avLst/>
          </a:prstGeom>
          <a:ln w="76200">
            <a:solidFill>
              <a:srgbClr val="782F40"/>
            </a:solidFill>
          </a:ln>
        </p:spPr>
      </p:pic>
      <p:pic>
        <p:nvPicPr>
          <p:cNvPr id="21" name="Picture 20"/>
          <p:cNvPicPr>
            <a:picLocks noChangeAspect="1"/>
          </p:cNvPicPr>
          <p:nvPr/>
        </p:nvPicPr>
        <p:blipFill>
          <a:blip r:embed="rId7"/>
          <a:stretch>
            <a:fillRect/>
          </a:stretch>
        </p:blipFill>
        <p:spPr>
          <a:xfrm>
            <a:off x="304800" y="6190703"/>
            <a:ext cx="5138186" cy="4176848"/>
          </a:xfrm>
          <a:prstGeom prst="rect">
            <a:avLst/>
          </a:prstGeom>
        </p:spPr>
      </p:pic>
      <p:pic>
        <p:nvPicPr>
          <p:cNvPr id="22" name="Picture 21"/>
          <p:cNvPicPr>
            <a:picLocks noChangeAspect="1"/>
          </p:cNvPicPr>
          <p:nvPr/>
        </p:nvPicPr>
        <p:blipFill>
          <a:blip r:embed="rId8"/>
          <a:stretch>
            <a:fillRect/>
          </a:stretch>
        </p:blipFill>
        <p:spPr>
          <a:xfrm>
            <a:off x="2988193" y="7689331"/>
            <a:ext cx="2885690" cy="3217772"/>
          </a:xfrm>
          <a:prstGeom prst="rect">
            <a:avLst/>
          </a:prstGeom>
        </p:spPr>
      </p:pic>
      <p:pic>
        <p:nvPicPr>
          <p:cNvPr id="24" name="Picture 23"/>
          <p:cNvPicPr>
            <a:picLocks noChangeAspect="1"/>
          </p:cNvPicPr>
          <p:nvPr/>
        </p:nvPicPr>
        <p:blipFill>
          <a:blip r:embed="rId9"/>
          <a:stretch>
            <a:fillRect/>
          </a:stretch>
        </p:blipFill>
        <p:spPr>
          <a:xfrm>
            <a:off x="6291032" y="10662605"/>
            <a:ext cx="2201847" cy="2854608"/>
          </a:xfrm>
          <a:prstGeom prst="rect">
            <a:avLst/>
          </a:prstGeom>
        </p:spPr>
      </p:pic>
      <p:pic>
        <p:nvPicPr>
          <p:cNvPr id="26" name="Picture 25"/>
          <p:cNvPicPr>
            <a:picLocks noChangeAspect="1"/>
          </p:cNvPicPr>
          <p:nvPr/>
        </p:nvPicPr>
        <p:blipFill>
          <a:blip r:embed="rId10"/>
          <a:stretch>
            <a:fillRect/>
          </a:stretch>
        </p:blipFill>
        <p:spPr>
          <a:xfrm>
            <a:off x="304800" y="17523011"/>
            <a:ext cx="4876800" cy="3745817"/>
          </a:xfrm>
          <a:prstGeom prst="rect">
            <a:avLst/>
          </a:prstGeom>
        </p:spPr>
      </p:pic>
      <p:sp>
        <p:nvSpPr>
          <p:cNvPr id="39" name="Rectangle 14">
            <a:extLst>
              <a:ext uri="{FF2B5EF4-FFF2-40B4-BE49-F238E27FC236}">
                <a16:creationId xmlns:a16="http://schemas.microsoft.com/office/drawing/2014/main" id="{4863B720-13B6-4E8E-841E-EE817EF5DF1A}"/>
              </a:ext>
            </a:extLst>
          </p:cNvPr>
          <p:cNvSpPr>
            <a:spLocks noChangeArrowheads="1"/>
          </p:cNvSpPr>
          <p:nvPr/>
        </p:nvSpPr>
        <p:spPr bwMode="auto">
          <a:xfrm>
            <a:off x="5823153" y="5789657"/>
            <a:ext cx="6744340" cy="479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300" b="1" u="sng" dirty="0">
                <a:latin typeface="Garamond" panose="02020404030301010803" pitchFamily="18" charset="0"/>
                <a:cs typeface="Times New Roman" panose="02020603050405020304" pitchFamily="18" charset="0"/>
              </a:rPr>
              <a:t>Search For Purpose: </a:t>
            </a:r>
          </a:p>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300" dirty="0">
                <a:latin typeface="Garamond" panose="02020404030301010803" pitchFamily="18" charset="0"/>
                <a:cs typeface="Times New Roman" panose="02020603050405020304" pitchFamily="18" charset="0"/>
              </a:rPr>
              <a:t>Goldfein’s journey began at The Air Force Academy in 1978. As an underclassman, he was in his brother’s shadow. He spent his first few years “fighting the institution.” He took the opportunity to leave for one year, a program offered at the time, to ride his bike around the country. He found that the people he met and the kindness that they showed motivated him. He realized that the Air Force was his chance to be a part of something bigger than he was; he wanted to serve others. He returned to the Academy with a new sense of purpose and graduated in 1983 with a degree in Philosophy and a slot as a pilot. </a:t>
            </a:r>
          </a:p>
        </p:txBody>
      </p:sp>
      <p:sp>
        <p:nvSpPr>
          <p:cNvPr id="40" name="Rectangle 14">
            <a:extLst>
              <a:ext uri="{FF2B5EF4-FFF2-40B4-BE49-F238E27FC236}">
                <a16:creationId xmlns:a16="http://schemas.microsoft.com/office/drawing/2014/main" id="{4863B720-13B6-4E8E-841E-EE817EF5DF1A}"/>
              </a:ext>
            </a:extLst>
          </p:cNvPr>
          <p:cNvSpPr>
            <a:spLocks noChangeArrowheads="1"/>
          </p:cNvSpPr>
          <p:nvPr/>
        </p:nvSpPr>
        <p:spPr bwMode="auto">
          <a:xfrm>
            <a:off x="225559" y="11249394"/>
            <a:ext cx="6031404" cy="515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300" b="1" u="sng" dirty="0">
                <a:latin typeface="Garamond" panose="02020404030301010803" pitchFamily="18" charset="0"/>
                <a:cs typeface="Times New Roman" panose="02020603050405020304" pitchFamily="18" charset="0"/>
              </a:rPr>
              <a:t>Teaching is Key:</a:t>
            </a:r>
          </a:p>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300" dirty="0">
                <a:latin typeface="Garamond" panose="02020404030301010803" pitchFamily="18" charset="0"/>
                <a:cs typeface="Times New Roman" panose="02020603050405020304" pitchFamily="18" charset="0"/>
              </a:rPr>
              <a:t>After graduating from undergraduate pilot training in 1984, he became a first-assignment instructor pilot, and for 4 years, he taught new pilots to fly the T-38. He would be responsible for their safety and efficiency until he was assigned a spot as an F-16 Pilot. His first assignment as a commander of the 555</a:t>
            </a:r>
            <a:r>
              <a:rPr lang="en-US" altLang="en-US" sz="2300" baseline="30000" dirty="0">
                <a:latin typeface="Garamond" panose="02020404030301010803" pitchFamily="18" charset="0"/>
                <a:cs typeface="Times New Roman" panose="02020603050405020304" pitchFamily="18" charset="0"/>
              </a:rPr>
              <a:t>th</a:t>
            </a:r>
            <a:r>
              <a:rPr lang="en-US" altLang="en-US" sz="2300" dirty="0">
                <a:latin typeface="Garamond" panose="02020404030301010803" pitchFamily="18" charset="0"/>
                <a:cs typeface="Times New Roman" panose="02020603050405020304" pitchFamily="18" charset="0"/>
              </a:rPr>
              <a:t> Fighter Squadron would forever alter his perspective as he was now responsible for dozens of young pilots whom he would lead into war. His experiences as a new commander inspired his book </a:t>
            </a:r>
            <a:r>
              <a:rPr lang="en-US" altLang="en-US" sz="2300" i="1" dirty="0">
                <a:latin typeface="Garamond" panose="02020404030301010803" pitchFamily="18" charset="0"/>
                <a:cs typeface="Times New Roman" panose="02020603050405020304" pitchFamily="18" charset="0"/>
              </a:rPr>
              <a:t>Sharing Success Owning Failure</a:t>
            </a:r>
            <a:r>
              <a:rPr lang="en-US" altLang="en-US" sz="2300" dirty="0">
                <a:latin typeface="Garamond" panose="02020404030301010803" pitchFamily="18" charset="0"/>
                <a:cs typeface="Times New Roman" panose="02020603050405020304" pitchFamily="18" charset="0"/>
              </a:rPr>
              <a:t>, written in 2021, to help teach young commanders about the challenges of taking command in the modern world. </a:t>
            </a:r>
          </a:p>
        </p:txBody>
      </p:sp>
      <p:sp>
        <p:nvSpPr>
          <p:cNvPr id="41" name="Rectangle 14">
            <a:extLst>
              <a:ext uri="{FF2B5EF4-FFF2-40B4-BE49-F238E27FC236}">
                <a16:creationId xmlns:a16="http://schemas.microsoft.com/office/drawing/2014/main" id="{4863B720-13B6-4E8E-841E-EE817EF5DF1A}"/>
              </a:ext>
            </a:extLst>
          </p:cNvPr>
          <p:cNvSpPr>
            <a:spLocks noChangeArrowheads="1"/>
          </p:cNvSpPr>
          <p:nvPr/>
        </p:nvSpPr>
        <p:spPr bwMode="auto">
          <a:xfrm>
            <a:off x="5881376" y="15236905"/>
            <a:ext cx="6495698" cy="610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ts val="800"/>
              </a:spcAft>
              <a:buClrTx/>
              <a:buSzTx/>
              <a:buFontTx/>
              <a:buNone/>
              <a:tabLst/>
            </a:pPr>
            <a:r>
              <a:rPr lang="en-US" altLang="en-US" sz="2400" b="1" u="sng" dirty="0">
                <a:latin typeface="Garamond" panose="02020404030301010803" pitchFamily="18" charset="0"/>
                <a:cs typeface="Times New Roman" panose="02020603050405020304" pitchFamily="18" charset="0"/>
              </a:rPr>
              <a:t>Power of Teams:</a:t>
            </a:r>
          </a:p>
          <a:p>
            <a:pPr marL="0" marR="0" lvl="0" indent="0" algn="r" defTabSz="914400" rtl="0" eaLnBrk="0" fontAlgn="base" latinLnBrk="0" hangingPunct="0">
              <a:lnSpc>
                <a:spcPct val="100000"/>
              </a:lnSpc>
              <a:spcBef>
                <a:spcPct val="0"/>
              </a:spcBef>
              <a:spcAft>
                <a:spcPts val="800"/>
              </a:spcAft>
              <a:buClrTx/>
              <a:buSzTx/>
              <a:buFontTx/>
              <a:buNone/>
              <a:tabLst/>
            </a:pPr>
            <a:r>
              <a:rPr lang="en-US" altLang="en-US" sz="2400" dirty="0">
                <a:latin typeface="Garamond" panose="02020404030301010803" pitchFamily="18" charset="0"/>
                <a:cs typeface="Times New Roman" panose="02020603050405020304" pitchFamily="18" charset="0"/>
              </a:rPr>
              <a:t>On May 2, 1999, while operating in support of Operation Allied Force, Goldfein was shot down in the middle of the night. He had time to evaluate the situation and make one last radio call, where he said, “Start finding me, boys.” He ejected and landed in enemy territory in NW Serbia. The heroic story of the team who came together to rescue Goldfein and bring him home to his family reminds us of our service members’ sacrifices. Goldfein never forgot the risks those men took to find him. It left a mark on him, reminding him to remain humble and kind, a tribute to the kindness he witnessed while searching for his purpose. Ultimately, this experience further motivated him to serve others and contributed to molding him as a servant leader.          </a:t>
            </a:r>
            <a:endParaRPr kumimoji="0" lang="en-US" altLang="en-US" sz="2400" i="0" strike="noStrike" cap="none" normalizeH="0" baseline="0" dirty="0">
              <a:ln>
                <a:noFill/>
              </a:ln>
              <a:solidFill>
                <a:schemeClr val="tx1"/>
              </a:solidFill>
              <a:effectLst/>
              <a:latin typeface="Garamond" panose="02020404030301010803" pitchFamily="18" charset="0"/>
            </a:endParaRPr>
          </a:p>
        </p:txBody>
      </p:sp>
      <p:pic>
        <p:nvPicPr>
          <p:cNvPr id="10" name="Picture 9">
            <a:extLst>
              <a:ext uri="{FF2B5EF4-FFF2-40B4-BE49-F238E27FC236}">
                <a16:creationId xmlns:a16="http://schemas.microsoft.com/office/drawing/2014/main" id="{3CB52E46-778A-75A8-FF08-047B0D7D6C70}"/>
              </a:ext>
            </a:extLst>
          </p:cNvPr>
          <p:cNvPicPr>
            <a:picLocks noChangeAspect="1"/>
          </p:cNvPicPr>
          <p:nvPr/>
        </p:nvPicPr>
        <p:blipFill>
          <a:blip r:embed="rId11"/>
          <a:stretch>
            <a:fillRect/>
          </a:stretch>
        </p:blipFill>
        <p:spPr>
          <a:xfrm>
            <a:off x="3947160" y="16705916"/>
            <a:ext cx="1866996" cy="2101958"/>
          </a:xfrm>
          <a:prstGeom prst="rect">
            <a:avLst/>
          </a:prstGeom>
          <a:ln w="57150">
            <a:solidFill>
              <a:srgbClr val="782F40"/>
            </a:solidFill>
          </a:ln>
        </p:spPr>
      </p:pic>
      <p:pic>
        <p:nvPicPr>
          <p:cNvPr id="14" name="Picture 13" descr="A picture containing diagram&#10;&#10;Description automatically generated">
            <a:extLst>
              <a:ext uri="{FF2B5EF4-FFF2-40B4-BE49-F238E27FC236}">
                <a16:creationId xmlns:a16="http://schemas.microsoft.com/office/drawing/2014/main" id="{745CF87C-EC90-7E5E-653F-DA83CF0B4B56}"/>
              </a:ext>
            </a:extLst>
          </p:cNvPr>
          <p:cNvPicPr>
            <a:picLocks noChangeAspect="1"/>
          </p:cNvPicPr>
          <p:nvPr/>
        </p:nvPicPr>
        <p:blipFill>
          <a:blip r:embed="rId12"/>
          <a:stretch>
            <a:fillRect/>
          </a:stretch>
        </p:blipFill>
        <p:spPr>
          <a:xfrm>
            <a:off x="26517600" y="17619269"/>
            <a:ext cx="5995780" cy="3372626"/>
          </a:xfrm>
          <a:prstGeom prst="rect">
            <a:avLst/>
          </a:prstGeom>
          <a:ln w="57150">
            <a:solidFill>
              <a:srgbClr val="782F40"/>
            </a:solidFill>
          </a:ln>
        </p:spPr>
      </p:pic>
    </p:spTree>
    <p:extLst>
      <p:ext uri="{BB962C8B-B14F-4D97-AF65-F5344CB8AC3E}">
        <p14:creationId xmlns:p14="http://schemas.microsoft.com/office/powerpoint/2010/main" val="4131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254-5213-76AB-0CA8-731830712BF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A90E83E-FEEC-526F-CD7E-BE9B1D5C7656}"/>
              </a:ext>
            </a:extLst>
          </p:cNvPr>
          <p:cNvSpPr>
            <a:spLocks noGrp="1"/>
          </p:cNvSpPr>
          <p:nvPr>
            <p:ph idx="1"/>
          </p:nvPr>
        </p:nvSpPr>
        <p:spPr/>
        <p:txBody>
          <a:bodyPr>
            <a:normAutofit fontScale="47500" lnSpcReduction="20000"/>
          </a:bodyPr>
          <a:lstStyle/>
          <a:p>
            <a:pPr marL="0" indent="0">
              <a:buNone/>
            </a:pPr>
            <a:r>
              <a:rPr lang="en-US" i="1" dirty="0">
                <a:effectLst/>
              </a:rPr>
              <a:t>Air Force chief of staff gen. Goldfein: Every airman, beyond the space specialty, must und</a:t>
            </a:r>
            <a:r>
              <a:rPr lang="en-US" dirty="0">
                <a:effectLst/>
              </a:rPr>
              <a:t>. Schriever Space Force Base (Archived). (2018, April 23). Retrieved March 5, 2023, from https://www.schriever.spaceforce.mil/News/Article-Display/Article/1500811/air-force-chief-of-staff-gen-goldfein-every-airman-beyond-the-space-specialty-m/ </a:t>
            </a:r>
          </a:p>
          <a:p>
            <a:pPr marL="0" indent="0">
              <a:buNone/>
            </a:pPr>
            <a:r>
              <a:rPr lang="en-US" dirty="0">
                <a:effectLst/>
              </a:rPr>
              <a:t>Aviation, A. (2015, June 29). </a:t>
            </a:r>
            <a:r>
              <a:rPr lang="en-US" i="1" dirty="0">
                <a:effectLst/>
              </a:rPr>
              <a:t>88-550 and 82-806 USAF wreckage at Belgrade Aeronautical Museum, 7th June 2015</a:t>
            </a:r>
            <a:r>
              <a:rPr lang="en-US" dirty="0">
                <a:effectLst/>
              </a:rPr>
              <a:t>. Flickr. Retrieved March 5, 2023, from https://www.flickr.com/photos/56388143@N06/18646285854/in/photostream/ </a:t>
            </a:r>
          </a:p>
          <a:p>
            <a:pPr marL="0" indent="0">
              <a:buNone/>
            </a:pPr>
            <a:r>
              <a:rPr lang="en-US" i="1" dirty="0">
                <a:effectLst/>
              </a:rPr>
              <a:t>David L. Goldfein</a:t>
            </a:r>
            <a:r>
              <a:rPr lang="en-US" dirty="0">
                <a:effectLst/>
              </a:rPr>
              <a:t>. DAVID L. GOLDFEIN &gt; Air Force &gt; Biography Display. (n.d.). Retrieved March 5, 2023, from https://www.af.mil/About-Us/Biographies/Display/Article/108013/david-l-goldfein/ </a:t>
            </a:r>
          </a:p>
          <a:p>
            <a:pPr marL="0" indent="0">
              <a:buNone/>
            </a:pPr>
            <a:r>
              <a:rPr lang="en-US" dirty="0" err="1">
                <a:effectLst/>
              </a:rPr>
              <a:t>Everstine</a:t>
            </a:r>
            <a:r>
              <a:rPr lang="en-US" dirty="0">
                <a:effectLst/>
              </a:rPr>
              <a:t>, B. (2020, February 27). </a:t>
            </a:r>
            <a:r>
              <a:rPr lang="en-US" i="1" dirty="0">
                <a:effectLst/>
              </a:rPr>
              <a:t>Goldfein presented with Order of the Sword</a:t>
            </a:r>
            <a:r>
              <a:rPr lang="en-US" dirty="0">
                <a:effectLst/>
              </a:rPr>
              <a:t>. Air &amp; Space Forces Magazine. Retrieved March 5, 2023, from https://www.airandspaceforces.com/goldfein-presented-with-order-of-the-sword/ </a:t>
            </a:r>
          </a:p>
          <a:p>
            <a:pPr marL="0" indent="0">
              <a:buNone/>
            </a:pPr>
            <a:r>
              <a:rPr lang="en-US" dirty="0">
                <a:effectLst/>
              </a:rPr>
              <a:t>Hitchens, T. (2022, May 26). </a:t>
            </a:r>
            <a:r>
              <a:rPr lang="en-US" i="1" dirty="0" err="1">
                <a:effectLst/>
              </a:rPr>
              <a:t>Milley</a:t>
            </a:r>
            <a:r>
              <a:rPr lang="en-US" i="1" dirty="0">
                <a:effectLst/>
              </a:rPr>
              <a:t> assigns service roles in all-domain OPS concept</a:t>
            </a:r>
            <a:r>
              <a:rPr lang="en-US" dirty="0">
                <a:effectLst/>
              </a:rPr>
              <a:t>. Breaking Defense. Retrieved March 5, 2023, from https://breakingdefense.com/2020/07/milley-assigns-service-roles-in-all-domain-ops-concept </a:t>
            </a:r>
          </a:p>
          <a:p>
            <a:pPr marL="0" indent="0">
              <a:buNone/>
            </a:pPr>
            <a:r>
              <a:rPr lang="en-US" dirty="0">
                <a:effectLst/>
              </a:rPr>
              <a:t>Losey, S. (2022, August 18). </a:t>
            </a:r>
            <a:r>
              <a:rPr lang="en-US" i="1" dirty="0">
                <a:effectLst/>
              </a:rPr>
              <a:t>'start finding me, boys' - inside the rescue of lt. col. Dave Goldfein</a:t>
            </a:r>
            <a:r>
              <a:rPr lang="en-US" dirty="0">
                <a:effectLst/>
              </a:rPr>
              <a:t>. Air Force Times. Retrieved March 5, 2023, from https://www.airforcetimes.com/news/your-air-force/2019/06/19/start-finding-me-boys-inside-the-rescue-of-lt-col-dave-goldfein/ </a:t>
            </a:r>
          </a:p>
          <a:p>
            <a:pPr marL="0" indent="0">
              <a:buNone/>
            </a:pPr>
            <a:r>
              <a:rPr lang="en-US" i="1" dirty="0">
                <a:effectLst/>
              </a:rPr>
              <a:t>Team aims to tackle equality issues within AFRS</a:t>
            </a:r>
            <a:r>
              <a:rPr lang="en-US" dirty="0">
                <a:effectLst/>
              </a:rPr>
              <a:t>. 37th Training Wing. (n.d.). Retrieved March 5, 2023, from https://www.37trw.af.mil/News/Article-Display/Article/2376435/team-aims-to-tackle-equality-issues-within-afrs/ </a:t>
            </a:r>
          </a:p>
          <a:p>
            <a:pPr marL="0" indent="0">
              <a:buNone/>
            </a:pPr>
            <a:r>
              <a:rPr lang="en-US" dirty="0">
                <a:effectLst/>
              </a:rPr>
              <a:t>YouTube. (2019, February 25). </a:t>
            </a:r>
            <a:r>
              <a:rPr lang="en-US" i="1" dirty="0">
                <a:effectLst/>
              </a:rPr>
              <a:t>Servant leadership | CSAF gen David L. Goldfein</a:t>
            </a:r>
            <a:r>
              <a:rPr lang="en-US" dirty="0">
                <a:effectLst/>
              </a:rPr>
              <a:t>. YouTube. Retrieved March 5, 2023, from https://www.youtube.com/watch?v=1YjP28ABmZM </a:t>
            </a:r>
          </a:p>
          <a:p>
            <a:pPr marL="0" indent="0">
              <a:buNone/>
            </a:pPr>
            <a:r>
              <a:rPr lang="en-US" dirty="0"/>
              <a:t>Woodworth, E. (2021, December 20). Three C's every servant leader needs. BetterWithWE.Retrieved January 30, 2023, from https://www.betterwithwe.com/post/three-c-s-everyservant-leader-needs</a:t>
            </a:r>
          </a:p>
          <a:p>
            <a:endParaRPr lang="en-US" dirty="0">
              <a:effectLst/>
            </a:endParaRPr>
          </a:p>
          <a:p>
            <a:pPr marL="0" indent="0">
              <a:buNone/>
            </a:pPr>
            <a:endParaRPr lang="en-US" dirty="0"/>
          </a:p>
        </p:txBody>
      </p:sp>
    </p:spTree>
    <p:extLst>
      <p:ext uri="{BB962C8B-B14F-4D97-AF65-F5344CB8AC3E}">
        <p14:creationId xmlns:p14="http://schemas.microsoft.com/office/powerpoint/2010/main" val="2020255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2524</TotalTime>
  <Words>1275</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Benton Sans</vt:lpstr>
      <vt:lpstr>Calibri</vt:lpstr>
      <vt:lpstr>Calibri Light</vt:lpstr>
      <vt:lpstr>Garamond</vt:lpstr>
      <vt:lpstr>Office Theme</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Alyssa Beyler</cp:lastModifiedBy>
  <cp:revision>43</cp:revision>
  <cp:lastPrinted>2020-02-13T23:31:38Z</cp:lastPrinted>
  <dcterms:created xsi:type="dcterms:W3CDTF">2020-02-13T23:22:33Z</dcterms:created>
  <dcterms:modified xsi:type="dcterms:W3CDTF">2023-03-05T15:32:56Z</dcterms:modified>
</cp:coreProperties>
</file>