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82F40"/>
    <a:srgbClr val="CEB888"/>
    <a:srgbClr val="F3EDE1"/>
    <a:srgbClr val="E7D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48" autoAdjust="0"/>
    <p:restoredTop sz="96327"/>
  </p:normalViewPr>
  <p:slideViewPr>
    <p:cSldViewPr snapToObjects="1">
      <p:cViewPr>
        <p:scale>
          <a:sx n="33" d="100"/>
          <a:sy n="33" d="100"/>
        </p:scale>
        <p:origin x="874" y="-691"/>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073545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80358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93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90765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3F32C-38B0-B548-A78F-520DC007E7DF}"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51499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3F32C-38B0-B548-A78F-520DC007E7DF}"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47606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3F32C-38B0-B548-A78F-520DC007E7DF}" type="datetimeFigureOut">
              <a:rPr lang="en-US" smtClean="0"/>
              <a:t>3/4/2023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41180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3F32C-38B0-B548-A78F-520DC007E7DF}" type="datetimeFigureOut">
              <a:rPr lang="en-US" smtClean="0"/>
              <a:t>3/4/2023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0975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3F32C-38B0-B548-A78F-520DC007E7DF}" type="datetimeFigureOut">
              <a:rPr lang="en-US" smtClean="0"/>
              <a:t>3/4/2023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42735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15200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58123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7A3F32C-38B0-B548-A78F-520DC007E7DF}" type="datetimeFigureOut">
              <a:rPr lang="en-US" smtClean="0"/>
              <a:t>3/4/2023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2E1C02B-4381-A949-87F7-00D5CA5C0694}" type="slidenum">
              <a:rPr lang="en-US" smtClean="0"/>
              <a:t>‹#›</a:t>
            </a:fld>
            <a:endParaRPr lang="en-US"/>
          </a:p>
        </p:txBody>
      </p:sp>
    </p:spTree>
    <p:extLst>
      <p:ext uri="{BB962C8B-B14F-4D97-AF65-F5344CB8AC3E}">
        <p14:creationId xmlns:p14="http://schemas.microsoft.com/office/powerpoint/2010/main" val="1996327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hyperlink" Target="https://executiveeducation.wharton.upenn.edu/thought-leadership/wharton-at-"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EB888"/>
            </a:gs>
            <a:gs pos="46000">
              <a:srgbClr val="F2ECE0"/>
            </a:gs>
            <a:gs pos="29000">
              <a:srgbClr val="ECE4D2"/>
            </a:gs>
            <a:gs pos="15000">
              <a:srgbClr val="E7DCC4">
                <a:lumMod val="92000"/>
              </a:srgbClr>
            </a:gs>
            <a:gs pos="100000">
              <a:srgbClr val="FFFFFF"/>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7" name="Rounded Rectangle 16">
            <a:extLst>
              <a:ext uri="{FF2B5EF4-FFF2-40B4-BE49-F238E27FC236}">
                <a16:creationId xmlns:a16="http://schemas.microsoft.com/office/drawing/2014/main" id="{848543F4-583E-4231-8422-AA6273D0853D}"/>
              </a:ext>
            </a:extLst>
          </p:cNvPr>
          <p:cNvSpPr/>
          <p:nvPr/>
        </p:nvSpPr>
        <p:spPr>
          <a:xfrm>
            <a:off x="22102713" y="17246244"/>
            <a:ext cx="10058400" cy="3898988"/>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Calibri" panose="020F0502020204030204" pitchFamily="34" charset="0"/>
              </a:rPr>
              <a:t>Daft, R. (2011). </a:t>
            </a:r>
            <a:r>
              <a:rPr lang="en-US" sz="1800" i="1">
                <a:effectLst/>
                <a:latin typeface="Calibri" panose="020F0502020204030204" pitchFamily="34" charset="0"/>
                <a:ea typeface="Calibri" panose="020F0502020204030204" pitchFamily="34" charset="0"/>
                <a:cs typeface="Calibri" panose="020F0502020204030204" pitchFamily="34" charset="0"/>
              </a:rPr>
              <a:t>The Leadership Experience, Sixth Edition</a:t>
            </a:r>
            <a:r>
              <a:rPr lang="en-US" sz="1800">
                <a:effectLst/>
                <a:latin typeface="Calibri" panose="020F0502020204030204" pitchFamily="34" charset="0"/>
                <a:ea typeface="Calibri" panose="020F0502020204030204" pitchFamily="34" charset="0"/>
                <a:cs typeface="Calibri" panose="020F0502020204030204" pitchFamily="34" charset="0"/>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Rounded Rectangle 16">
            <a:extLst>
              <a:ext uri="{FF2B5EF4-FFF2-40B4-BE49-F238E27FC236}">
                <a16:creationId xmlns:a16="http://schemas.microsoft.com/office/drawing/2014/main" id="{33707484-C3E1-47AE-80FD-41253F874AEF}"/>
              </a:ext>
            </a:extLst>
          </p:cNvPr>
          <p:cNvSpPr/>
          <p:nvPr/>
        </p:nvSpPr>
        <p:spPr>
          <a:xfrm>
            <a:off x="708856" y="4697584"/>
            <a:ext cx="10058400" cy="5513215"/>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lnSpc>
                <a:spcPct val="150000"/>
              </a:lnSpc>
              <a:spcBef>
                <a:spcPts val="0"/>
              </a:spcBef>
              <a:spcAft>
                <a:spcPts val="800"/>
              </a:spcAft>
            </a:pPr>
            <a:endPar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endPar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8B513375-D92E-BA49-AA5F-7C736BBDC852}"/>
              </a:ext>
            </a:extLst>
          </p:cNvPr>
          <p:cNvPicPr>
            <a:picLocks noChangeAspect="1"/>
          </p:cNvPicPr>
          <p:nvPr/>
        </p:nvPicPr>
        <p:blipFill>
          <a:blip r:embed="rId2"/>
          <a:stretch>
            <a:fillRect/>
          </a:stretch>
        </p:blipFill>
        <p:spPr>
          <a:xfrm>
            <a:off x="712832" y="800362"/>
            <a:ext cx="2853327" cy="2853327"/>
          </a:xfrm>
          <a:prstGeom prst="rect">
            <a:avLst/>
          </a:prstGeom>
        </p:spPr>
      </p:pic>
      <p:sp>
        <p:nvSpPr>
          <p:cNvPr id="6" name="TextBox 5">
            <a:extLst>
              <a:ext uri="{FF2B5EF4-FFF2-40B4-BE49-F238E27FC236}">
                <a16:creationId xmlns:a16="http://schemas.microsoft.com/office/drawing/2014/main" id="{87B5B2F4-AC80-4B4A-83D0-F69ECAF1CBF9}"/>
              </a:ext>
            </a:extLst>
          </p:cNvPr>
          <p:cNvSpPr txBox="1"/>
          <p:nvPr/>
        </p:nvSpPr>
        <p:spPr>
          <a:xfrm>
            <a:off x="4376055" y="800362"/>
            <a:ext cx="24166286" cy="2862322"/>
          </a:xfrm>
          <a:prstGeom prst="rect">
            <a:avLst/>
          </a:prstGeom>
          <a:noFill/>
        </p:spPr>
        <p:txBody>
          <a:bodyPr wrap="square" rtlCol="0">
            <a:spAutoFit/>
          </a:bodyPr>
          <a:lstStyle/>
          <a:p>
            <a:pPr algn="ctr"/>
            <a:r>
              <a:rPr lang="en-US" sz="8000" b="1" dirty="0">
                <a:latin typeface="Garamond" panose="02020404030301010803" pitchFamily="18" charset="0"/>
              </a:rPr>
              <a:t>The worst can always be got over – Ernest Shackleton</a:t>
            </a:r>
          </a:p>
          <a:p>
            <a:pPr algn="ctr"/>
            <a:r>
              <a:rPr lang="en-US" sz="5500" dirty="0">
                <a:latin typeface="Garamond" panose="02020404030301010803" pitchFamily="18" charset="0"/>
              </a:rPr>
              <a:t>Jeffrey Barr</a:t>
            </a:r>
          </a:p>
          <a:p>
            <a:pPr algn="ctr"/>
            <a:r>
              <a:rPr lang="en-US" sz="4500" dirty="0">
                <a:latin typeface="Garamond" panose="02020404030301010803" pitchFamily="18" charset="0"/>
              </a:rPr>
              <a:t>Florida State University - Panama City</a:t>
            </a:r>
          </a:p>
        </p:txBody>
      </p:sp>
      <p:cxnSp>
        <p:nvCxnSpPr>
          <p:cNvPr id="3" name="Straight Connector 2">
            <a:extLst>
              <a:ext uri="{FF2B5EF4-FFF2-40B4-BE49-F238E27FC236}">
                <a16:creationId xmlns:a16="http://schemas.microsoft.com/office/drawing/2014/main" id="{D0AF5D4E-5C2E-9047-88C1-238DBEC48E8B}"/>
              </a:ext>
            </a:extLst>
          </p:cNvPr>
          <p:cNvCxnSpPr/>
          <p:nvPr/>
        </p:nvCxnSpPr>
        <p:spPr>
          <a:xfrm>
            <a:off x="712831" y="4191000"/>
            <a:ext cx="31492733" cy="0"/>
          </a:xfrm>
          <a:prstGeom prst="line">
            <a:avLst/>
          </a:prstGeom>
          <a:ln w="76200">
            <a:solidFill>
              <a:srgbClr val="782F4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A379E53-11E7-1546-91C8-110BFEAE91CD}"/>
              </a:ext>
            </a:extLst>
          </p:cNvPr>
          <p:cNvCxnSpPr/>
          <p:nvPr/>
        </p:nvCxnSpPr>
        <p:spPr>
          <a:xfrm>
            <a:off x="712832" y="384973"/>
            <a:ext cx="31492733" cy="0"/>
          </a:xfrm>
          <a:prstGeom prst="line">
            <a:avLst/>
          </a:prstGeom>
          <a:ln w="76200">
            <a:solidFill>
              <a:srgbClr val="782F40"/>
            </a:solidFill>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61739502-9E18-514A-A0EA-F79EF05B8A3C}"/>
              </a:ext>
            </a:extLst>
          </p:cNvPr>
          <p:cNvSpPr/>
          <p:nvPr/>
        </p:nvSpPr>
        <p:spPr>
          <a:xfrm>
            <a:off x="719031" y="10629830"/>
            <a:ext cx="10058400" cy="10515402"/>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pPr marL="0" marR="0">
              <a:lnSpc>
                <a:spcPct val="107000"/>
              </a:lnSpc>
              <a:spcBef>
                <a:spcPts val="0"/>
              </a:spcBef>
              <a:spcAft>
                <a:spcPts val="800"/>
              </a:spcAft>
              <a:tabLst>
                <a:tab pos="457200" algn="l"/>
              </a:tabLst>
            </a:pPr>
            <a:endParaRPr lang="en-US" sz="14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457200" algn="l"/>
              </a:tabLs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457200" algn="l"/>
              </a:tabLst>
            </a:pPr>
            <a:endParaRPr lang="en-US" sz="14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457200" algn="l"/>
              </a:tabLs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457200" algn="l"/>
              </a:tabLs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457200" algn="l"/>
              </a:tabLst>
            </a:pPr>
            <a:endParaRPr lang="en-US" sz="14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US" sz="1400" dirty="0">
              <a:solidFill>
                <a:schemeClr val="tx1"/>
              </a:solidFill>
              <a:latin typeface="Garamond" panose="02020404030301010803" pitchFamily="18" charset="0"/>
            </a:endParaRPr>
          </a:p>
        </p:txBody>
      </p:sp>
      <p:sp>
        <p:nvSpPr>
          <p:cNvPr id="18" name="Rounded Rectangle 17">
            <a:extLst>
              <a:ext uri="{FF2B5EF4-FFF2-40B4-BE49-F238E27FC236}">
                <a16:creationId xmlns:a16="http://schemas.microsoft.com/office/drawing/2014/main" id="{68ACCF93-840C-E048-BB07-3B7B83391E97}"/>
              </a:ext>
            </a:extLst>
          </p:cNvPr>
          <p:cNvSpPr/>
          <p:nvPr/>
        </p:nvSpPr>
        <p:spPr>
          <a:xfrm>
            <a:off x="11478120" y="12083337"/>
            <a:ext cx="10058400" cy="9061895"/>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lnSpc>
                <a:spcPct val="107000"/>
              </a:lnSpc>
              <a:spcBef>
                <a:spcPts val="0"/>
              </a:spcBef>
              <a:spcAft>
                <a:spcPts val="0"/>
              </a:spcAft>
            </a:pPr>
            <a:endParaRPr lang="en-US" sz="1400" dirty="0">
              <a:solidFill>
                <a:schemeClr val="tx1"/>
              </a:solidFill>
              <a:effectLst/>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ffectLst/>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ffectLst/>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a typeface="Times New Roman" panose="02020603050405020304" pitchFamily="18" charset="0"/>
              <a:cs typeface="Calibri" panose="020F0502020204030204" pitchFamily="34" charset="0"/>
            </a:endParaRPr>
          </a:p>
          <a:p>
            <a:pPr>
              <a:lnSpc>
                <a:spcPct val="107000"/>
              </a:lnSpc>
              <a:spcAft>
                <a:spcPts val="800"/>
              </a:spcAft>
            </a:pPr>
            <a:endParaRPr lang="en-US" sz="1400" dirty="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dirty="0">
              <a:solidFill>
                <a:schemeClr val="tx1"/>
              </a:solidFill>
              <a:effectLst/>
              <a:ea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105F2585-F4D4-144D-AB0C-715D32F02E70}"/>
              </a:ext>
            </a:extLst>
          </p:cNvPr>
          <p:cNvSpPr/>
          <p:nvPr/>
        </p:nvSpPr>
        <p:spPr>
          <a:xfrm>
            <a:off x="22151137" y="4697585"/>
            <a:ext cx="10058400" cy="7055539"/>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p:txBody>
      </p:sp>
      <p:sp>
        <p:nvSpPr>
          <p:cNvPr id="23" name="Rounded Rectangle 22">
            <a:extLst>
              <a:ext uri="{FF2B5EF4-FFF2-40B4-BE49-F238E27FC236}">
                <a16:creationId xmlns:a16="http://schemas.microsoft.com/office/drawing/2014/main" id="{69C88FA8-0753-BD4D-A3D1-F108742E4DAC}"/>
              </a:ext>
            </a:extLst>
          </p:cNvPr>
          <p:cNvSpPr/>
          <p:nvPr/>
        </p:nvSpPr>
        <p:spPr>
          <a:xfrm>
            <a:off x="800532" y="4543685"/>
            <a:ext cx="9875520" cy="914400"/>
          </a:xfrm>
          <a:prstGeom prst="round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FF"/>
                </a:solidFill>
                <a:latin typeface="Arial" panose="020B0604020202020204" pitchFamily="34" charset="0"/>
                <a:cs typeface="Arial" panose="020B0604020202020204" pitchFamily="34" charset="0"/>
              </a:rPr>
              <a:t>Abstract</a:t>
            </a:r>
          </a:p>
        </p:txBody>
      </p:sp>
      <p:sp>
        <p:nvSpPr>
          <p:cNvPr id="24" name="Rounded Rectangle 23">
            <a:extLst>
              <a:ext uri="{FF2B5EF4-FFF2-40B4-BE49-F238E27FC236}">
                <a16:creationId xmlns:a16="http://schemas.microsoft.com/office/drawing/2014/main" id="{D10AC6E5-F907-3742-BE0C-43E430D5D01F}"/>
              </a:ext>
            </a:extLst>
          </p:cNvPr>
          <p:cNvSpPr/>
          <p:nvPr/>
        </p:nvSpPr>
        <p:spPr>
          <a:xfrm>
            <a:off x="810471" y="10492686"/>
            <a:ext cx="9875520" cy="914400"/>
          </a:xfrm>
          <a:prstGeom prst="round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FF"/>
                </a:solidFill>
                <a:latin typeface="Arial" panose="020B0604020202020204" pitchFamily="34" charset="0"/>
                <a:cs typeface="Arial" panose="020B0604020202020204" pitchFamily="34" charset="0"/>
              </a:rPr>
              <a:t>Leadership Traits and Behaviors</a:t>
            </a:r>
          </a:p>
        </p:txBody>
      </p:sp>
      <p:sp>
        <p:nvSpPr>
          <p:cNvPr id="25" name="Rounded Rectangle 24">
            <a:extLst>
              <a:ext uri="{FF2B5EF4-FFF2-40B4-BE49-F238E27FC236}">
                <a16:creationId xmlns:a16="http://schemas.microsoft.com/office/drawing/2014/main" id="{51379547-A170-7740-89D0-76C2146A7F28}"/>
              </a:ext>
            </a:extLst>
          </p:cNvPr>
          <p:cNvSpPr/>
          <p:nvPr/>
        </p:nvSpPr>
        <p:spPr>
          <a:xfrm>
            <a:off x="11591727" y="11973663"/>
            <a:ext cx="9875520" cy="914400"/>
          </a:xfrm>
          <a:prstGeom prst="roundRect">
            <a:avLst>
              <a:gd name="adj" fmla="val 26667"/>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FF"/>
                </a:solidFill>
                <a:latin typeface="Arial" panose="020B0604020202020204" pitchFamily="34" charset="0"/>
                <a:cs typeface="Arial" panose="020B0604020202020204" pitchFamily="34" charset="0"/>
              </a:rPr>
              <a:t>Followership &amp; Courage</a:t>
            </a:r>
          </a:p>
        </p:txBody>
      </p:sp>
      <p:sp>
        <p:nvSpPr>
          <p:cNvPr id="28" name="Rounded Rectangle 27">
            <a:extLst>
              <a:ext uri="{FF2B5EF4-FFF2-40B4-BE49-F238E27FC236}">
                <a16:creationId xmlns:a16="http://schemas.microsoft.com/office/drawing/2014/main" id="{4A869A2D-37A8-AB43-BB41-7A677DDBC28B}"/>
              </a:ext>
            </a:extLst>
          </p:cNvPr>
          <p:cNvSpPr/>
          <p:nvPr/>
        </p:nvSpPr>
        <p:spPr>
          <a:xfrm>
            <a:off x="22194153" y="17157223"/>
            <a:ext cx="9875520" cy="914400"/>
          </a:xfrm>
          <a:prstGeom prst="round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FF"/>
                </a:solidFill>
                <a:latin typeface="Arial" panose="020B0604020202020204" pitchFamily="34" charset="0"/>
                <a:cs typeface="Arial" panose="020B0604020202020204" pitchFamily="34" charset="0"/>
              </a:rPr>
              <a:t>References</a:t>
            </a:r>
          </a:p>
        </p:txBody>
      </p:sp>
      <p:sp>
        <p:nvSpPr>
          <p:cNvPr id="46" name="Rounded Rectangle 25">
            <a:extLst>
              <a:ext uri="{FF2B5EF4-FFF2-40B4-BE49-F238E27FC236}">
                <a16:creationId xmlns:a16="http://schemas.microsoft.com/office/drawing/2014/main" id="{BA8C176D-56BE-4E47-81F4-73C226849400}"/>
              </a:ext>
            </a:extLst>
          </p:cNvPr>
          <p:cNvSpPr/>
          <p:nvPr/>
        </p:nvSpPr>
        <p:spPr>
          <a:xfrm>
            <a:off x="22242348" y="4543685"/>
            <a:ext cx="9875520" cy="914400"/>
          </a:xfrm>
          <a:prstGeom prst="round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FF"/>
                </a:solidFill>
                <a:latin typeface="Arial" panose="020B0604020202020204" pitchFamily="34" charset="0"/>
                <a:cs typeface="Arial" panose="020B0604020202020204" pitchFamily="34" charset="0"/>
              </a:rPr>
              <a:t>Challenge Culture</a:t>
            </a:r>
          </a:p>
        </p:txBody>
      </p:sp>
      <p:sp>
        <p:nvSpPr>
          <p:cNvPr id="26" name="Rounded Rectangle 18">
            <a:extLst>
              <a:ext uri="{FF2B5EF4-FFF2-40B4-BE49-F238E27FC236}">
                <a16:creationId xmlns:a16="http://schemas.microsoft.com/office/drawing/2014/main" id="{7E691E50-D935-4671-9EC0-48DE47DB23E3}"/>
              </a:ext>
            </a:extLst>
          </p:cNvPr>
          <p:cNvSpPr/>
          <p:nvPr/>
        </p:nvSpPr>
        <p:spPr>
          <a:xfrm>
            <a:off x="22158232" y="12109929"/>
            <a:ext cx="10058400" cy="4611872"/>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600" dirty="0">
              <a:solidFill>
                <a:schemeClr val="tx1"/>
              </a:solidFill>
            </a:endParaRPr>
          </a:p>
          <a:p>
            <a:endParaRPr lang="en-US" sz="1400" dirty="0">
              <a:solidFill>
                <a:schemeClr val="tx1"/>
              </a:solidFill>
            </a:endParaRPr>
          </a:p>
        </p:txBody>
      </p:sp>
      <p:sp>
        <p:nvSpPr>
          <p:cNvPr id="29" name="Rounded Rectangle 24">
            <a:extLst>
              <a:ext uri="{FF2B5EF4-FFF2-40B4-BE49-F238E27FC236}">
                <a16:creationId xmlns:a16="http://schemas.microsoft.com/office/drawing/2014/main" id="{99D42360-07B7-4563-B4CE-66AA68074D3C}"/>
              </a:ext>
            </a:extLst>
          </p:cNvPr>
          <p:cNvSpPr/>
          <p:nvPr/>
        </p:nvSpPr>
        <p:spPr>
          <a:xfrm>
            <a:off x="22249672" y="11973663"/>
            <a:ext cx="9875520" cy="914400"/>
          </a:xfrm>
          <a:prstGeom prst="round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FF"/>
                </a:solidFill>
                <a:latin typeface="Arial" panose="020B0604020202020204" pitchFamily="34" charset="0"/>
                <a:cs typeface="Arial" panose="020B0604020202020204" pitchFamily="34" charset="0"/>
              </a:rPr>
              <a:t>Key Takeaway</a:t>
            </a:r>
          </a:p>
        </p:txBody>
      </p:sp>
      <p:pic>
        <p:nvPicPr>
          <p:cNvPr id="4" name="Picture 3" descr="Map&#10;&#10;Description automatically generated">
            <a:extLst>
              <a:ext uri="{FF2B5EF4-FFF2-40B4-BE49-F238E27FC236}">
                <a16:creationId xmlns:a16="http://schemas.microsoft.com/office/drawing/2014/main" id="{83EA1309-DC0E-CFEF-0EC9-1C5E97561355}"/>
              </a:ext>
            </a:extLst>
          </p:cNvPr>
          <p:cNvPicPr>
            <a:picLocks noChangeAspect="1"/>
          </p:cNvPicPr>
          <p:nvPr/>
        </p:nvPicPr>
        <p:blipFill>
          <a:blip r:embed="rId3"/>
          <a:stretch>
            <a:fillRect/>
          </a:stretch>
        </p:blipFill>
        <p:spPr>
          <a:xfrm>
            <a:off x="11088287" y="4411540"/>
            <a:ext cx="10741819" cy="7341584"/>
          </a:xfrm>
          <a:prstGeom prst="rect">
            <a:avLst/>
          </a:prstGeom>
          <a:ln>
            <a:noFill/>
          </a:ln>
          <a:effectLst>
            <a:outerShdw blurRad="292100" dist="139700" dir="2700000" algn="tl" rotWithShape="0">
              <a:srgbClr val="333333">
                <a:alpha val="65000"/>
              </a:srgbClr>
            </a:outerShdw>
          </a:effectLst>
        </p:spPr>
      </p:pic>
      <p:pic>
        <p:nvPicPr>
          <p:cNvPr id="7" name="Picture 6" descr="A person in a uniform&#10;&#10;Description automatically generated with low confidence">
            <a:extLst>
              <a:ext uri="{FF2B5EF4-FFF2-40B4-BE49-F238E27FC236}">
                <a16:creationId xmlns:a16="http://schemas.microsoft.com/office/drawing/2014/main" id="{BE162636-1D59-610E-EE46-C1D5246EC29B}"/>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bwMode="auto">
          <a:xfrm>
            <a:off x="28741412" y="551117"/>
            <a:ext cx="3468125" cy="3468125"/>
          </a:xfrm>
          <a:prstGeom prst="rect">
            <a:avLst/>
          </a:prstGeom>
          <a:ln>
            <a:noFill/>
          </a:ln>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9180F33F-67FE-D0D6-A9BF-1952FD8EFE2C}"/>
              </a:ext>
            </a:extLst>
          </p:cNvPr>
          <p:cNvSpPr txBox="1"/>
          <p:nvPr/>
        </p:nvSpPr>
        <p:spPr>
          <a:xfrm>
            <a:off x="930432" y="5599006"/>
            <a:ext cx="9601200" cy="4524315"/>
          </a:xfrm>
          <a:prstGeom prst="rect">
            <a:avLst/>
          </a:prstGeom>
          <a:noFill/>
        </p:spPr>
        <p:txBody>
          <a:bodyPr wrap="square">
            <a:spAutoFit/>
          </a:bodyPr>
          <a:lstStyle/>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	Sir Ernest Shackleton was an Antarctic explorer whose ship, the </a:t>
            </a:r>
            <a:r>
              <a:rPr lang="en-US" sz="2400" i="1" dirty="0">
                <a:latin typeface="Calibri" panose="020F0502020204030204" pitchFamily="34" charset="0"/>
                <a:ea typeface="Calibri" panose="020F0502020204030204" pitchFamily="34" charset="0"/>
                <a:cs typeface="Times New Roman" panose="02020603050405020304" pitchFamily="18" charset="0"/>
              </a:rPr>
              <a:t>Endurance</a:t>
            </a:r>
            <a:r>
              <a:rPr lang="en-US" sz="2400" dirty="0">
                <a:latin typeface="Calibri" panose="020F0502020204030204" pitchFamily="34" charset="0"/>
                <a:ea typeface="Calibri" panose="020F0502020204030204" pitchFamily="34" charset="0"/>
                <a:cs typeface="Times New Roman" panose="02020603050405020304" pitchFamily="18" charset="0"/>
              </a:rPr>
              <a:t>, became trapped in ice and the expedition to spend over two years patiently rescuing themselves.  Shackleton had the ability to inspire confidence and optimism, teamwork, and a sense of community while receiving very little papering himself.  His result was the complete rescue of his crew, not a man was lost. </a:t>
            </a:r>
          </a:p>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	Shackleton’s optimism, caste-free team structure, focus on the ultimate goal, and personal connection to the crew – leadership traits that were ahead of their time – enabled the expedition to beat the odds and survive where others would have failed.  In this project we explore these leadership topics (and more) to better understand effective leadership.</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592F6E93-07C7-CD54-BE92-C163CF692EAC}"/>
              </a:ext>
            </a:extLst>
          </p:cNvPr>
          <p:cNvSpPr txBox="1"/>
          <p:nvPr/>
        </p:nvSpPr>
        <p:spPr>
          <a:xfrm>
            <a:off x="22331313" y="13084236"/>
            <a:ext cx="9601200" cy="3441391"/>
          </a:xfrm>
          <a:prstGeom prst="rect">
            <a:avLst/>
          </a:prstGeom>
          <a:noFill/>
        </p:spPr>
        <p:txBody>
          <a:bodyPr wrap="square">
            <a:spAutoFit/>
          </a:bodyPr>
          <a:lstStyle/>
          <a:p>
            <a:pPr marL="342900" indent="-342900">
              <a:lnSpc>
                <a:spcPct val="107000"/>
              </a:lnSpc>
              <a:spcAft>
                <a:spcPts val="80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Be an Optimist </a:t>
            </a:r>
            <a:r>
              <a:rPr lang="en-US" sz="2400" dirty="0">
                <a:effectLst/>
                <a:latin typeface="Calibri" panose="020F0502020204030204" pitchFamily="34" charset="0"/>
                <a:ea typeface="Calibri" panose="020F0502020204030204" pitchFamily="34" charset="0"/>
                <a:cs typeface="Times New Roman" panose="02020603050405020304" pitchFamily="18" charset="0"/>
              </a:rPr>
              <a:t>– “The quality I look for most is optimism: especially optimism in the face of reverses and apparent defeat. Optimism is the true moral courage.” – Sir Ernest Shackleton</a:t>
            </a:r>
          </a:p>
          <a:p>
            <a:pPr marL="342900" indent="-342900">
              <a:lnSpc>
                <a:spcPct val="107000"/>
              </a:lnSpc>
              <a:spcAft>
                <a:spcPts val="80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Be fair, treat everyone equally</a:t>
            </a:r>
            <a:r>
              <a:rPr lang="en-US" sz="2400" dirty="0">
                <a:effectLst/>
                <a:latin typeface="Calibri" panose="020F0502020204030204" pitchFamily="34" charset="0"/>
                <a:ea typeface="Calibri" panose="020F0502020204030204" pitchFamily="34" charset="0"/>
                <a:cs typeface="Times New Roman" panose="02020603050405020304" pitchFamily="18" charset="0"/>
              </a:rPr>
              <a:t> – Shackleton treated everyone equally including himself, he treated them as human beings not just workers.  Develop their talents.</a:t>
            </a:r>
          </a:p>
          <a:p>
            <a:pPr marL="342900" marR="0" indent="-342900">
              <a:lnSpc>
                <a:spcPct val="107000"/>
              </a:lnSpc>
              <a:spcBef>
                <a:spcPts val="0"/>
              </a:spcBef>
              <a:spcAft>
                <a:spcPts val="80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Have a plan, and a backup plan</a:t>
            </a:r>
            <a:r>
              <a:rPr lang="en-US" sz="2400" dirty="0">
                <a:effectLst/>
                <a:latin typeface="Calibri" panose="020F0502020204030204" pitchFamily="34" charset="0"/>
                <a:ea typeface="Calibri" panose="020F0502020204030204" pitchFamily="34" charset="0"/>
                <a:cs typeface="Times New Roman" panose="02020603050405020304" pitchFamily="18" charset="0"/>
              </a:rPr>
              <a:t> – When things don’t go according to plan be flexible and adjust your plans, even if it is simply “to survive”.</a:t>
            </a:r>
          </a:p>
        </p:txBody>
      </p:sp>
      <p:sp>
        <p:nvSpPr>
          <p:cNvPr id="10" name="TextBox 9">
            <a:extLst>
              <a:ext uri="{FF2B5EF4-FFF2-40B4-BE49-F238E27FC236}">
                <a16:creationId xmlns:a16="http://schemas.microsoft.com/office/drawing/2014/main" id="{DF1A674B-61FF-7C5D-5945-FB673FC15405}"/>
              </a:ext>
            </a:extLst>
          </p:cNvPr>
          <p:cNvSpPr txBox="1"/>
          <p:nvPr/>
        </p:nvSpPr>
        <p:spPr>
          <a:xfrm>
            <a:off x="937456" y="11689118"/>
            <a:ext cx="9601200" cy="8681223"/>
          </a:xfrm>
          <a:prstGeom prst="rect">
            <a:avLst/>
          </a:prstGeom>
          <a:noFill/>
        </p:spPr>
        <p:txBody>
          <a:bodyPr wrap="square">
            <a:spAutoFit/>
          </a:bodyPr>
          <a:lstStyle/>
          <a:p>
            <a:pPr marL="342900" indent="-342900">
              <a:lnSpc>
                <a:spcPct val="107000"/>
              </a:lnSpc>
              <a:spcAft>
                <a:spcPts val="80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Optimism and self-confidence:  </a:t>
            </a:r>
            <a:r>
              <a:rPr lang="en-US" sz="2400" dirty="0">
                <a:effectLst/>
                <a:latin typeface="Calibri" panose="020F0502020204030204" pitchFamily="34" charset="0"/>
                <a:ea typeface="Calibri" panose="020F0502020204030204" pitchFamily="34" charset="0"/>
                <a:cs typeface="Times New Roman" panose="02020603050405020304" pitchFamily="18" charset="0"/>
              </a:rPr>
              <a:t>These are traits that Shackleton exhibited in all his expeditions, but most notably in his ill-fated Trans-Antarctic Expedition.  In fact, Frank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Worsely</a:t>
            </a:r>
            <a:r>
              <a:rPr lang="en-US" sz="2400" dirty="0">
                <a:effectLst/>
                <a:latin typeface="Calibri" panose="020F0502020204030204" pitchFamily="34" charset="0"/>
                <a:ea typeface="Calibri" panose="020F0502020204030204" pitchFamily="34" charset="0"/>
                <a:cs typeface="Times New Roman" panose="02020603050405020304" pitchFamily="18" charset="0"/>
              </a:rPr>
              <a:t> (the Endurance ship captain) is known to have said “…in fact his (speaking of Shackleton) attitude was ‘You’ve damn well got be optimistic’” (Perkins, et al. 2012. p. 46).   Shackleton’s self-confidence came from his previous Antarctic expeditions</a:t>
            </a:r>
            <a:r>
              <a:rPr lang="en-US" sz="2400" dirty="0">
                <a:latin typeface="Calibri" panose="020F0502020204030204" pitchFamily="34" charset="0"/>
                <a:ea typeface="Calibri" panose="020F0502020204030204" pitchFamily="34" charset="0"/>
                <a:cs typeface="Times New Roman" panose="02020603050405020304" pitchFamily="18" charset="0"/>
              </a:rPr>
              <a:t>, which allowed him the freedom to be optimistic, even “recklessly optimistic” at times.</a:t>
            </a:r>
          </a:p>
          <a:p>
            <a:pPr marL="342900" indent="-342900">
              <a:lnSpc>
                <a:spcPct val="107000"/>
              </a:lnSpc>
              <a:spcAft>
                <a:spcPts val="800"/>
              </a:spcAft>
              <a:buFont typeface="Arial" panose="020B0604020202020204" pitchFamily="34" charset="0"/>
              <a:buChar char="•"/>
            </a:pPr>
            <a:r>
              <a:rPr lang="en-US" sz="2400" b="1" dirty="0">
                <a:latin typeface="Calibri" panose="020F0502020204030204" pitchFamily="34" charset="0"/>
                <a:ea typeface="Calibri" panose="020F0502020204030204" pitchFamily="34" charset="0"/>
                <a:cs typeface="Times New Roman" panose="02020603050405020304" pitchFamily="18" charset="0"/>
              </a:rPr>
              <a:t>Lead by Example:  </a:t>
            </a:r>
            <a:r>
              <a:rPr lang="en-US" sz="2400" dirty="0">
                <a:latin typeface="Calibri" panose="020F0502020204030204" pitchFamily="34" charset="0"/>
                <a:ea typeface="Calibri" panose="020F0502020204030204" pitchFamily="34" charset="0"/>
                <a:cs typeface="Times New Roman" panose="02020603050405020304" pitchFamily="18" charset="0"/>
              </a:rPr>
              <a:t>Shackleton’s method of leading his crew was from the trenches, he wasn’t above getting dirty or helping with the work, he led by example (Morrell, &amp; </a:t>
            </a:r>
            <a:r>
              <a:rPr lang="en-US" sz="2400" dirty="0" err="1">
                <a:latin typeface="Calibri" panose="020F0502020204030204" pitchFamily="34" charset="0"/>
                <a:ea typeface="Calibri" panose="020F0502020204030204" pitchFamily="34" charset="0"/>
                <a:cs typeface="Times New Roman" panose="02020603050405020304" pitchFamily="18" charset="0"/>
              </a:rPr>
              <a:t>Capparell</a:t>
            </a:r>
            <a:r>
              <a:rPr lang="en-US" sz="2400" dirty="0">
                <a:latin typeface="Calibri" panose="020F0502020204030204" pitchFamily="34" charset="0"/>
                <a:ea typeface="Calibri" panose="020F0502020204030204" pitchFamily="34" charset="0"/>
                <a:cs typeface="Times New Roman" panose="02020603050405020304" pitchFamily="18" charset="0"/>
              </a:rPr>
              <a:t>. 2001. p. 94).  In this way he was able to get to know the crew and develop relationships with each of them. </a:t>
            </a:r>
          </a:p>
          <a:p>
            <a:pPr marL="342900" indent="-342900">
              <a:lnSpc>
                <a:spcPct val="107000"/>
              </a:lnSpc>
              <a:spcAft>
                <a:spcPts val="800"/>
              </a:spcAft>
              <a:buFont typeface="Arial" panose="020B0604020202020204" pitchFamily="34" charset="0"/>
              <a:buChar char="•"/>
            </a:pPr>
            <a:r>
              <a:rPr lang="en-US" sz="2400" b="1" dirty="0">
                <a:latin typeface="Calibri" panose="020F0502020204030204" pitchFamily="34" charset="0"/>
                <a:ea typeface="Calibri" panose="020F0502020204030204" pitchFamily="34" charset="0"/>
                <a:cs typeface="Times New Roman" panose="02020603050405020304" pitchFamily="18" charset="0"/>
              </a:rPr>
              <a:t>Take the big risk when necessary:</a:t>
            </a:r>
            <a:r>
              <a:rPr lang="en-US" sz="2400" dirty="0">
                <a:latin typeface="Calibri" panose="020F0502020204030204" pitchFamily="34" charset="0"/>
                <a:ea typeface="Calibri" panose="020F0502020204030204" pitchFamily="34" charset="0"/>
                <a:cs typeface="Times New Roman" panose="02020603050405020304" pitchFamily="18" charset="0"/>
              </a:rPr>
              <a:t>  For the final leg of his self rescue Shackleton had to lead three of his crew for 36 hours and over 30 miles of mountain passes to reach rescue, but when they finally saw the station at </a:t>
            </a:r>
            <a:r>
              <a:rPr lang="en-US" sz="2400" dirty="0" err="1">
                <a:latin typeface="Calibri" panose="020F0502020204030204" pitchFamily="34" charset="0"/>
                <a:ea typeface="Calibri" panose="020F0502020204030204" pitchFamily="34" charset="0"/>
                <a:cs typeface="Times New Roman" panose="02020603050405020304" pitchFamily="18" charset="0"/>
              </a:rPr>
              <a:t>Stromness</a:t>
            </a:r>
            <a:r>
              <a:rPr lang="en-US" sz="2400" dirty="0">
                <a:latin typeface="Calibri" panose="020F0502020204030204" pitchFamily="34" charset="0"/>
                <a:ea typeface="Calibri" panose="020F0502020204030204" pitchFamily="34" charset="0"/>
                <a:cs typeface="Times New Roman" panose="02020603050405020304" pitchFamily="18" charset="0"/>
              </a:rPr>
              <a:t> Bay Shackleton shook their hands (Morrell &amp; </a:t>
            </a:r>
            <a:r>
              <a:rPr lang="en-US" sz="2400" dirty="0" err="1">
                <a:latin typeface="Calibri" panose="020F0502020204030204" pitchFamily="34" charset="0"/>
                <a:ea typeface="Calibri" panose="020F0502020204030204" pitchFamily="34" charset="0"/>
                <a:cs typeface="Times New Roman" panose="02020603050405020304" pitchFamily="18" charset="0"/>
              </a:rPr>
              <a:t>Capparell</a:t>
            </a:r>
            <a:r>
              <a:rPr lang="en-US" sz="2400" dirty="0">
                <a:latin typeface="Calibri" panose="020F0502020204030204" pitchFamily="34" charset="0"/>
                <a:ea typeface="Calibri" panose="020F0502020204030204" pitchFamily="34" charset="0"/>
                <a:cs typeface="Times New Roman" panose="02020603050405020304" pitchFamily="18" charset="0"/>
              </a:rPr>
              <a:t>. 2001. p. 189).</a:t>
            </a:r>
          </a:p>
          <a:p>
            <a:pPr marL="342900" indent="-342900">
              <a:lnSpc>
                <a:spcPct val="107000"/>
              </a:lnSpc>
              <a:spcAft>
                <a:spcPts val="800"/>
              </a:spcAft>
              <a:buFont typeface="Arial" panose="020B0604020202020204" pitchFamily="34" charset="0"/>
              <a:buChar char="•"/>
            </a:pPr>
            <a:r>
              <a:rPr lang="en-US" sz="2400" b="1" dirty="0">
                <a:latin typeface="Calibri" panose="020F0502020204030204" pitchFamily="34" charset="0"/>
                <a:ea typeface="Calibri" panose="020F0502020204030204" pitchFamily="34" charset="0"/>
                <a:cs typeface="Times New Roman" panose="02020603050405020304" pitchFamily="18" charset="0"/>
              </a:rPr>
              <a:t>Seek Council from the rest of the team:  </a:t>
            </a:r>
            <a:r>
              <a:rPr lang="en-US" sz="2400" dirty="0">
                <a:latin typeface="Calibri" panose="020F0502020204030204" pitchFamily="34" charset="0"/>
                <a:ea typeface="Calibri" panose="020F0502020204030204" pitchFamily="34" charset="0"/>
                <a:cs typeface="Times New Roman" panose="02020603050405020304" pitchFamily="18" charset="0"/>
              </a:rPr>
              <a:t>Shackleton was fond of his team and knew they had a lot to offer.  “he kept his finger on the pulse of the crew, letting them have their say, and colleting idea” (Morrell &amp; </a:t>
            </a:r>
            <a:r>
              <a:rPr lang="en-US" sz="2400" dirty="0" err="1">
                <a:latin typeface="Calibri" panose="020F0502020204030204" pitchFamily="34" charset="0"/>
                <a:ea typeface="Calibri" panose="020F0502020204030204" pitchFamily="34" charset="0"/>
                <a:cs typeface="Times New Roman" panose="02020603050405020304" pitchFamily="18" charset="0"/>
              </a:rPr>
              <a:t>Capparell</a:t>
            </a:r>
            <a:r>
              <a:rPr lang="en-US" sz="2400" dirty="0">
                <a:latin typeface="Calibri" panose="020F0502020204030204" pitchFamily="34" charset="0"/>
                <a:ea typeface="Calibri" panose="020F0502020204030204" pitchFamily="34" charset="0"/>
                <a:cs typeface="Times New Roman" panose="02020603050405020304" pitchFamily="18" charset="0"/>
              </a:rPr>
              <a:t>. 2001. p. 148).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4293FAF2-B578-ED33-40E1-AB8E0EDF34F2}"/>
              </a:ext>
            </a:extLst>
          </p:cNvPr>
          <p:cNvSpPr txBox="1"/>
          <p:nvPr/>
        </p:nvSpPr>
        <p:spPr>
          <a:xfrm>
            <a:off x="11728887" y="13086802"/>
            <a:ext cx="9601200" cy="7890878"/>
          </a:xfrm>
          <a:prstGeom prst="rect">
            <a:avLst/>
          </a:prstGeom>
          <a:noFill/>
        </p:spPr>
        <p:txBody>
          <a:bodyPr wrap="square">
            <a:spAutoFit/>
          </a:bodyPr>
          <a:lstStyle/>
          <a:p>
            <a:pPr marL="342900" indent="-342900">
              <a:lnSpc>
                <a:spcPct val="107000"/>
              </a:lnSpc>
              <a:spcAft>
                <a:spcPts val="800"/>
              </a:spcAft>
              <a:buFont typeface="Arial" panose="020B0604020202020204" pitchFamily="34" charset="0"/>
              <a:buChar char="•"/>
            </a:pPr>
            <a:r>
              <a:rPr lang="en-US" sz="2400" b="1" dirty="0">
                <a:latin typeface="Calibri" panose="020F0502020204030204" pitchFamily="34" charset="0"/>
                <a:ea typeface="Calibri" panose="020F0502020204030204" pitchFamily="34" charset="0"/>
                <a:cs typeface="Times New Roman" panose="02020603050405020304" pitchFamily="18" charset="0"/>
              </a:rPr>
              <a:t>Understand the strengths of your men:</a:t>
            </a:r>
            <a:r>
              <a:rPr lang="en-US" sz="2400" dirty="0">
                <a:latin typeface="Calibri" panose="020F0502020204030204" pitchFamily="34" charset="0"/>
                <a:ea typeface="Calibri" panose="020F0502020204030204" pitchFamily="34" charset="0"/>
                <a:cs typeface="Times New Roman" panose="02020603050405020304" pitchFamily="18" charset="0"/>
              </a:rPr>
              <a:t>  Shackleton matched his men’s strengths to their daily responsibilities. His stores keeper (Thomas Orde-Lees) was assigned during the expedition because of his tendency to be a hoarder.  The position would allay Orde-Lees’ worries of running short of supplies (Morrell &amp; </a:t>
            </a:r>
            <a:r>
              <a:rPr lang="en-US" sz="2400" dirty="0" err="1">
                <a:latin typeface="Calibri" panose="020F0502020204030204" pitchFamily="34" charset="0"/>
                <a:ea typeface="Calibri" panose="020F0502020204030204" pitchFamily="34" charset="0"/>
                <a:cs typeface="Times New Roman" panose="02020603050405020304" pitchFamily="18" charset="0"/>
              </a:rPr>
              <a:t>Capparell</a:t>
            </a:r>
            <a:r>
              <a:rPr lang="en-US" sz="2400" dirty="0">
                <a:latin typeface="Calibri" panose="020F0502020204030204" pitchFamily="34" charset="0"/>
                <a:ea typeface="Calibri" panose="020F0502020204030204" pitchFamily="34" charset="0"/>
                <a:cs typeface="Times New Roman" panose="02020603050405020304" pitchFamily="18" charset="0"/>
              </a:rPr>
              <a:t>. 2001. p.</a:t>
            </a:r>
            <a:r>
              <a:rPr lang="en-US" sz="2400">
                <a:latin typeface="Calibri" panose="020F0502020204030204" pitchFamily="34" charset="0"/>
                <a:ea typeface="Calibri" panose="020F0502020204030204" pitchFamily="34" charset="0"/>
                <a:cs typeface="Times New Roman" panose="02020603050405020304" pitchFamily="18" charset="0"/>
              </a:rPr>
              <a:t>115).</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Demonstrate good followership:</a:t>
            </a:r>
            <a:r>
              <a:rPr lang="en-US" sz="2400" dirty="0">
                <a:effectLst/>
                <a:latin typeface="Calibri" panose="020F0502020204030204" pitchFamily="34" charset="0"/>
                <a:ea typeface="Calibri" panose="020F0502020204030204" pitchFamily="34" charset="0"/>
                <a:cs typeface="Times New Roman" panose="02020603050405020304" pitchFamily="18" charset="0"/>
              </a:rPr>
              <a:t>  When Shackleton and his crew became stranded after their ship sank, he had to rely on the ship’s carpenter [technically the second most important person in a wooden vessel] to construct a boat that could make an 800-mile, open-sea journey. Shackleton also deferred at times to the ship’s navigator” (Shea. 2021). </a:t>
            </a:r>
          </a:p>
          <a:p>
            <a:pPr marL="342900" indent="-342900">
              <a:lnSpc>
                <a:spcPct val="107000"/>
              </a:lnSpc>
              <a:spcAft>
                <a:spcPts val="80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Make the tough decision: </a:t>
            </a:r>
            <a:r>
              <a:rPr lang="en-US" sz="2400" dirty="0">
                <a:effectLst/>
                <a:latin typeface="Calibri" panose="020F0502020204030204" pitchFamily="34" charset="0"/>
                <a:ea typeface="Calibri" panose="020F0502020204030204" pitchFamily="34" charset="0"/>
                <a:cs typeface="Times New Roman" panose="02020603050405020304" pitchFamily="18" charset="0"/>
              </a:rPr>
              <a:t> On two occasions Shackleton had to orde</a:t>
            </a:r>
            <a:r>
              <a:rPr lang="en-US" sz="2400" dirty="0">
                <a:latin typeface="Calibri" panose="020F0502020204030204" pitchFamily="34" charset="0"/>
                <a:ea typeface="Calibri" panose="020F0502020204030204" pitchFamily="34" charset="0"/>
                <a:cs typeface="Times New Roman" panose="02020603050405020304" pitchFamily="18" charset="0"/>
              </a:rPr>
              <a:t>r the culling of the expedition animals, a tough ask for his crew.  This was necessary to conserve food and supplies and reduce the overall volume of the expedition to make the final sea voyage (Koehn. 2010).</a:t>
            </a:r>
          </a:p>
          <a:p>
            <a:pPr marL="342900" indent="-342900">
              <a:lnSpc>
                <a:spcPct val="107000"/>
              </a:lnSpc>
              <a:spcAft>
                <a:spcPts val="80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Be a team player:  </a:t>
            </a:r>
            <a:r>
              <a:rPr lang="en-US" sz="2400" dirty="0">
                <a:effectLst/>
                <a:latin typeface="Calibri" panose="020F0502020204030204" pitchFamily="34" charset="0"/>
                <a:ea typeface="Calibri" panose="020F0502020204030204" pitchFamily="34" charset="0"/>
                <a:cs typeface="Times New Roman" panose="02020603050405020304" pitchFamily="18" charset="0"/>
              </a:rPr>
              <a:t>Shackleton's prior polar experiences had demonstrated the importance of building a team.  During the Trans-Antarctic expedition Shackleton took great pains to unite th</a:t>
            </a:r>
            <a:r>
              <a:rPr lang="en-US" sz="2400" dirty="0">
                <a:latin typeface="Calibri" panose="020F0502020204030204" pitchFamily="34" charset="0"/>
                <a:ea typeface="Calibri" panose="020F0502020204030204" pitchFamily="34" charset="0"/>
                <a:cs typeface="Times New Roman" panose="02020603050405020304" pitchFamily="18" charset="0"/>
              </a:rPr>
              <a:t>e crew and avoid the interpersonal frictions that had fragmentated other expeditions </a:t>
            </a:r>
            <a:r>
              <a:rPr lang="nl-NL" sz="2400" dirty="0">
                <a:latin typeface="Calibri" panose="020F0502020204030204" pitchFamily="34" charset="0"/>
                <a:ea typeface="Calibri" panose="020F0502020204030204" pitchFamily="34" charset="0"/>
                <a:cs typeface="Times New Roman" panose="02020603050405020304" pitchFamily="18" charset="0"/>
              </a:rPr>
              <a:t>(Perkins, et al. 2012. p.80)</a:t>
            </a:r>
            <a:r>
              <a:rPr lang="en-US" sz="2400" dirty="0">
                <a:latin typeface="Calibri" panose="020F0502020204030204" pitchFamily="34"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7AE96BA1-C55F-56F1-54DE-D2FCF39E96C3}"/>
              </a:ext>
            </a:extLst>
          </p:cNvPr>
          <p:cNvSpPr txBox="1"/>
          <p:nvPr/>
        </p:nvSpPr>
        <p:spPr>
          <a:xfrm>
            <a:off x="22379508" y="5563110"/>
            <a:ext cx="9601200" cy="5709833"/>
          </a:xfrm>
          <a:prstGeom prst="rect">
            <a:avLst/>
          </a:prstGeom>
          <a:noFill/>
        </p:spPr>
        <p:txBody>
          <a:bodyPr wrap="square">
            <a:spAutoFit/>
          </a:bodyPr>
          <a:lstStyle/>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	The challenge culture recognizes that great leaders learn from those around them and understand the value in differing opinions.  Although leaders can be the top of the pyramid, the key is having good communication with the foundation of that pyramid to gain insight and an understanding of those around you (Travis. 2018).</a:t>
            </a:r>
          </a:p>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	In </a:t>
            </a:r>
            <a:r>
              <a:rPr lang="en-US" sz="2400" i="1" dirty="0">
                <a:latin typeface="Calibri" panose="020F0502020204030204" pitchFamily="34" charset="0"/>
                <a:ea typeface="Calibri" panose="020F0502020204030204" pitchFamily="34" charset="0"/>
                <a:cs typeface="Times New Roman" panose="02020603050405020304" pitchFamily="18" charset="0"/>
              </a:rPr>
              <a:t>Shackleton’s way</a:t>
            </a:r>
            <a:r>
              <a:rPr lang="en-US" sz="2400" dirty="0">
                <a:latin typeface="Calibri" panose="020F0502020204030204" pitchFamily="34" charset="0"/>
                <a:ea typeface="Calibri" panose="020F0502020204030204" pitchFamily="34" charset="0"/>
                <a:cs typeface="Times New Roman" panose="02020603050405020304" pitchFamily="18" charset="0"/>
              </a:rPr>
              <a:t>, Morrell &amp; </a:t>
            </a:r>
            <a:r>
              <a:rPr lang="en-US" sz="2400" dirty="0" err="1">
                <a:latin typeface="Calibri" panose="020F0502020204030204" pitchFamily="34" charset="0"/>
                <a:ea typeface="Calibri" panose="020F0502020204030204" pitchFamily="34" charset="0"/>
                <a:cs typeface="Times New Roman" panose="02020603050405020304" pitchFamily="18" charset="0"/>
              </a:rPr>
              <a:t>Capparell</a:t>
            </a:r>
            <a:r>
              <a:rPr lang="en-US" sz="2400" dirty="0">
                <a:latin typeface="Calibri" panose="020F0502020204030204" pitchFamily="34" charset="0"/>
                <a:ea typeface="Calibri" panose="020F0502020204030204" pitchFamily="34" charset="0"/>
                <a:cs typeface="Times New Roman" panose="02020603050405020304" pitchFamily="18" charset="0"/>
              </a:rPr>
              <a:t> tell us the “the Boss asked all the men what they thought of any important situation” (Morrell, &amp; </a:t>
            </a:r>
            <a:r>
              <a:rPr lang="en-US" sz="2400" dirty="0" err="1">
                <a:latin typeface="Calibri" panose="020F0502020204030204" pitchFamily="34" charset="0"/>
                <a:ea typeface="Calibri" panose="020F0502020204030204" pitchFamily="34" charset="0"/>
                <a:cs typeface="Times New Roman" panose="02020603050405020304" pitchFamily="18" charset="0"/>
              </a:rPr>
              <a:t>Capparell</a:t>
            </a:r>
            <a:r>
              <a:rPr lang="en-US" sz="2400" dirty="0">
                <a:latin typeface="Calibri" panose="020F0502020204030204" pitchFamily="34" charset="0"/>
                <a:ea typeface="Calibri" panose="020F0502020204030204" pitchFamily="34" charset="0"/>
                <a:cs typeface="Times New Roman" panose="02020603050405020304" pitchFamily="18" charset="0"/>
              </a:rPr>
              <a:t>. 2001 p. 146).  His goal was to keep in touch with the crew and collect ideas, even those differing from his own.  It was his way of “thinking out loud” to arrive at his best possible solution.  On some occasions he listened to his men, like when Orde-Lees suggested he eat dinner with the men to make them feel better.  Sometimes they had differing opinions, like how much food to cache.  But what is clear, whatever he decided was his own decision and was final (Morrell, &amp; </a:t>
            </a:r>
            <a:r>
              <a:rPr lang="en-US" sz="2400" dirty="0" err="1">
                <a:latin typeface="Calibri" panose="020F0502020204030204" pitchFamily="34" charset="0"/>
                <a:ea typeface="Calibri" panose="020F0502020204030204" pitchFamily="34" charset="0"/>
                <a:cs typeface="Times New Roman" panose="02020603050405020304" pitchFamily="18" charset="0"/>
              </a:rPr>
              <a:t>Capparell</a:t>
            </a:r>
            <a:r>
              <a:rPr lang="en-US" sz="2400" dirty="0">
                <a:latin typeface="Calibri" panose="020F0502020204030204" pitchFamily="34" charset="0"/>
                <a:ea typeface="Calibri" panose="020F0502020204030204" pitchFamily="34" charset="0"/>
                <a:cs typeface="Times New Roman" panose="02020603050405020304" pitchFamily="18" charset="0"/>
              </a:rPr>
              <a:t>. 2001 p. 146-147).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F909F856-71E9-9CA6-4F24-87E13F75E30C}"/>
              </a:ext>
            </a:extLst>
          </p:cNvPr>
          <p:cNvSpPr txBox="1"/>
          <p:nvPr/>
        </p:nvSpPr>
        <p:spPr>
          <a:xfrm>
            <a:off x="22386832" y="18071623"/>
            <a:ext cx="9601200" cy="3139321"/>
          </a:xfrm>
          <a:prstGeom prst="rect">
            <a:avLst/>
          </a:prstGeom>
          <a:noFill/>
        </p:spPr>
        <p:txBody>
          <a:bodyPr wrap="square">
            <a:spAutoFit/>
          </a:bodyPr>
          <a:lstStyle/>
          <a:p>
            <a:pPr>
              <a:tabLst>
                <a:tab pos="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Koehn, N. (2010). Leadership in Crisis: Ernest Shackleton and the Epic Voyage of the Endurance.</a:t>
            </a:r>
          </a:p>
          <a:p>
            <a:pPr>
              <a:tabLst>
                <a:tab pos="0" algn="l"/>
              </a:tabLs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Harvard Business School.</a:t>
            </a:r>
          </a:p>
          <a:p>
            <a:pPr>
              <a:tabLst>
                <a:tab pos="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Morrell, M., &amp; </a:t>
            </a:r>
            <a:r>
              <a:rPr lang="en-US" dirty="0" err="1">
                <a:effectLst/>
                <a:latin typeface="Calibri" panose="020F0502020204030204" pitchFamily="34" charset="0"/>
                <a:ea typeface="Calibri" panose="020F0502020204030204" pitchFamily="34" charset="0"/>
                <a:cs typeface="Times New Roman" panose="02020603050405020304" pitchFamily="18" charset="0"/>
              </a:rPr>
              <a:t>Capparell</a:t>
            </a:r>
            <a:r>
              <a:rPr lang="en-US" dirty="0">
                <a:effectLst/>
                <a:latin typeface="Calibri" panose="020F0502020204030204" pitchFamily="34" charset="0"/>
                <a:ea typeface="Calibri" panose="020F0502020204030204" pitchFamily="34" charset="0"/>
                <a:cs typeface="Times New Roman" panose="02020603050405020304" pitchFamily="18" charset="0"/>
              </a:rPr>
              <a:t>, S. (2001). Shackleton’s Way: Leadership Lessons from the Great Antarctic</a:t>
            </a:r>
          </a:p>
          <a:p>
            <a:pPr>
              <a:tabLst>
                <a:tab pos="0" algn="l"/>
              </a:tabLs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Explorer. Penguin Books.</a:t>
            </a:r>
          </a:p>
          <a:p>
            <a:pPr>
              <a:tabLst>
                <a:tab pos="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Perkins, D., </a:t>
            </a:r>
            <a:r>
              <a:rPr lang="en-US" dirty="0" err="1">
                <a:effectLst/>
                <a:latin typeface="Calibri" panose="020F0502020204030204" pitchFamily="34" charset="0"/>
                <a:ea typeface="Calibri" panose="020F0502020204030204" pitchFamily="34" charset="0"/>
                <a:cs typeface="Times New Roman" panose="02020603050405020304" pitchFamily="18" charset="0"/>
              </a:rPr>
              <a:t>Holtman</a:t>
            </a:r>
            <a:r>
              <a:rPr lang="en-US" dirty="0">
                <a:effectLst/>
                <a:latin typeface="Calibri" panose="020F0502020204030204" pitchFamily="34" charset="0"/>
                <a:ea typeface="Calibri" panose="020F0502020204030204" pitchFamily="34" charset="0"/>
                <a:cs typeface="Times New Roman" panose="02020603050405020304" pitchFamily="18" charset="0"/>
              </a:rPr>
              <a:t>, M., &amp; Murphy, J. (2012). Leading at the Edge: Leadership Lessons from the</a:t>
            </a:r>
          </a:p>
          <a:p>
            <a:pPr>
              <a:tabLst>
                <a:tab pos="0" algn="l"/>
              </a:tabLs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Extraordinary Saga of Shackleton’s Antarctic Expedition (2nd ed.). American Management</a:t>
            </a:r>
          </a:p>
          <a:p>
            <a:pPr>
              <a:tabLst>
                <a:tab pos="0" algn="l"/>
              </a:tabLs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Association.</a:t>
            </a:r>
          </a:p>
          <a:p>
            <a:pPr>
              <a:tabLst>
                <a:tab pos="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Shea, G., PhD. (2021, September). Lead Better by Knowing When to Follow. Wharton Executive</a:t>
            </a:r>
          </a:p>
          <a:p>
            <a:pPr>
              <a:tabLst>
                <a:tab pos="0" algn="l"/>
              </a:tabLs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Education. </a:t>
            </a:r>
            <a:r>
              <a:rPr lang="en-US" dirty="0">
                <a:effectLst/>
                <a:latin typeface="Calibri" panose="020F0502020204030204" pitchFamily="34" charset="0"/>
                <a:ea typeface="Calibri" panose="020F0502020204030204" pitchFamily="34" charset="0"/>
                <a:cs typeface="Times New Roman" panose="02020603050405020304" pitchFamily="18" charset="0"/>
                <a:hlinkClick r:id="rId5"/>
              </a:rPr>
              <a:t>https://executiveeducation.wharton.upenn.edu/thought-leadership/wharton-at-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tabLst>
                <a:tab pos="0" algn="l"/>
              </a:tabLs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work/2021/09/lead-by-following/</a:t>
            </a:r>
          </a:p>
          <a:p>
            <a:pPr>
              <a:tabLst>
                <a:tab pos="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Travis, N. (2018). The Challenge Culture (1st ed.). Public Affairs.</a:t>
            </a:r>
          </a:p>
        </p:txBody>
      </p:sp>
    </p:spTree>
    <p:extLst>
      <p:ext uri="{BB962C8B-B14F-4D97-AF65-F5344CB8AC3E}">
        <p14:creationId xmlns:p14="http://schemas.microsoft.com/office/powerpoint/2010/main" val="413147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5224</TotalTime>
  <Words>1142</Words>
  <Application>Microsoft Office PowerPoint</Application>
  <PresentationFormat>Custom</PresentationFormat>
  <Paragraphs>61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Garamond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Towne</dc:creator>
  <cp:lastModifiedBy>Jeffrey Barr</cp:lastModifiedBy>
  <cp:revision>25</cp:revision>
  <cp:lastPrinted>2020-02-13T23:31:38Z</cp:lastPrinted>
  <dcterms:created xsi:type="dcterms:W3CDTF">2020-02-13T23:22:33Z</dcterms:created>
  <dcterms:modified xsi:type="dcterms:W3CDTF">2023-03-05T21:32:16Z</dcterms:modified>
</cp:coreProperties>
</file>