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
  </p:notesMasterIdLst>
  <p:sldIdLst>
    <p:sldId id="265" r:id="rId2"/>
    <p:sldId id="264" r:id="rId3"/>
  </p:sldIdLst>
  <p:sldSz cx="32918400" cy="219456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912" userDrawn="1">
          <p15:clr>
            <a:srgbClr val="A4A3A4"/>
          </p15:clr>
        </p15:guide>
        <p15:guide id="2" pos="10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40"/>
    <a:srgbClr val="FFFFFF"/>
    <a:srgbClr val="CEB888"/>
    <a:srgbClr val="F3EDE1"/>
    <a:srgbClr val="E7DC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84" autoAdjust="0"/>
    <p:restoredTop sz="68640" autoAdjust="0"/>
  </p:normalViewPr>
  <p:slideViewPr>
    <p:cSldViewPr snapToObjects="1">
      <p:cViewPr>
        <p:scale>
          <a:sx n="34" d="100"/>
          <a:sy n="34" d="100"/>
        </p:scale>
        <p:origin x="990" y="42"/>
      </p:cViewPr>
      <p:guideLst>
        <p:guide orient="horz" pos="6912"/>
        <p:guide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751AB0-3CBB-4A17-8E72-B414A1527B91}" type="datetimeFigureOut">
              <a:rPr lang="en-US" smtClean="0"/>
              <a:t>3/3/2023</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6B6FAC-A470-4AA4-82C9-662517403137}" type="slidenum">
              <a:rPr lang="en-US" smtClean="0"/>
              <a:t>‹#›</a:t>
            </a:fld>
            <a:endParaRPr lang="en-US"/>
          </a:p>
        </p:txBody>
      </p:sp>
    </p:spTree>
    <p:extLst>
      <p:ext uri="{BB962C8B-B14F-4D97-AF65-F5344CB8AC3E}">
        <p14:creationId xmlns:p14="http://schemas.microsoft.com/office/powerpoint/2010/main" val="3508632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Hello everyone my name 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caterina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today I will be discussing, one of the men who built America.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Andrew Carnegie came to the US from Scotland with his family in search of better economic opportunities when he was about 12 years old. This is when his formal education ended, and when he began working in factories for just over a dollar a week, which is not even $40 today with inflation considered. Through hard work and determination, he quickly worked his way to bigger and better jobs, until he found himself working for the railroad.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where he began making valuable connections with very successful people who further developed his natural aptitude for business. Most of the money he made was invested back into the railroad, which did prove to be profitable, but his biggest returns came from oil investments. These calculated financial decisions made Carnegie a very rich man before he even reached 30 years old.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interestingly enough, this was the first point in his life that he pledged to retire from business.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Fortunately for the future of the united states we know it, he took a trip back to his home country where he witnessed the Bessemer process with his own eyes.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Having a keen eye for opportunity, he realized the potential for expansion of American steel production and rejoined the business world.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utilizing an economic concept referred to as supply chain management, Carnegie’s steel factories produced the refined final product more efficiently and for a much lower cost that their competitors. Bringing this process to America drove down prices, making things like skyscrapers affordable for the first time in American history. Not only was Carnegie at the forefront of an industrial transition, but his company provided a majority of the steel that literally built America. This rags to riches story is actually quite ironic considering he led the same industrial transition in America as the one that drove his family from Scotland to begin with.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Carnegie did eventually retire some 30 years later, but only after becoming the richest man in the world by selling his company to JP morgan for a whopping 480 million dollars. Today, that would be just under 17 billion dollars. He is one of the richest men to have ever lived, even by todays standards, yet he donated over 90% of his fortune before he died and left no inheritance. Most of the donations aided in the establishment of numerous colleges, public libraries, research institutions and nonprofits all around the world that still exist and carry on his vision to this day.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much debate as to whether or not Andrew Carnegie was an ethical leader. Many say he was simply because he gave back to society willingly, and others argue his success came at the expense of his workers. For example, a lot of people say he should have distributed his fortune amongst his workers while he was making it, yet many wonder how different society might be without his substantial charitable donations. That being said, he was known to be an inspirational leader who earned his place through service and followership and motivated others to achieve their full potential. One notable quality was that he always took responsibility for his subordinate’s mistakes, even during the infamous Homestead strike of 1892 where doing so forever tarnished his reputation. Carnegie was out of the country when the incident occurred, but having given his junior manager a carte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blanc</a:t>
            </a:r>
            <a:r>
              <a:rPr lang="en-US" sz="1800" dirty="0">
                <a:effectLst/>
                <a:latin typeface="Calibri" panose="020F0502020204030204" pitchFamily="34" charset="0"/>
                <a:ea typeface="Calibri" panose="020F0502020204030204" pitchFamily="34" charset="0"/>
                <a:cs typeface="Times New Roman" panose="02020603050405020304" pitchFamily="18" charset="0"/>
              </a:rPr>
              <a:t>, he took full responsibility for the chaos that ensued during his absence. This manager fired and replaced thousands of workers who went on strike, understandably, due to a wage cut, then called in Pinkerton agents to guard the plant. The part of the story not often told is that the contract with these workers was already set to expire, and upon the strike this manager decided to terminate early. These angry workers stormed the factory and those hired to protect it, inevitably resulting in shots fired and lives lost.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will leave it up to you to form your opinion as to whether Andrew Carnegie was a good man. With regards to the current scope of discussion, Andrew Carnegie was an inspirational individual who believed in hard work, self-improvement, and lifelong learning.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Thank you for listening. </a:t>
            </a:r>
          </a:p>
          <a:p>
            <a:endParaRPr lang="en-US" dirty="0"/>
          </a:p>
        </p:txBody>
      </p:sp>
      <p:sp>
        <p:nvSpPr>
          <p:cNvPr id="4" name="Slide Number Placeholder 3"/>
          <p:cNvSpPr>
            <a:spLocks noGrp="1"/>
          </p:cNvSpPr>
          <p:nvPr>
            <p:ph type="sldNum" sz="quarter" idx="5"/>
          </p:nvPr>
        </p:nvSpPr>
        <p:spPr/>
        <p:txBody>
          <a:bodyPr/>
          <a:lstStyle/>
          <a:p>
            <a:fld id="{736B6FAC-A470-4AA4-82C9-662517403137}" type="slidenum">
              <a:rPr lang="en-US" smtClean="0"/>
              <a:t>1</a:t>
            </a:fld>
            <a:endParaRPr lang="en-US"/>
          </a:p>
        </p:txBody>
      </p:sp>
    </p:spTree>
    <p:extLst>
      <p:ext uri="{BB962C8B-B14F-4D97-AF65-F5344CB8AC3E}">
        <p14:creationId xmlns:p14="http://schemas.microsoft.com/office/powerpoint/2010/main" val="2614740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Hello everyone my name is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caterina</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today I will be discussing, one of the men who built America.  </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Andrew Carnegie came to the US from Scotland with his family in search of better economic opportunities when he was about 12 years old. This is when his formal education ended, and when he began working in factories for just over a dollar a week, which is not even $40 today with inflation considered. Through hard work and determination, he quickly worked his way to bigger and better jobs, until he found himself working for the railroad.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is where he began making valuable connections with very successful people who further developed his natural aptitude for business. Most of the money he made was invested back into the railroad, which did prove to be profitable, but his biggest returns came from oil investments. These calculated financial decisions made Carnegie a very rich man before he even reached 30 years old.</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So, interestingly enough, this was the first point in his life that he pledged to retire from business.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Fortunately for the future of the united states we know it, he took a trip back to his home country where he witnessed the Bessemer process with his own eyes.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Having a keen eye for opportunity, he realized the potential for expansion of American steel production and rejoined the business world.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By utilizing an economic concept referred to as supply chain management, Carnegie’s steel factories produced the refined final product more efficiently and for a much lower cost that their competitors. Bringing this process to America drove down prices, making things like skyscrapers affordable for the first time in American history. Not only was Carnegie at the forefront of an industrial transition, but his company provided a majority of the steel that literally built America. This rags to riches story is actually quite ironic considering he led the same industrial transition in America as the one that drove his family from Scotland to begin with.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Carnegie did eventually retire some 30 years later, but only after becoming the richest man in the world by selling his company to JP morgan for a whopping 480 million dollars. Today, that would be just under 17 billion dollars. He is one of the richest men to have ever lived, even by todays standards, yet he donated over 90% of his fortune before he died and left no inheritance. Most of the donations aided in the establishment of numerous colleges, public libraries, research institutions and nonprofits all around the world that still exist and carry on his vision to this day.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much debate as to whether or not Andrew Carnegie was an ethical leader. Many say he was simply because he gave back to society willingly, and others argue his success came at the expense of his workers. For example, a lot of people say he should have distributed his fortune amongst his workers while he was making it, yet many wonder how different society might be without his substantial charitable donations. That being said, he was known to be an inspirational leader who earned his place through service and followership and motivated others to achieve their full potential. One notable quality was that he always took responsibility for his subordinate’s mistakes, even during the infamous Homestead strike of 1892 where doing so forever tarnished his reputation. Carnegie was out of the country when the incident occurred, but having given his junior manager a carte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blanc</a:t>
            </a:r>
            <a:r>
              <a:rPr lang="en-US" sz="1800" dirty="0">
                <a:effectLst/>
                <a:latin typeface="Calibri" panose="020F0502020204030204" pitchFamily="34" charset="0"/>
                <a:ea typeface="Calibri" panose="020F0502020204030204" pitchFamily="34" charset="0"/>
                <a:cs typeface="Times New Roman" panose="02020603050405020304" pitchFamily="18" charset="0"/>
              </a:rPr>
              <a:t>, he took full responsibility for the chaos that ensued during his absence. This manager fired and replaced thousands of workers who went on strike, understandably, due to a wage cut, then called in Pinkerton agents to guard the plant. The part of the story not often told is that the contract with these workers was already set to expire, and upon the strike this manager decided to terminate early. These angry workers stormed the factory and those hired to protect it, inevitably resulting in shots fired and lives lost.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will leave it up to you to form your opinion as to whether Andrew Carnegie was a good man. With regards to the current scope of discussion, Andrew Carnegie was an inspirational individual who believed in hard work, self-improvement, and lifelong learning.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Thank you for listening. </a:t>
            </a:r>
          </a:p>
          <a:p>
            <a:endParaRPr lang="en-US" dirty="0"/>
          </a:p>
        </p:txBody>
      </p:sp>
      <p:sp>
        <p:nvSpPr>
          <p:cNvPr id="4" name="Slide Number Placeholder 3"/>
          <p:cNvSpPr>
            <a:spLocks noGrp="1"/>
          </p:cNvSpPr>
          <p:nvPr>
            <p:ph type="sldNum" sz="quarter" idx="5"/>
          </p:nvPr>
        </p:nvSpPr>
        <p:spPr/>
        <p:txBody>
          <a:bodyPr/>
          <a:lstStyle/>
          <a:p>
            <a:fld id="{736B6FAC-A470-4AA4-82C9-662517403137}" type="slidenum">
              <a:rPr lang="en-US" smtClean="0"/>
              <a:t>2</a:t>
            </a:fld>
            <a:endParaRPr lang="en-US"/>
          </a:p>
        </p:txBody>
      </p:sp>
    </p:spTree>
    <p:extLst>
      <p:ext uri="{BB962C8B-B14F-4D97-AF65-F5344CB8AC3E}">
        <p14:creationId xmlns:p14="http://schemas.microsoft.com/office/powerpoint/2010/main" val="4218030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endParaRPr lang="en-US" dirty="0"/>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073545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803581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937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A3F32C-38B0-B548-A78F-520DC007E7DF}"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90765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endParaRPr lang="en-US" dirty="0"/>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A3F32C-38B0-B548-A78F-520DC007E7DF}"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2514995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A3F32C-38B0-B548-A78F-520DC007E7DF}"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2476067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A3F32C-38B0-B548-A78F-520DC007E7DF}" type="datetimeFigureOut">
              <a:rPr lang="en-US" smtClean="0"/>
              <a:t>3/3/2023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4118034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A3F32C-38B0-B548-A78F-520DC007E7DF}" type="datetimeFigureOut">
              <a:rPr lang="en-US" smtClean="0"/>
              <a:t>3/3/2023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097575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A3F32C-38B0-B548-A78F-520DC007E7DF}" type="datetimeFigureOut">
              <a:rPr lang="en-US" smtClean="0"/>
              <a:t>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42735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27A3F32C-38B0-B548-A78F-520DC007E7DF}"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1152001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Click icon to add picture</a:t>
            </a:r>
            <a:endParaRPr lang="en-US" dirty="0"/>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27A3F32C-38B0-B548-A78F-520DC007E7DF}"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E1C02B-4381-A949-87F7-00D5CA5C0694}" type="slidenum">
              <a:rPr lang="en-US" smtClean="0"/>
              <a:t>‹#›</a:t>
            </a:fld>
            <a:endParaRPr lang="en-US"/>
          </a:p>
        </p:txBody>
      </p:sp>
    </p:spTree>
    <p:extLst>
      <p:ext uri="{BB962C8B-B14F-4D97-AF65-F5344CB8AC3E}">
        <p14:creationId xmlns:p14="http://schemas.microsoft.com/office/powerpoint/2010/main" val="358123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27A3F32C-38B0-B548-A78F-520DC007E7DF}" type="datetimeFigureOut">
              <a:rPr lang="en-US" smtClean="0"/>
              <a:t>3/3/2023</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42E1C02B-4381-A949-87F7-00D5CA5C0694}" type="slidenum">
              <a:rPr lang="en-US" smtClean="0"/>
              <a:t>‹#›</a:t>
            </a:fld>
            <a:endParaRPr lang="en-US"/>
          </a:p>
        </p:txBody>
      </p:sp>
    </p:spTree>
    <p:extLst>
      <p:ext uri="{BB962C8B-B14F-4D97-AF65-F5344CB8AC3E}">
        <p14:creationId xmlns:p14="http://schemas.microsoft.com/office/powerpoint/2010/main" val="1996327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EB888"/>
            </a:gs>
            <a:gs pos="33000">
              <a:srgbClr val="E7DCC4">
                <a:lumMod val="92000"/>
              </a:srgbClr>
            </a:gs>
            <a:gs pos="100000">
              <a:srgbClr val="FFFFFF"/>
            </a:gs>
          </a:gsLst>
          <a:lin ang="16200000" scaled="0"/>
          <a:tileRect/>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B5B2F4-AC80-4B4A-83D0-F69ECAF1CBF9}"/>
              </a:ext>
            </a:extLst>
          </p:cNvPr>
          <p:cNvSpPr txBox="1"/>
          <p:nvPr/>
        </p:nvSpPr>
        <p:spPr>
          <a:xfrm>
            <a:off x="4376055" y="800362"/>
            <a:ext cx="24166286" cy="3170099"/>
          </a:xfrm>
          <a:prstGeom prst="rect">
            <a:avLst/>
          </a:prstGeom>
          <a:noFill/>
        </p:spPr>
        <p:txBody>
          <a:bodyPr wrap="square" rtlCol="0">
            <a:spAutoFit/>
          </a:bodyPr>
          <a:lstStyle/>
          <a:p>
            <a:pPr algn="ctr"/>
            <a:r>
              <a:rPr lang="en-US" sz="10000" b="1" dirty="0">
                <a:latin typeface="Garamond" panose="02020404030301010803" pitchFamily="18" charset="0"/>
              </a:rPr>
              <a:t>Andrew Carnegie</a:t>
            </a:r>
          </a:p>
          <a:p>
            <a:pPr algn="ctr"/>
            <a:r>
              <a:rPr lang="en-US" sz="5500" dirty="0">
                <a:latin typeface="Garamond" panose="02020404030301010803" pitchFamily="18" charset="0"/>
              </a:rPr>
              <a:t>Caterina M. Arnold</a:t>
            </a:r>
          </a:p>
          <a:p>
            <a:pPr algn="ctr"/>
            <a:r>
              <a:rPr lang="en-US" sz="4500" dirty="0">
                <a:latin typeface="Garamond" panose="02020404030301010803" pitchFamily="18" charset="0"/>
              </a:rPr>
              <a:t>Florida State University Panama City</a:t>
            </a:r>
          </a:p>
        </p:txBody>
      </p:sp>
      <p:pic>
        <p:nvPicPr>
          <p:cNvPr id="8" name="Picture 7">
            <a:extLst>
              <a:ext uri="{FF2B5EF4-FFF2-40B4-BE49-F238E27FC236}">
                <a16:creationId xmlns:a16="http://schemas.microsoft.com/office/drawing/2014/main" id="{67BC0371-2978-204C-AFD4-DBA6205E3A56}"/>
              </a:ext>
            </a:extLst>
          </p:cNvPr>
          <p:cNvPicPr>
            <a:picLocks noChangeAspect="1"/>
          </p:cNvPicPr>
          <p:nvPr/>
        </p:nvPicPr>
        <p:blipFill>
          <a:blip r:embed="rId3"/>
          <a:stretch>
            <a:fillRect/>
          </a:stretch>
        </p:blipFill>
        <p:spPr>
          <a:xfrm>
            <a:off x="29352238" y="800363"/>
            <a:ext cx="2853327" cy="2853327"/>
          </a:xfrm>
          <a:prstGeom prst="rect">
            <a:avLst/>
          </a:prstGeom>
        </p:spPr>
      </p:pic>
      <p:cxnSp>
        <p:nvCxnSpPr>
          <p:cNvPr id="3" name="Straight Connector 2">
            <a:extLst>
              <a:ext uri="{FF2B5EF4-FFF2-40B4-BE49-F238E27FC236}">
                <a16:creationId xmlns:a16="http://schemas.microsoft.com/office/drawing/2014/main" id="{D0AF5D4E-5C2E-9047-88C1-238DBEC48E8B}"/>
              </a:ext>
            </a:extLst>
          </p:cNvPr>
          <p:cNvCxnSpPr/>
          <p:nvPr/>
        </p:nvCxnSpPr>
        <p:spPr>
          <a:xfrm>
            <a:off x="712831" y="4191000"/>
            <a:ext cx="31492733" cy="0"/>
          </a:xfrm>
          <a:prstGeom prst="line">
            <a:avLst/>
          </a:prstGeom>
          <a:ln w="57150">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79E53-11E7-1546-91C8-110BFEAE91CD}"/>
              </a:ext>
            </a:extLst>
          </p:cNvPr>
          <p:cNvCxnSpPr/>
          <p:nvPr/>
        </p:nvCxnSpPr>
        <p:spPr>
          <a:xfrm>
            <a:off x="712832" y="384973"/>
            <a:ext cx="31492733" cy="0"/>
          </a:xfrm>
          <a:prstGeom prst="line">
            <a:avLst/>
          </a:prstGeom>
          <a:ln w="57150">
            <a:solidFill>
              <a:srgbClr val="782F40"/>
            </a:solidFill>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68ACCF93-840C-E048-BB07-3B7B83391E97}"/>
              </a:ext>
            </a:extLst>
          </p:cNvPr>
          <p:cNvSpPr/>
          <p:nvPr/>
        </p:nvSpPr>
        <p:spPr>
          <a:xfrm>
            <a:off x="11478120" y="4686037"/>
            <a:ext cx="10058400" cy="8648962"/>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endParaRPr lang="en-US" sz="2800" dirty="0">
              <a:latin typeface="Garamond" panose="02020404030301010803" pitchFamily="18" charset="0"/>
            </a:endParaRPr>
          </a:p>
          <a:p>
            <a:pPr marL="457200" indent="-457200">
              <a:buFont typeface="Arial" panose="020B0604020202020204" pitchFamily="34" charset="0"/>
              <a:buChar char="•"/>
            </a:pPr>
            <a:endParaRPr lang="en-US" sz="2800" dirty="0">
              <a:latin typeface="Garamond" panose="02020404030301010803" pitchFamily="18" charset="0"/>
            </a:endParaRPr>
          </a:p>
          <a:p>
            <a:pPr marL="457200" indent="-457200">
              <a:buFont typeface="Arial" panose="020B0604020202020204" pitchFamily="34" charset="0"/>
              <a:buChar char="•"/>
            </a:pPr>
            <a:endParaRPr lang="en-US" sz="2800" dirty="0">
              <a:latin typeface="Garamond" panose="02020404030301010803" pitchFamily="18" charset="0"/>
            </a:endParaRPr>
          </a:p>
          <a:p>
            <a:r>
              <a:rPr lang="en-US" sz="2800" b="1" dirty="0">
                <a:solidFill>
                  <a:schemeClr val="tx1"/>
                </a:solidFill>
                <a:latin typeface="Garamond" panose="02020404030301010803" pitchFamily="18" charset="0"/>
              </a:rPr>
              <a:t>Carnegie had a Keen Eye for Innovation and Opportunity</a:t>
            </a:r>
          </a:p>
          <a:p>
            <a:pPr marL="457200" indent="-457200">
              <a:buFont typeface="Arial" panose="020B0604020202020204" pitchFamily="34" charset="0"/>
              <a:buChar char="•"/>
            </a:pPr>
            <a:r>
              <a:rPr lang="en-US" sz="2800" u="sng" dirty="0">
                <a:solidFill>
                  <a:schemeClr val="tx1"/>
                </a:solidFill>
                <a:latin typeface="Garamond" panose="02020404030301010803" pitchFamily="18" charset="0"/>
              </a:rPr>
              <a:t>Bessemer Process</a:t>
            </a:r>
            <a:r>
              <a:rPr lang="en-US" sz="2800" dirty="0">
                <a:solidFill>
                  <a:schemeClr val="tx1"/>
                </a:solidFill>
                <a:latin typeface="Garamond" panose="02020404030301010803" pitchFamily="18" charset="0"/>
              </a:rPr>
              <a:t>: First inexpensive industrial process that allowed for the mass production of steel from raw pig iron</a:t>
            </a:r>
          </a:p>
          <a:p>
            <a:r>
              <a:rPr lang="en-US" sz="2800" b="1" dirty="0">
                <a:solidFill>
                  <a:schemeClr val="tx1"/>
                </a:solidFill>
                <a:latin typeface="Garamond" panose="02020404030301010803" pitchFamily="18" charset="0"/>
              </a:rPr>
              <a:t>The Carnegie Steel Company Revolutionized the Industry</a:t>
            </a:r>
          </a:p>
          <a:p>
            <a:pPr marL="457200" indent="-457200">
              <a:buFont typeface="Arial" panose="020B0604020202020204" pitchFamily="34" charset="0"/>
              <a:buChar char="•"/>
            </a:pPr>
            <a:r>
              <a:rPr lang="en-US" sz="2800" u="sng" dirty="0">
                <a:solidFill>
                  <a:schemeClr val="tx1"/>
                </a:solidFill>
                <a:latin typeface="Garamond" panose="02020404030301010803" pitchFamily="18" charset="0"/>
              </a:rPr>
              <a:t>Supply Chain Management</a:t>
            </a:r>
            <a:r>
              <a:rPr lang="en-US" sz="2800" dirty="0">
                <a:solidFill>
                  <a:schemeClr val="tx1"/>
                </a:solidFill>
                <a:latin typeface="Garamond" panose="02020404030301010803" pitchFamily="18" charset="0"/>
              </a:rPr>
              <a:t>: Controlling the manufacturing process beginning to end, from sourcing raw materials to delivering the final product to its destination</a:t>
            </a:r>
          </a:p>
          <a:p>
            <a:pPr marL="457200" indent="-457200">
              <a:buFontTx/>
              <a:buChar char="-"/>
            </a:pPr>
            <a:endParaRPr lang="en-US" sz="2800" dirty="0">
              <a:solidFill>
                <a:schemeClr val="tx1"/>
              </a:solidFill>
              <a:latin typeface="Garamond" panose="02020404030301010803" pitchFamily="18" charset="0"/>
            </a:endParaRPr>
          </a:p>
          <a:p>
            <a:pPr marL="457200" indent="-457200">
              <a:buFontTx/>
              <a:buChar char="-"/>
            </a:pPr>
            <a:endParaRPr lang="en-US" sz="2800" dirty="0">
              <a:solidFill>
                <a:schemeClr val="tx1"/>
              </a:solidFill>
              <a:latin typeface="Garamond" panose="02020404030301010803" pitchFamily="18" charset="0"/>
            </a:endParaRPr>
          </a:p>
          <a:p>
            <a:pPr marL="457200" indent="-457200" algn="ctr">
              <a:buFontTx/>
              <a:buChar char="-"/>
            </a:pPr>
            <a:endParaRPr lang="en-US" sz="2800" dirty="0">
              <a:solidFill>
                <a:schemeClr val="tx1"/>
              </a:solidFill>
              <a:latin typeface="Garamond" panose="02020404030301010803" pitchFamily="18" charset="0"/>
            </a:endParaRPr>
          </a:p>
          <a:p>
            <a:pPr marR="0" algn="ctr" eaLnBrk="0" hangingPunct="0">
              <a:spcBef>
                <a:spcPts val="300"/>
              </a:spcBef>
              <a:spcAft>
                <a:spcPts val="300"/>
              </a:spcAft>
            </a:pPr>
            <a:r>
              <a:rPr lang="en-US" sz="2800" b="1" kern="800" dirty="0">
                <a:solidFill>
                  <a:srgbClr val="000000"/>
                </a:solidFill>
                <a:latin typeface="Garamond" panose="02020404030301010803" pitchFamily="18" charset="0"/>
                <a:ea typeface="MS PGothic" charset="-128"/>
                <a:cs typeface="Times New Roman" panose="02020603050405020304" pitchFamily="18" charset="0"/>
              </a:rPr>
              <a:t>Steel Magnate/Tycoon</a:t>
            </a:r>
          </a:p>
          <a:p>
            <a:pPr algn="ctr" eaLnBrk="0" hangingPunct="0">
              <a:spcBef>
                <a:spcPts val="300"/>
              </a:spcBef>
              <a:spcAft>
                <a:spcPts val="300"/>
              </a:spcAft>
            </a:pPr>
            <a:r>
              <a:rPr lang="en-US" sz="2800" b="1" kern="800" dirty="0">
                <a:solidFill>
                  <a:srgbClr val="000000"/>
                </a:solidFill>
                <a:latin typeface="Garamond" panose="02020404030301010803" pitchFamily="18" charset="0"/>
                <a:ea typeface="MS PGothic" charset="-128"/>
                <a:cs typeface="Times New Roman" panose="02020603050405020304" pitchFamily="18" charset="0"/>
              </a:rPr>
              <a:t>Ruthless Monopolist</a:t>
            </a:r>
          </a:p>
          <a:p>
            <a:pPr algn="ctr" eaLnBrk="0" hangingPunct="0">
              <a:spcBef>
                <a:spcPts val="300"/>
              </a:spcBef>
              <a:spcAft>
                <a:spcPts val="300"/>
              </a:spcAft>
            </a:pPr>
            <a:r>
              <a:rPr lang="en-US" sz="2800" b="1" kern="800" dirty="0">
                <a:solidFill>
                  <a:srgbClr val="000000"/>
                </a:solidFill>
                <a:latin typeface="Garamond" panose="02020404030301010803" pitchFamily="18" charset="0"/>
                <a:ea typeface="MS PGothic" charset="-128"/>
                <a:cs typeface="Times New Roman" panose="02020603050405020304" pitchFamily="18" charset="0"/>
              </a:rPr>
              <a:t>Man Who Built America</a:t>
            </a:r>
          </a:p>
          <a:p>
            <a:pPr marR="0" algn="ctr" eaLnBrk="0" hangingPunct="0">
              <a:spcBef>
                <a:spcPts val="300"/>
              </a:spcBef>
              <a:spcAft>
                <a:spcPts val="300"/>
              </a:spcAft>
            </a:pPr>
            <a:r>
              <a:rPr lang="en-US" sz="2800" b="1" kern="800" dirty="0">
                <a:solidFill>
                  <a:srgbClr val="000000"/>
                </a:solidFill>
                <a:effectLst/>
                <a:latin typeface="Garamond" panose="02020404030301010803" pitchFamily="18" charset="0"/>
                <a:ea typeface="MS PGothic" charset="-128"/>
                <a:cs typeface="Times New Roman" panose="02020603050405020304" pitchFamily="18" charset="0"/>
              </a:rPr>
              <a:t>Father of Modern </a:t>
            </a:r>
            <a:r>
              <a:rPr lang="en-US" sz="2800" b="1" kern="800" dirty="0">
                <a:solidFill>
                  <a:srgbClr val="000000"/>
                </a:solidFill>
                <a:latin typeface="Garamond" panose="02020404030301010803" pitchFamily="18" charset="0"/>
                <a:ea typeface="MS PGothic" charset="-128"/>
                <a:cs typeface="Times New Roman" panose="02020603050405020304" pitchFamily="18" charset="0"/>
              </a:rPr>
              <a:t>P</a:t>
            </a:r>
            <a:r>
              <a:rPr lang="en-US" sz="2800" b="1" kern="800" dirty="0">
                <a:solidFill>
                  <a:srgbClr val="000000"/>
                </a:solidFill>
                <a:effectLst/>
                <a:latin typeface="Garamond" panose="02020404030301010803" pitchFamily="18" charset="0"/>
                <a:ea typeface="MS PGothic" charset="-128"/>
                <a:cs typeface="Times New Roman" panose="02020603050405020304" pitchFamily="18" charset="0"/>
              </a:rPr>
              <a:t>hilanthropy</a:t>
            </a:r>
            <a:r>
              <a:rPr lang="en-US" sz="2800" b="1" kern="800" dirty="0">
                <a:solidFill>
                  <a:srgbClr val="000000"/>
                </a:solidFill>
                <a:latin typeface="Garamond" panose="02020404030301010803" pitchFamily="18" charset="0"/>
                <a:ea typeface="MS PGothic" charset="-128"/>
                <a:cs typeface="Times New Roman" panose="02020603050405020304" pitchFamily="18" charset="0"/>
              </a:rPr>
              <a:t> </a:t>
            </a:r>
          </a:p>
          <a:p>
            <a:pPr marR="0" algn="ctr" eaLnBrk="0" hangingPunct="0">
              <a:spcBef>
                <a:spcPts val="300"/>
              </a:spcBef>
              <a:spcAft>
                <a:spcPts val="300"/>
              </a:spcAft>
            </a:pPr>
            <a:r>
              <a:rPr lang="en-US" sz="2800" b="1" kern="800" dirty="0">
                <a:solidFill>
                  <a:srgbClr val="000000"/>
                </a:solidFill>
                <a:latin typeface="Garamond" panose="02020404030301010803" pitchFamily="18" charset="0"/>
                <a:ea typeface="MS PGothic" charset="-128"/>
                <a:cs typeface="Times New Roman" panose="02020603050405020304" pitchFamily="18" charset="0"/>
              </a:rPr>
              <a:t>The Gospel of Wealth</a:t>
            </a:r>
            <a:endParaRPr lang="en-US" sz="2800" b="1" dirty="0">
              <a:solidFill>
                <a:schemeClr val="tx1"/>
              </a:solidFill>
              <a:latin typeface="Garamond" panose="02020404030301010803" pitchFamily="18" charset="0"/>
            </a:endParaRPr>
          </a:p>
          <a:p>
            <a:pPr marL="457200" indent="-457200">
              <a:buFontTx/>
              <a:buChar char="-"/>
            </a:pPr>
            <a:endParaRPr lang="en-US" sz="2800" dirty="0">
              <a:solidFill>
                <a:schemeClr val="tx1"/>
              </a:solidFill>
              <a:latin typeface="Garamond" panose="02020404030301010803" pitchFamily="18" charset="0"/>
            </a:endParaRPr>
          </a:p>
          <a:p>
            <a:endParaRPr lang="en-US" sz="2800" dirty="0">
              <a:solidFill>
                <a:schemeClr val="tx1"/>
              </a:solidFill>
              <a:latin typeface="Garamond" panose="02020404030301010803" pitchFamily="18" charset="0"/>
            </a:endParaRPr>
          </a:p>
        </p:txBody>
      </p:sp>
      <p:sp>
        <p:nvSpPr>
          <p:cNvPr id="19" name="Rounded Rectangle 18">
            <a:extLst>
              <a:ext uri="{FF2B5EF4-FFF2-40B4-BE49-F238E27FC236}">
                <a16:creationId xmlns:a16="http://schemas.microsoft.com/office/drawing/2014/main" id="{105F2585-F4D4-144D-AB0C-715D32F02E70}"/>
              </a:ext>
            </a:extLst>
          </p:cNvPr>
          <p:cNvSpPr/>
          <p:nvPr/>
        </p:nvSpPr>
        <p:spPr>
          <a:xfrm flipH="1">
            <a:off x="22163206" y="4697584"/>
            <a:ext cx="10058400" cy="11948489"/>
          </a:xfrm>
          <a:prstGeom prst="roundRect">
            <a:avLst/>
          </a:prstGeom>
          <a: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a:blip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800" dirty="0">
              <a:solidFill>
                <a:schemeClr val="tx1"/>
              </a:solidFill>
              <a:latin typeface="Garamond" panose="02020404030301010803" pitchFamily="18" charset="0"/>
            </a:endParaRPr>
          </a:p>
        </p:txBody>
      </p:sp>
      <p:sp>
        <p:nvSpPr>
          <p:cNvPr id="20" name="Rounded Rectangle 19">
            <a:extLst>
              <a:ext uri="{FF2B5EF4-FFF2-40B4-BE49-F238E27FC236}">
                <a16:creationId xmlns:a16="http://schemas.microsoft.com/office/drawing/2014/main" id="{AE2DF76D-9E58-F94B-9338-69907C0601EE}"/>
              </a:ext>
            </a:extLst>
          </p:cNvPr>
          <p:cNvSpPr/>
          <p:nvPr/>
        </p:nvSpPr>
        <p:spPr>
          <a:xfrm>
            <a:off x="11478120" y="13936012"/>
            <a:ext cx="10058400" cy="7209225"/>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Garamond" panose="02020404030301010803" pitchFamily="18" charset="0"/>
            </a:endParaRPr>
          </a:p>
          <a:p>
            <a:endParaRPr lang="en-US" dirty="0">
              <a:solidFill>
                <a:schemeClr val="tx1"/>
              </a:solidFill>
              <a:latin typeface="Garamond" panose="02020404030301010803" pitchFamily="18" charset="0"/>
            </a:endParaRPr>
          </a:p>
          <a:p>
            <a:endParaRPr lang="en-US" dirty="0">
              <a:solidFill>
                <a:schemeClr val="tx1"/>
              </a:solidFill>
              <a:latin typeface="Garamond" panose="02020404030301010803" pitchFamily="18" charset="0"/>
            </a:endParaRPr>
          </a:p>
          <a:p>
            <a:endParaRPr lang="en-US" sz="2800" dirty="0">
              <a:solidFill>
                <a:schemeClr val="tx1"/>
              </a:solidFill>
              <a:latin typeface="Garamond" panose="02020404030301010803" pitchFamily="18" charset="0"/>
            </a:endParaRPr>
          </a:p>
          <a:p>
            <a:pPr marL="285750" indent="-285750">
              <a:buFont typeface="Arial" panose="020B0604020202020204" pitchFamily="34" charset="0"/>
              <a:buChar char="•"/>
            </a:pPr>
            <a:r>
              <a:rPr lang="en-US" sz="3200" dirty="0">
                <a:solidFill>
                  <a:schemeClr val="tx1"/>
                </a:solidFill>
                <a:latin typeface="Garamond" panose="02020404030301010803" pitchFamily="18" charset="0"/>
              </a:rPr>
              <a:t>Peak net worth estimated to be </a:t>
            </a:r>
            <a:r>
              <a:rPr lang="en-US" sz="3200" b="1" dirty="0">
                <a:solidFill>
                  <a:schemeClr val="tx1"/>
                </a:solidFill>
                <a:latin typeface="Garamond" panose="02020404030301010803" pitchFamily="18" charset="0"/>
              </a:rPr>
              <a:t>~$375 Billion</a:t>
            </a:r>
          </a:p>
          <a:p>
            <a:endParaRPr lang="en-US" sz="1000" dirty="0">
              <a:solidFill>
                <a:schemeClr val="tx1"/>
              </a:solidFill>
              <a:latin typeface="Garamond" panose="02020404030301010803" pitchFamily="18" charset="0"/>
            </a:endParaRPr>
          </a:p>
          <a:p>
            <a:pPr marL="285750" indent="-285750">
              <a:buFont typeface="Arial" panose="020B0604020202020204" pitchFamily="34" charset="0"/>
              <a:buChar char="•"/>
            </a:pPr>
            <a:r>
              <a:rPr lang="en-US" sz="3200" dirty="0">
                <a:solidFill>
                  <a:schemeClr val="tx1"/>
                </a:solidFill>
                <a:latin typeface="Garamond" panose="02020404030301010803" pitchFamily="18" charset="0"/>
              </a:rPr>
              <a:t>Sold Carnegie Steel to J.P. Morgan for </a:t>
            </a:r>
            <a:r>
              <a:rPr lang="en-US" sz="3200" b="1" dirty="0">
                <a:solidFill>
                  <a:schemeClr val="tx1"/>
                </a:solidFill>
                <a:latin typeface="Garamond" panose="02020404030301010803" pitchFamily="18" charset="0"/>
              </a:rPr>
              <a:t>$480 </a:t>
            </a:r>
            <a:r>
              <a:rPr lang="en-US" sz="3200" b="1" u="sng" dirty="0">
                <a:solidFill>
                  <a:schemeClr val="tx1"/>
                </a:solidFill>
                <a:latin typeface="Garamond" panose="02020404030301010803" pitchFamily="18" charset="0"/>
              </a:rPr>
              <a:t>Million</a:t>
            </a:r>
            <a:r>
              <a:rPr lang="en-US" sz="3200" b="1" dirty="0">
                <a:solidFill>
                  <a:schemeClr val="tx1"/>
                </a:solidFill>
                <a:latin typeface="Garamond" panose="02020404030301010803" pitchFamily="18" charset="0"/>
              </a:rPr>
              <a:t> in 1901</a:t>
            </a:r>
            <a:r>
              <a:rPr lang="en-US" sz="3200" dirty="0">
                <a:solidFill>
                  <a:schemeClr val="tx1"/>
                </a:solidFill>
                <a:latin typeface="Garamond" panose="02020404030301010803" pitchFamily="18" charset="0"/>
              </a:rPr>
              <a:t>. This is equivalent to </a:t>
            </a:r>
            <a:r>
              <a:rPr lang="en-US" sz="3200" b="1" dirty="0">
                <a:solidFill>
                  <a:schemeClr val="tx1"/>
                </a:solidFill>
                <a:latin typeface="Garamond" panose="02020404030301010803" pitchFamily="18" charset="0"/>
              </a:rPr>
              <a:t>$16.9 </a:t>
            </a:r>
            <a:r>
              <a:rPr lang="en-US" sz="3200" b="1" u="sng" dirty="0">
                <a:solidFill>
                  <a:schemeClr val="tx1"/>
                </a:solidFill>
                <a:latin typeface="Garamond" panose="02020404030301010803" pitchFamily="18" charset="0"/>
              </a:rPr>
              <a:t>Billion</a:t>
            </a:r>
            <a:r>
              <a:rPr lang="en-US" sz="3200" b="1" dirty="0">
                <a:solidFill>
                  <a:schemeClr val="tx1"/>
                </a:solidFill>
                <a:latin typeface="Garamond" panose="02020404030301010803" pitchFamily="18" charset="0"/>
              </a:rPr>
              <a:t> in 2023</a:t>
            </a:r>
            <a:r>
              <a:rPr lang="en-US" sz="3200" dirty="0">
                <a:solidFill>
                  <a:schemeClr val="tx1"/>
                </a:solidFill>
                <a:latin typeface="Garamond" panose="02020404030301010803" pitchFamily="18" charset="0"/>
              </a:rPr>
              <a:t> </a:t>
            </a:r>
          </a:p>
          <a:p>
            <a:pPr marL="742950" lvl="1" indent="-285750">
              <a:buFont typeface="Arial" panose="020B0604020202020204" pitchFamily="34" charset="0"/>
              <a:buChar char="•"/>
            </a:pPr>
            <a:r>
              <a:rPr lang="en-US" sz="3200" dirty="0">
                <a:solidFill>
                  <a:schemeClr val="tx1"/>
                </a:solidFill>
                <a:latin typeface="Garamond" panose="02020404030301010803" pitchFamily="18" charset="0"/>
              </a:rPr>
              <a:t>Made him the richest man in the world at the time</a:t>
            </a:r>
          </a:p>
          <a:p>
            <a:pPr lvl="1"/>
            <a:endParaRPr lang="en-US" sz="1000" dirty="0">
              <a:solidFill>
                <a:schemeClr val="tx1"/>
              </a:solidFill>
              <a:latin typeface="Garamond" panose="02020404030301010803" pitchFamily="18" charset="0"/>
            </a:endParaRPr>
          </a:p>
          <a:p>
            <a:pPr marL="285750" indent="-285750">
              <a:buFont typeface="Arial" panose="020B0604020202020204" pitchFamily="34" charset="0"/>
              <a:buChar char="•"/>
            </a:pPr>
            <a:r>
              <a:rPr lang="en-US" sz="3200" dirty="0">
                <a:solidFill>
                  <a:schemeClr val="tx1"/>
                </a:solidFill>
                <a:latin typeface="Garamond" panose="02020404030301010803" pitchFamily="18" charset="0"/>
              </a:rPr>
              <a:t>Donated over 90% of his fortune, approximately </a:t>
            </a:r>
            <a:r>
              <a:rPr lang="en-US" sz="3200" b="1" dirty="0">
                <a:solidFill>
                  <a:schemeClr val="tx1"/>
                </a:solidFill>
                <a:latin typeface="Garamond" panose="02020404030301010803" pitchFamily="18" charset="0"/>
              </a:rPr>
              <a:t>$400 Million</a:t>
            </a:r>
            <a:r>
              <a:rPr lang="en-US" sz="3200" dirty="0">
                <a:solidFill>
                  <a:schemeClr val="tx1"/>
                </a:solidFill>
                <a:latin typeface="Garamond" panose="02020404030301010803" pitchFamily="18" charset="0"/>
              </a:rPr>
              <a:t>, to charitable causes including public libraries, research institutions, non-profits, churches, and even causes promoting world peace</a:t>
            </a:r>
          </a:p>
          <a:p>
            <a:pPr marL="742950" lvl="1" indent="-285750">
              <a:buFont typeface="Arial" panose="020B0604020202020204" pitchFamily="34" charset="0"/>
              <a:buChar char="•"/>
            </a:pPr>
            <a:r>
              <a:rPr lang="en-US" sz="3200" dirty="0">
                <a:solidFill>
                  <a:schemeClr val="tx1"/>
                </a:solidFill>
                <a:latin typeface="Garamond" panose="02020404030301010803" pitchFamily="18" charset="0"/>
              </a:rPr>
              <a:t>A large portion went to trusts and institutions that still bear his name and promote his vision</a:t>
            </a:r>
          </a:p>
          <a:p>
            <a:pPr marL="285750" indent="-285750">
              <a:buFont typeface="Arial" panose="020B0604020202020204" pitchFamily="34" charset="0"/>
              <a:buChar char="•"/>
            </a:pPr>
            <a:endParaRPr lang="en-US" sz="3200" dirty="0">
              <a:solidFill>
                <a:schemeClr val="tx1"/>
              </a:solidFill>
              <a:latin typeface="Garamond" panose="02020404030301010803" pitchFamily="18" charset="0"/>
            </a:endParaRPr>
          </a:p>
          <a:p>
            <a:pPr marL="742950" lvl="1" indent="-285750">
              <a:buFont typeface="Arial" panose="020B0604020202020204" pitchFamily="34" charset="0"/>
              <a:buChar char="•"/>
            </a:pPr>
            <a:endParaRPr lang="en-US" sz="3200" dirty="0">
              <a:solidFill>
                <a:schemeClr val="tx1"/>
              </a:solidFill>
              <a:latin typeface="Garamond" panose="02020404030301010803" pitchFamily="18" charset="0"/>
            </a:endParaRPr>
          </a:p>
          <a:p>
            <a:pPr marL="285750" indent="-285750">
              <a:buFont typeface="Arial" panose="020B0604020202020204" pitchFamily="34" charset="0"/>
              <a:buChar char="•"/>
            </a:pPr>
            <a:endParaRPr lang="en-US" sz="3200" dirty="0">
              <a:latin typeface="Garamond" panose="02020404030301010803" pitchFamily="18" charset="0"/>
            </a:endParaRPr>
          </a:p>
        </p:txBody>
      </p:sp>
      <p:sp>
        <p:nvSpPr>
          <p:cNvPr id="23" name="Rounded Rectangle 22">
            <a:extLst>
              <a:ext uri="{FF2B5EF4-FFF2-40B4-BE49-F238E27FC236}">
                <a16:creationId xmlns:a16="http://schemas.microsoft.com/office/drawing/2014/main" id="{69C88FA8-0753-BD4D-A3D1-F108742E4DAC}"/>
              </a:ext>
            </a:extLst>
          </p:cNvPr>
          <p:cNvSpPr/>
          <p:nvPr/>
        </p:nvSpPr>
        <p:spPr>
          <a:xfrm>
            <a:off x="2164634" y="4994121"/>
            <a:ext cx="73152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Abstract</a:t>
            </a:r>
          </a:p>
        </p:txBody>
      </p:sp>
      <p:sp>
        <p:nvSpPr>
          <p:cNvPr id="26" name="Rounded Rectangle 25">
            <a:extLst>
              <a:ext uri="{FF2B5EF4-FFF2-40B4-BE49-F238E27FC236}">
                <a16:creationId xmlns:a16="http://schemas.microsoft.com/office/drawing/2014/main" id="{D010AE68-B05A-3F44-8362-9EA1E225A25A}"/>
              </a:ext>
            </a:extLst>
          </p:cNvPr>
          <p:cNvSpPr/>
          <p:nvPr/>
        </p:nvSpPr>
        <p:spPr>
          <a:xfrm>
            <a:off x="12886718" y="14248874"/>
            <a:ext cx="73152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Lasting Impact</a:t>
            </a:r>
          </a:p>
        </p:txBody>
      </p:sp>
      <p:sp>
        <p:nvSpPr>
          <p:cNvPr id="27" name="Rounded Rectangle 26">
            <a:extLst>
              <a:ext uri="{FF2B5EF4-FFF2-40B4-BE49-F238E27FC236}">
                <a16:creationId xmlns:a16="http://schemas.microsoft.com/office/drawing/2014/main" id="{46DD85E0-B9A7-594E-B581-0EAC11DD9AAE}"/>
              </a:ext>
            </a:extLst>
          </p:cNvPr>
          <p:cNvSpPr/>
          <p:nvPr/>
        </p:nvSpPr>
        <p:spPr>
          <a:xfrm>
            <a:off x="12849720" y="4998898"/>
            <a:ext cx="73152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Industrial Contributions </a:t>
            </a:r>
          </a:p>
        </p:txBody>
      </p:sp>
      <p:sp>
        <p:nvSpPr>
          <p:cNvPr id="32" name="Rectangle 31">
            <a:extLst>
              <a:ext uri="{FF2B5EF4-FFF2-40B4-BE49-F238E27FC236}">
                <a16:creationId xmlns:a16="http://schemas.microsoft.com/office/drawing/2014/main" id="{A2D30AF2-838F-8E41-9442-70B96338018C}"/>
              </a:ext>
            </a:extLst>
          </p:cNvPr>
          <p:cNvSpPr/>
          <p:nvPr/>
        </p:nvSpPr>
        <p:spPr>
          <a:xfrm>
            <a:off x="1318413" y="6203364"/>
            <a:ext cx="8991600" cy="4401205"/>
          </a:xfrm>
          <a:prstGeom prst="rect">
            <a:avLst/>
          </a:prstGeom>
        </p:spPr>
        <p:txBody>
          <a:bodyPr wrap="square">
            <a:spAutoFit/>
          </a:bodyPr>
          <a:lstStyle/>
          <a:p>
            <a:pPr algn="just" eaLnBrk="0" hangingPunct="0"/>
            <a:r>
              <a:rPr lang="en-US" sz="2800" kern="800" dirty="0">
                <a:solidFill>
                  <a:srgbClr val="000000"/>
                </a:solidFill>
                <a:effectLst/>
                <a:latin typeface="Times New Roman" panose="02020603050405020304" pitchFamily="18" charset="0"/>
                <a:ea typeface="MS PGothic" charset="-128"/>
                <a:cs typeface="Times New Roman" panose="02020603050405020304" pitchFamily="18" charset="0"/>
              </a:rPr>
              <a:t>		Andrew Carnegie was a poor immigrant who believed strongly in the value of hard work and The American Dream. The self-educated Scottish born man proficiently worked his way into society to become a steel tycoon by the early 1900’s and came to be known as one of the Men Who Built America. Carnegie spread jobs and prosperity and eventually sold his empire making him the richest man in the world, at which point he devoted his life to the welfare of others. Andrew Carnegie lived by his belief that the rich should die poor and is thus referred to as the Father of Modern Philanthropy. </a:t>
            </a:r>
          </a:p>
        </p:txBody>
      </p:sp>
      <p:sp>
        <p:nvSpPr>
          <p:cNvPr id="40" name="Rectangle 39">
            <a:extLst>
              <a:ext uri="{FF2B5EF4-FFF2-40B4-BE49-F238E27FC236}">
                <a16:creationId xmlns:a16="http://schemas.microsoft.com/office/drawing/2014/main" id="{8FC5FA3B-B81A-1D4C-9E6D-07E725A1C95E}"/>
              </a:ext>
            </a:extLst>
          </p:cNvPr>
          <p:cNvSpPr/>
          <p:nvPr/>
        </p:nvSpPr>
        <p:spPr>
          <a:xfrm>
            <a:off x="22696606" y="18282915"/>
            <a:ext cx="8991600" cy="2831544"/>
          </a:xfrm>
          <a:prstGeom prst="rect">
            <a:avLst/>
          </a:prstGeom>
        </p:spPr>
        <p:txBody>
          <a:bodyPr wrap="square">
            <a:spAutoFit/>
          </a:bodyPr>
          <a:lstStyle/>
          <a:p>
            <a:pPr indent="-457200"/>
            <a:endParaRPr lang="en-US" dirty="0">
              <a:latin typeface="Garamond" panose="02020404030301010803" pitchFamily="18" charset="0"/>
            </a:endParaRPr>
          </a:p>
          <a:p>
            <a:pPr indent="-457200"/>
            <a:r>
              <a:rPr lang="en-US" sz="2000" dirty="0">
                <a:latin typeface="Garamond" panose="02020404030301010803" pitchFamily="18" charset="0"/>
              </a:rPr>
              <a:t>York, C. C. (n.d.). Andrew Carnegie's Story. Retrieved from Carnegie Corporation of 	New York: https://www.carnegie.org/interactives/foundersstory/#!/</a:t>
            </a:r>
          </a:p>
          <a:p>
            <a:pPr indent="-457200"/>
            <a:endParaRPr lang="en-US" sz="2000" dirty="0">
              <a:latin typeface="Garamond" panose="02020404030301010803" pitchFamily="18" charset="0"/>
            </a:endParaRPr>
          </a:p>
          <a:p>
            <a:pPr indent="-457200"/>
            <a:r>
              <a:rPr lang="en-US" sz="2000" dirty="0">
                <a:latin typeface="Garamond" panose="02020404030301010803" pitchFamily="18" charset="0"/>
              </a:rPr>
              <a:t>Editors, B. (2021, May 26). Andrew Carnegie Biography. Retrieved from Biography.com:		https://www.biography.com/business-figure/andrew-carnegie</a:t>
            </a:r>
          </a:p>
          <a:p>
            <a:pPr indent="-457200"/>
            <a:endParaRPr lang="en-US" sz="2000" dirty="0">
              <a:latin typeface="Garamond" panose="02020404030301010803" pitchFamily="18" charset="0"/>
            </a:endParaRPr>
          </a:p>
          <a:p>
            <a:pPr indent="-457200"/>
            <a:r>
              <a:rPr lang="en-US" sz="2000" dirty="0">
                <a:latin typeface="Garamond" panose="02020404030301010803" pitchFamily="18" charset="0"/>
              </a:rPr>
              <a:t>Reeve, A. (n.d.). Andrew Carnegie, 1835-1919. Ironmaster and philanthropist, 1925. 	National	Galleries Scotland, Artist Estate . </a:t>
            </a:r>
          </a:p>
        </p:txBody>
      </p:sp>
      <p:sp>
        <p:nvSpPr>
          <p:cNvPr id="45" name="Rounded Rectangle 44">
            <a:extLst>
              <a:ext uri="{FF2B5EF4-FFF2-40B4-BE49-F238E27FC236}">
                <a16:creationId xmlns:a16="http://schemas.microsoft.com/office/drawing/2014/main" id="{6CDB26D9-4CEA-1F4C-ADF0-5464ADA33C3F}"/>
              </a:ext>
            </a:extLst>
          </p:cNvPr>
          <p:cNvSpPr/>
          <p:nvPr/>
        </p:nvSpPr>
        <p:spPr>
          <a:xfrm>
            <a:off x="13764120" y="9767634"/>
            <a:ext cx="5486400" cy="740664"/>
          </a:xfrm>
          <a:prstGeom prst="roundRect">
            <a:avLst/>
          </a:prstGeom>
          <a:solidFill>
            <a:schemeClr val="bg1"/>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782F40"/>
                </a:solidFill>
                <a:latin typeface="Garamond" panose="02020404030301010803" pitchFamily="18" charset="0"/>
              </a:rPr>
              <a:t>Notable Titles and Works</a:t>
            </a:r>
          </a:p>
        </p:txBody>
      </p:sp>
      <p:sp>
        <p:nvSpPr>
          <p:cNvPr id="11" name="Rounded Rectangle 16">
            <a:extLst>
              <a:ext uri="{FF2B5EF4-FFF2-40B4-BE49-F238E27FC236}">
                <a16:creationId xmlns:a16="http://schemas.microsoft.com/office/drawing/2014/main" id="{F824B265-0891-ADD7-B5C3-598B808787A9}"/>
              </a:ext>
            </a:extLst>
          </p:cNvPr>
          <p:cNvSpPr/>
          <p:nvPr/>
        </p:nvSpPr>
        <p:spPr>
          <a:xfrm>
            <a:off x="793034" y="10899412"/>
            <a:ext cx="10058400" cy="10245825"/>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pPr marL="514350" indent="-514350">
              <a:buFont typeface="+mj-lt"/>
              <a:buAutoNum type="arabicPeriod"/>
            </a:pPr>
            <a:r>
              <a:rPr lang="en-US" sz="2800" dirty="0">
                <a:solidFill>
                  <a:schemeClr val="tx1"/>
                </a:solidFill>
                <a:latin typeface="Garamond" panose="02020404030301010803" pitchFamily="18" charset="0"/>
              </a:rPr>
              <a:t> </a:t>
            </a:r>
            <a:r>
              <a:rPr lang="en-US" sz="2800" b="1" dirty="0">
                <a:solidFill>
                  <a:schemeClr val="tx1"/>
                </a:solidFill>
                <a:latin typeface="Garamond" panose="02020404030301010803" pitchFamily="18" charset="0"/>
              </a:rPr>
              <a:t>Ethical Leaders </a:t>
            </a:r>
            <a:r>
              <a:rPr lang="en-US" sz="2800" dirty="0">
                <a:solidFill>
                  <a:schemeClr val="tx1"/>
                </a:solidFill>
                <a:latin typeface="Garamond" panose="02020404030301010803" pitchFamily="18" charset="0"/>
              </a:rPr>
              <a:t>possess and express humility, maintaining concern for the greater good and especially those involved</a:t>
            </a:r>
          </a:p>
          <a:p>
            <a:pPr marL="514350" indent="-514350">
              <a:buFont typeface="+mj-lt"/>
              <a:buAutoNum type="arabicPeriod"/>
            </a:pPr>
            <a:r>
              <a:rPr lang="en-US" sz="2800" dirty="0">
                <a:solidFill>
                  <a:schemeClr val="tx1"/>
                </a:solidFill>
                <a:latin typeface="Garamond" panose="02020404030301010803" pitchFamily="18" charset="0"/>
              </a:rPr>
              <a:t> </a:t>
            </a:r>
            <a:r>
              <a:rPr lang="en-US" sz="2800" b="1" dirty="0">
                <a:solidFill>
                  <a:schemeClr val="tx1"/>
                </a:solidFill>
                <a:latin typeface="Garamond" panose="02020404030301010803" pitchFamily="18" charset="0"/>
              </a:rPr>
              <a:t>Servant Leaders </a:t>
            </a:r>
            <a:r>
              <a:rPr lang="en-US" sz="2800" dirty="0">
                <a:solidFill>
                  <a:schemeClr val="tx1"/>
                </a:solidFill>
                <a:latin typeface="Garamond" panose="02020404030301010803" pitchFamily="18" charset="0"/>
              </a:rPr>
              <a:t>transcend their own needs while inspiring others to grow, develop, and continuously improve</a:t>
            </a:r>
          </a:p>
          <a:p>
            <a:pPr marL="514350" indent="-514350">
              <a:buFont typeface="+mj-lt"/>
              <a:buAutoNum type="arabicPeriod"/>
            </a:pPr>
            <a:r>
              <a:rPr lang="en-US" sz="2800" dirty="0">
                <a:solidFill>
                  <a:schemeClr val="tx1"/>
                </a:solidFill>
                <a:latin typeface="Garamond" panose="02020404030301010803" pitchFamily="18" charset="0"/>
              </a:rPr>
              <a:t> </a:t>
            </a:r>
            <a:r>
              <a:rPr lang="en-US" sz="2800" b="1" dirty="0">
                <a:solidFill>
                  <a:schemeClr val="tx1"/>
                </a:solidFill>
                <a:latin typeface="Garamond" panose="02020404030301010803" pitchFamily="18" charset="0"/>
              </a:rPr>
              <a:t>The Achiever Family of Motivation </a:t>
            </a:r>
            <a:r>
              <a:rPr lang="en-US" sz="2800" dirty="0">
                <a:solidFill>
                  <a:schemeClr val="tx1"/>
                </a:solidFill>
                <a:latin typeface="Garamond" panose="02020404030301010803" pitchFamily="18" charset="0"/>
              </a:rPr>
              <a:t>characterizes</a:t>
            </a:r>
            <a:r>
              <a:rPr lang="en-US" sz="2800" b="1" i="1" dirty="0">
                <a:solidFill>
                  <a:schemeClr val="tx1"/>
                </a:solidFill>
                <a:latin typeface="Garamond" panose="02020404030301010803" pitchFamily="18" charset="0"/>
              </a:rPr>
              <a:t> </a:t>
            </a:r>
            <a:r>
              <a:rPr lang="en-US" sz="2800" dirty="0">
                <a:solidFill>
                  <a:schemeClr val="tx1"/>
                </a:solidFill>
                <a:latin typeface="Garamond" panose="02020404030301010803" pitchFamily="18" charset="0"/>
              </a:rPr>
              <a:t>those who meet challenges, overcome, and bring to completion</a:t>
            </a:r>
          </a:p>
          <a:p>
            <a:pPr marL="514350" indent="-514350">
              <a:buFont typeface="+mj-lt"/>
              <a:buAutoNum type="arabicPeriod"/>
            </a:pPr>
            <a:r>
              <a:rPr lang="en-US" sz="2800" dirty="0">
                <a:solidFill>
                  <a:schemeClr val="tx1"/>
                </a:solidFill>
                <a:latin typeface="Garamond" panose="02020404030301010803" pitchFamily="18" charset="0"/>
              </a:rPr>
              <a:t> </a:t>
            </a:r>
            <a:r>
              <a:rPr lang="en-US" sz="2800" b="1" dirty="0">
                <a:solidFill>
                  <a:schemeClr val="tx1"/>
                </a:solidFill>
                <a:latin typeface="Garamond" panose="02020404030301010803" pitchFamily="18" charset="0"/>
              </a:rPr>
              <a:t>Philanthropic Leaders </a:t>
            </a:r>
            <a:r>
              <a:rPr lang="en-US" sz="2800" dirty="0">
                <a:solidFill>
                  <a:schemeClr val="tx1"/>
                </a:solidFill>
                <a:latin typeface="Garamond" panose="02020404030301010803" pitchFamily="18" charset="0"/>
              </a:rPr>
              <a:t>are passionate and lead by example </a:t>
            </a:r>
            <a:r>
              <a:rPr lang="en-US" sz="2800" dirty="0">
                <a:solidFill>
                  <a:schemeClr val="tx1"/>
                </a:solidFill>
                <a:highlight>
                  <a:srgbClr val="FFFF00"/>
                </a:highlight>
                <a:latin typeface="Garamond" panose="02020404030301010803" pitchFamily="18" charset="0"/>
              </a:rPr>
              <a:t> </a:t>
            </a:r>
          </a:p>
          <a:p>
            <a:pPr marL="457200" indent="-457200">
              <a:buFont typeface="Arial" panose="020B0604020202020204" pitchFamily="34" charset="0"/>
              <a:buChar char="•"/>
            </a:pPr>
            <a:endParaRPr lang="en-US" sz="2000" dirty="0">
              <a:solidFill>
                <a:schemeClr val="tx1"/>
              </a:solidFill>
              <a:latin typeface="Garamond" panose="02020404030301010803" pitchFamily="18" charset="0"/>
            </a:endParaRPr>
          </a:p>
          <a:p>
            <a:pPr marL="457200" indent="-457200">
              <a:buFont typeface="Arial" panose="020B0604020202020204" pitchFamily="34" charset="0"/>
              <a:buChar char="•"/>
            </a:pPr>
            <a:endParaRPr lang="en-US" sz="2000" dirty="0">
              <a:solidFill>
                <a:schemeClr val="tx1"/>
              </a:solidFill>
              <a:latin typeface="Garamond" panose="02020404030301010803" pitchFamily="18" charset="0"/>
            </a:endParaRPr>
          </a:p>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pPr marL="514350" indent="-514350">
              <a:spcBef>
                <a:spcPts val="500"/>
              </a:spcBef>
              <a:spcAft>
                <a:spcPts val="500"/>
              </a:spcAft>
              <a:buFont typeface="+mj-lt"/>
              <a:buAutoNum type="arabicPeriod"/>
            </a:pPr>
            <a:r>
              <a:rPr lang="en-US" sz="2800" dirty="0">
                <a:solidFill>
                  <a:schemeClr val="tx1"/>
                </a:solidFill>
                <a:latin typeface="Garamond" panose="02020404030301010803" pitchFamily="18" charset="0"/>
              </a:rPr>
              <a:t> No man will make a great leader who wants to do it all himself or get all the credit for doing it.</a:t>
            </a:r>
          </a:p>
          <a:p>
            <a:pPr marL="514350" indent="-514350">
              <a:spcBef>
                <a:spcPts val="500"/>
              </a:spcBef>
              <a:spcAft>
                <a:spcPts val="500"/>
              </a:spcAft>
              <a:buFont typeface="+mj-lt"/>
              <a:buAutoNum type="arabicPeriod"/>
            </a:pPr>
            <a:r>
              <a:rPr lang="en-US" sz="2800" dirty="0">
                <a:solidFill>
                  <a:schemeClr val="tx1"/>
                </a:solidFill>
                <a:latin typeface="Garamond" panose="02020404030301010803" pitchFamily="18" charset="0"/>
              </a:rPr>
              <a:t> You must capture and keep the heart of the original and supremely able man before his brain can do its best.</a:t>
            </a:r>
          </a:p>
          <a:p>
            <a:pPr marL="514350" indent="-514350">
              <a:spcBef>
                <a:spcPts val="500"/>
              </a:spcBef>
              <a:spcAft>
                <a:spcPts val="500"/>
              </a:spcAft>
              <a:buFont typeface="+mj-lt"/>
              <a:buAutoNum type="arabicPeriod"/>
            </a:pPr>
            <a:r>
              <a:rPr lang="en-US" sz="2800" dirty="0">
                <a:solidFill>
                  <a:schemeClr val="tx1"/>
                </a:solidFill>
                <a:latin typeface="Garamond" panose="02020404030301010803" pitchFamily="18" charset="0"/>
              </a:rPr>
              <a:t> Think of yourself as on the threshold of unparalleled success. A whole, clear, glorious life lies before you. Achieve! </a:t>
            </a:r>
          </a:p>
          <a:p>
            <a:pPr marL="514350" indent="-514350">
              <a:spcBef>
                <a:spcPts val="500"/>
              </a:spcBef>
              <a:spcAft>
                <a:spcPts val="500"/>
              </a:spcAft>
              <a:buFont typeface="+mj-lt"/>
              <a:buAutoNum type="arabicPeriod"/>
            </a:pPr>
            <a:r>
              <a:rPr lang="en-US" sz="2800" dirty="0">
                <a:solidFill>
                  <a:schemeClr val="tx1"/>
                </a:solidFill>
                <a:latin typeface="Garamond" panose="02020404030301010803" pitchFamily="18" charset="0"/>
              </a:rPr>
              <a:t> Surplus wealth is a sacred trust which its possessor is bound to administer in his lifetime for the good of the community.</a:t>
            </a:r>
          </a:p>
        </p:txBody>
      </p:sp>
      <p:sp>
        <p:nvSpPr>
          <p:cNvPr id="12" name="Rounded Rectangle 23">
            <a:extLst>
              <a:ext uri="{FF2B5EF4-FFF2-40B4-BE49-F238E27FC236}">
                <a16:creationId xmlns:a16="http://schemas.microsoft.com/office/drawing/2014/main" id="{5C6281AB-DC6C-3DEF-2006-2CD5094E2C06}"/>
              </a:ext>
            </a:extLst>
          </p:cNvPr>
          <p:cNvSpPr/>
          <p:nvPr/>
        </p:nvSpPr>
        <p:spPr>
          <a:xfrm>
            <a:off x="2164634" y="11207877"/>
            <a:ext cx="73152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Leadership Qualities</a:t>
            </a:r>
          </a:p>
        </p:txBody>
      </p:sp>
      <p:pic>
        <p:nvPicPr>
          <p:cNvPr id="4" name="Picture 3">
            <a:extLst>
              <a:ext uri="{FF2B5EF4-FFF2-40B4-BE49-F238E27FC236}">
                <a16:creationId xmlns:a16="http://schemas.microsoft.com/office/drawing/2014/main" id="{69E0DC8A-66D8-1691-F881-51B6441BFB09}"/>
              </a:ext>
            </a:extLst>
          </p:cNvPr>
          <p:cNvPicPr>
            <a:picLocks noChangeAspect="1"/>
          </p:cNvPicPr>
          <p:nvPr/>
        </p:nvPicPr>
        <p:blipFill>
          <a:blip r:embed="rId3"/>
          <a:stretch>
            <a:fillRect/>
          </a:stretch>
        </p:blipFill>
        <p:spPr>
          <a:xfrm>
            <a:off x="712832" y="800362"/>
            <a:ext cx="2853327" cy="2853327"/>
          </a:xfrm>
          <a:prstGeom prst="rect">
            <a:avLst/>
          </a:prstGeom>
        </p:spPr>
      </p:pic>
      <p:sp>
        <p:nvSpPr>
          <p:cNvPr id="5" name="Rounded Rectangle 27">
            <a:extLst>
              <a:ext uri="{FF2B5EF4-FFF2-40B4-BE49-F238E27FC236}">
                <a16:creationId xmlns:a16="http://schemas.microsoft.com/office/drawing/2014/main" id="{4A02132B-95A7-0F71-22C5-EBD1A0FDFEF2}"/>
              </a:ext>
            </a:extLst>
          </p:cNvPr>
          <p:cNvSpPr/>
          <p:nvPr/>
        </p:nvSpPr>
        <p:spPr>
          <a:xfrm>
            <a:off x="23534806" y="17183390"/>
            <a:ext cx="73152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References</a:t>
            </a:r>
          </a:p>
        </p:txBody>
      </p:sp>
      <p:sp>
        <p:nvSpPr>
          <p:cNvPr id="7" name="Rounded Rectangle 44">
            <a:extLst>
              <a:ext uri="{FF2B5EF4-FFF2-40B4-BE49-F238E27FC236}">
                <a16:creationId xmlns:a16="http://schemas.microsoft.com/office/drawing/2014/main" id="{F414597C-6D2A-BD99-E076-04973201E6E3}"/>
              </a:ext>
            </a:extLst>
          </p:cNvPr>
          <p:cNvSpPr/>
          <p:nvPr/>
        </p:nvSpPr>
        <p:spPr>
          <a:xfrm>
            <a:off x="3079034" y="15909269"/>
            <a:ext cx="5486400" cy="736804"/>
          </a:xfrm>
          <a:prstGeom prst="roundRect">
            <a:avLst/>
          </a:prstGeom>
          <a:solidFill>
            <a:schemeClr val="bg1"/>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782F40"/>
                </a:solidFill>
                <a:latin typeface="Garamond" panose="02020404030301010803" pitchFamily="18" charset="0"/>
              </a:rPr>
              <a:t>Complementary Quotes</a:t>
            </a:r>
          </a:p>
        </p:txBody>
      </p:sp>
    </p:spTree>
    <p:extLst>
      <p:ext uri="{BB962C8B-B14F-4D97-AF65-F5344CB8AC3E}">
        <p14:creationId xmlns:p14="http://schemas.microsoft.com/office/powerpoint/2010/main" val="3603994452"/>
      </p:ext>
    </p:extLst>
  </p:cSld>
  <p:clrMapOvr>
    <a:masterClrMapping/>
  </p:clrMapOvr>
  <mc:AlternateContent xmlns:mc="http://schemas.openxmlformats.org/markup-compatibility/2006">
    <mc:Choice xmlns:p14="http://schemas.microsoft.com/office/powerpoint/2010/main" Requires="p14">
      <p:transition spd="slow" p14:dur="2000" advTm="289362"/>
    </mc:Choice>
    <mc:Fallback>
      <p:transition spd="slow" advTm="28936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EB888"/>
            </a:gs>
            <a:gs pos="33000">
              <a:srgbClr val="E7DCC4">
                <a:lumMod val="92000"/>
              </a:srgbClr>
            </a:gs>
            <a:gs pos="100000">
              <a:srgbClr val="FFFFFF"/>
            </a:gs>
          </a:gsLst>
          <a:lin ang="16200000" scaled="0"/>
          <a:tileRect/>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B5B2F4-AC80-4B4A-83D0-F69ECAF1CBF9}"/>
              </a:ext>
            </a:extLst>
          </p:cNvPr>
          <p:cNvSpPr txBox="1"/>
          <p:nvPr/>
        </p:nvSpPr>
        <p:spPr>
          <a:xfrm>
            <a:off x="4376055" y="800362"/>
            <a:ext cx="24166286" cy="3170099"/>
          </a:xfrm>
          <a:prstGeom prst="rect">
            <a:avLst/>
          </a:prstGeom>
          <a:noFill/>
        </p:spPr>
        <p:txBody>
          <a:bodyPr wrap="square" rtlCol="0">
            <a:spAutoFit/>
          </a:bodyPr>
          <a:lstStyle/>
          <a:p>
            <a:pPr algn="ctr"/>
            <a:r>
              <a:rPr lang="en-US" sz="10000" b="1" dirty="0">
                <a:latin typeface="Garamond" panose="02020404030301010803" pitchFamily="18" charset="0"/>
              </a:rPr>
              <a:t>Andrew Carnegie</a:t>
            </a:r>
          </a:p>
          <a:p>
            <a:pPr algn="ctr"/>
            <a:r>
              <a:rPr lang="en-US" sz="5500" dirty="0">
                <a:latin typeface="Garamond" panose="02020404030301010803" pitchFamily="18" charset="0"/>
              </a:rPr>
              <a:t>Caterina M. Arnold</a:t>
            </a:r>
          </a:p>
          <a:p>
            <a:pPr algn="ctr"/>
            <a:r>
              <a:rPr lang="en-US" sz="4500" dirty="0">
                <a:latin typeface="Garamond" panose="02020404030301010803" pitchFamily="18" charset="0"/>
              </a:rPr>
              <a:t>Florida State University Panama City</a:t>
            </a:r>
          </a:p>
        </p:txBody>
      </p:sp>
      <p:pic>
        <p:nvPicPr>
          <p:cNvPr id="8" name="Picture 7">
            <a:extLst>
              <a:ext uri="{FF2B5EF4-FFF2-40B4-BE49-F238E27FC236}">
                <a16:creationId xmlns:a16="http://schemas.microsoft.com/office/drawing/2014/main" id="{67BC0371-2978-204C-AFD4-DBA6205E3A56}"/>
              </a:ext>
            </a:extLst>
          </p:cNvPr>
          <p:cNvPicPr>
            <a:picLocks noChangeAspect="1"/>
          </p:cNvPicPr>
          <p:nvPr/>
        </p:nvPicPr>
        <p:blipFill>
          <a:blip r:embed="rId5"/>
          <a:stretch>
            <a:fillRect/>
          </a:stretch>
        </p:blipFill>
        <p:spPr>
          <a:xfrm>
            <a:off x="29352238" y="800363"/>
            <a:ext cx="2853327" cy="2853327"/>
          </a:xfrm>
          <a:prstGeom prst="rect">
            <a:avLst/>
          </a:prstGeom>
        </p:spPr>
      </p:pic>
      <p:cxnSp>
        <p:nvCxnSpPr>
          <p:cNvPr id="3" name="Straight Connector 2">
            <a:extLst>
              <a:ext uri="{FF2B5EF4-FFF2-40B4-BE49-F238E27FC236}">
                <a16:creationId xmlns:a16="http://schemas.microsoft.com/office/drawing/2014/main" id="{D0AF5D4E-5C2E-9047-88C1-238DBEC48E8B}"/>
              </a:ext>
            </a:extLst>
          </p:cNvPr>
          <p:cNvCxnSpPr/>
          <p:nvPr/>
        </p:nvCxnSpPr>
        <p:spPr>
          <a:xfrm>
            <a:off x="712831" y="4191000"/>
            <a:ext cx="31492733" cy="0"/>
          </a:xfrm>
          <a:prstGeom prst="line">
            <a:avLst/>
          </a:prstGeom>
          <a:ln w="57150">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A379E53-11E7-1546-91C8-110BFEAE91CD}"/>
              </a:ext>
            </a:extLst>
          </p:cNvPr>
          <p:cNvCxnSpPr/>
          <p:nvPr/>
        </p:nvCxnSpPr>
        <p:spPr>
          <a:xfrm>
            <a:off x="712832" y="384973"/>
            <a:ext cx="31492733" cy="0"/>
          </a:xfrm>
          <a:prstGeom prst="line">
            <a:avLst/>
          </a:prstGeom>
          <a:ln w="57150">
            <a:solidFill>
              <a:srgbClr val="782F40"/>
            </a:solidFill>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id="{68ACCF93-840C-E048-BB07-3B7B83391E97}"/>
              </a:ext>
            </a:extLst>
          </p:cNvPr>
          <p:cNvSpPr/>
          <p:nvPr/>
        </p:nvSpPr>
        <p:spPr>
          <a:xfrm>
            <a:off x="11478120" y="4686037"/>
            <a:ext cx="10058400" cy="8648962"/>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endParaRPr lang="en-US" sz="2800" dirty="0">
              <a:latin typeface="Garamond" panose="02020404030301010803" pitchFamily="18" charset="0"/>
            </a:endParaRPr>
          </a:p>
          <a:p>
            <a:pPr marL="457200" indent="-457200">
              <a:buFont typeface="Arial" panose="020B0604020202020204" pitchFamily="34" charset="0"/>
              <a:buChar char="•"/>
            </a:pPr>
            <a:endParaRPr lang="en-US" sz="2800" dirty="0">
              <a:latin typeface="Garamond" panose="02020404030301010803" pitchFamily="18" charset="0"/>
            </a:endParaRPr>
          </a:p>
          <a:p>
            <a:pPr marL="457200" indent="-457200">
              <a:buFont typeface="Arial" panose="020B0604020202020204" pitchFamily="34" charset="0"/>
              <a:buChar char="•"/>
            </a:pPr>
            <a:endParaRPr lang="en-US" sz="2800" dirty="0">
              <a:latin typeface="Garamond" panose="02020404030301010803" pitchFamily="18" charset="0"/>
            </a:endParaRPr>
          </a:p>
          <a:p>
            <a:r>
              <a:rPr lang="en-US" sz="2800" b="1" dirty="0">
                <a:solidFill>
                  <a:schemeClr val="tx1"/>
                </a:solidFill>
                <a:latin typeface="Garamond" panose="02020404030301010803" pitchFamily="18" charset="0"/>
              </a:rPr>
              <a:t>Carnegie had a Keen Eye for Innovation and Opportunity</a:t>
            </a:r>
          </a:p>
          <a:p>
            <a:pPr marL="457200" indent="-457200">
              <a:buFont typeface="Arial" panose="020B0604020202020204" pitchFamily="34" charset="0"/>
              <a:buChar char="•"/>
            </a:pPr>
            <a:r>
              <a:rPr lang="en-US" sz="2800" u="sng" dirty="0">
                <a:solidFill>
                  <a:schemeClr val="tx1"/>
                </a:solidFill>
                <a:latin typeface="Garamond" panose="02020404030301010803" pitchFamily="18" charset="0"/>
              </a:rPr>
              <a:t>Bessemer Process</a:t>
            </a:r>
            <a:r>
              <a:rPr lang="en-US" sz="2800" dirty="0">
                <a:solidFill>
                  <a:schemeClr val="tx1"/>
                </a:solidFill>
                <a:latin typeface="Garamond" panose="02020404030301010803" pitchFamily="18" charset="0"/>
              </a:rPr>
              <a:t>: First inexpensive industrial process that allowed for the mass production of steel from raw pig iron</a:t>
            </a:r>
          </a:p>
          <a:p>
            <a:r>
              <a:rPr lang="en-US" sz="2800" b="1" dirty="0">
                <a:solidFill>
                  <a:schemeClr val="tx1"/>
                </a:solidFill>
                <a:latin typeface="Garamond" panose="02020404030301010803" pitchFamily="18" charset="0"/>
              </a:rPr>
              <a:t>The Carnegie Steel Company Revolutionized the Industry</a:t>
            </a:r>
          </a:p>
          <a:p>
            <a:pPr marL="457200" indent="-457200">
              <a:buFont typeface="Arial" panose="020B0604020202020204" pitchFamily="34" charset="0"/>
              <a:buChar char="•"/>
            </a:pPr>
            <a:r>
              <a:rPr lang="en-US" sz="2800" u="sng" dirty="0">
                <a:solidFill>
                  <a:schemeClr val="tx1"/>
                </a:solidFill>
                <a:latin typeface="Garamond" panose="02020404030301010803" pitchFamily="18" charset="0"/>
              </a:rPr>
              <a:t>Supply Chain Management</a:t>
            </a:r>
            <a:r>
              <a:rPr lang="en-US" sz="2800" dirty="0">
                <a:solidFill>
                  <a:schemeClr val="tx1"/>
                </a:solidFill>
                <a:latin typeface="Garamond" panose="02020404030301010803" pitchFamily="18" charset="0"/>
              </a:rPr>
              <a:t>: Controlling the manufacturing process beginning to end, from sourcing raw materials to delivering the final product to its destination</a:t>
            </a:r>
          </a:p>
          <a:p>
            <a:pPr marL="457200" indent="-457200">
              <a:buFontTx/>
              <a:buChar char="-"/>
            </a:pPr>
            <a:endParaRPr lang="en-US" sz="2800" dirty="0">
              <a:solidFill>
                <a:schemeClr val="tx1"/>
              </a:solidFill>
              <a:latin typeface="Garamond" panose="02020404030301010803" pitchFamily="18" charset="0"/>
            </a:endParaRPr>
          </a:p>
          <a:p>
            <a:pPr marL="457200" indent="-457200">
              <a:buFontTx/>
              <a:buChar char="-"/>
            </a:pPr>
            <a:endParaRPr lang="en-US" sz="2800" dirty="0">
              <a:solidFill>
                <a:schemeClr val="tx1"/>
              </a:solidFill>
              <a:latin typeface="Garamond" panose="02020404030301010803" pitchFamily="18" charset="0"/>
            </a:endParaRPr>
          </a:p>
          <a:p>
            <a:pPr marL="457200" indent="-457200" algn="ctr">
              <a:buFontTx/>
              <a:buChar char="-"/>
            </a:pPr>
            <a:endParaRPr lang="en-US" sz="2800" dirty="0">
              <a:solidFill>
                <a:schemeClr val="tx1"/>
              </a:solidFill>
              <a:latin typeface="Garamond" panose="02020404030301010803" pitchFamily="18" charset="0"/>
            </a:endParaRPr>
          </a:p>
          <a:p>
            <a:pPr marR="0" algn="ctr" eaLnBrk="0" hangingPunct="0">
              <a:spcBef>
                <a:spcPts val="300"/>
              </a:spcBef>
              <a:spcAft>
                <a:spcPts val="300"/>
              </a:spcAft>
            </a:pPr>
            <a:r>
              <a:rPr lang="en-US" sz="2800" b="1" kern="800" dirty="0">
                <a:solidFill>
                  <a:srgbClr val="000000"/>
                </a:solidFill>
                <a:latin typeface="Garamond" panose="02020404030301010803" pitchFamily="18" charset="0"/>
                <a:ea typeface="MS PGothic" charset="-128"/>
                <a:cs typeface="Times New Roman" panose="02020603050405020304" pitchFamily="18" charset="0"/>
              </a:rPr>
              <a:t>Steel Magnate/Tycoon</a:t>
            </a:r>
          </a:p>
          <a:p>
            <a:pPr algn="ctr" eaLnBrk="0" hangingPunct="0">
              <a:spcBef>
                <a:spcPts val="300"/>
              </a:spcBef>
              <a:spcAft>
                <a:spcPts val="300"/>
              </a:spcAft>
            </a:pPr>
            <a:r>
              <a:rPr lang="en-US" sz="2800" b="1" kern="800" dirty="0">
                <a:solidFill>
                  <a:srgbClr val="000000"/>
                </a:solidFill>
                <a:latin typeface="Garamond" panose="02020404030301010803" pitchFamily="18" charset="0"/>
                <a:ea typeface="MS PGothic" charset="-128"/>
                <a:cs typeface="Times New Roman" panose="02020603050405020304" pitchFamily="18" charset="0"/>
              </a:rPr>
              <a:t>Ruthless Monopolist</a:t>
            </a:r>
          </a:p>
          <a:p>
            <a:pPr algn="ctr" eaLnBrk="0" hangingPunct="0">
              <a:spcBef>
                <a:spcPts val="300"/>
              </a:spcBef>
              <a:spcAft>
                <a:spcPts val="300"/>
              </a:spcAft>
            </a:pPr>
            <a:r>
              <a:rPr lang="en-US" sz="2800" b="1" kern="800" dirty="0">
                <a:solidFill>
                  <a:srgbClr val="000000"/>
                </a:solidFill>
                <a:latin typeface="Garamond" panose="02020404030301010803" pitchFamily="18" charset="0"/>
                <a:ea typeface="MS PGothic" charset="-128"/>
                <a:cs typeface="Times New Roman" panose="02020603050405020304" pitchFamily="18" charset="0"/>
              </a:rPr>
              <a:t>Man Who Built America</a:t>
            </a:r>
          </a:p>
          <a:p>
            <a:pPr marR="0" algn="ctr" eaLnBrk="0" hangingPunct="0">
              <a:spcBef>
                <a:spcPts val="300"/>
              </a:spcBef>
              <a:spcAft>
                <a:spcPts val="300"/>
              </a:spcAft>
            </a:pPr>
            <a:r>
              <a:rPr lang="en-US" sz="2800" b="1" kern="800" dirty="0">
                <a:solidFill>
                  <a:srgbClr val="000000"/>
                </a:solidFill>
                <a:effectLst/>
                <a:latin typeface="Garamond" panose="02020404030301010803" pitchFamily="18" charset="0"/>
                <a:ea typeface="MS PGothic" charset="-128"/>
                <a:cs typeface="Times New Roman" panose="02020603050405020304" pitchFamily="18" charset="0"/>
              </a:rPr>
              <a:t>Father of Modern </a:t>
            </a:r>
            <a:r>
              <a:rPr lang="en-US" sz="2800" b="1" kern="800" dirty="0">
                <a:solidFill>
                  <a:srgbClr val="000000"/>
                </a:solidFill>
                <a:latin typeface="Garamond" panose="02020404030301010803" pitchFamily="18" charset="0"/>
                <a:ea typeface="MS PGothic" charset="-128"/>
                <a:cs typeface="Times New Roman" panose="02020603050405020304" pitchFamily="18" charset="0"/>
              </a:rPr>
              <a:t>P</a:t>
            </a:r>
            <a:r>
              <a:rPr lang="en-US" sz="2800" b="1" kern="800" dirty="0">
                <a:solidFill>
                  <a:srgbClr val="000000"/>
                </a:solidFill>
                <a:effectLst/>
                <a:latin typeface="Garamond" panose="02020404030301010803" pitchFamily="18" charset="0"/>
                <a:ea typeface="MS PGothic" charset="-128"/>
                <a:cs typeface="Times New Roman" panose="02020603050405020304" pitchFamily="18" charset="0"/>
              </a:rPr>
              <a:t>hilanthropy</a:t>
            </a:r>
            <a:r>
              <a:rPr lang="en-US" sz="2800" b="1" kern="800" dirty="0">
                <a:solidFill>
                  <a:srgbClr val="000000"/>
                </a:solidFill>
                <a:latin typeface="Garamond" panose="02020404030301010803" pitchFamily="18" charset="0"/>
                <a:ea typeface="MS PGothic" charset="-128"/>
                <a:cs typeface="Times New Roman" panose="02020603050405020304" pitchFamily="18" charset="0"/>
              </a:rPr>
              <a:t> </a:t>
            </a:r>
          </a:p>
          <a:p>
            <a:pPr marR="0" algn="ctr" eaLnBrk="0" hangingPunct="0">
              <a:spcBef>
                <a:spcPts val="300"/>
              </a:spcBef>
              <a:spcAft>
                <a:spcPts val="300"/>
              </a:spcAft>
            </a:pPr>
            <a:r>
              <a:rPr lang="en-US" sz="2800" b="1" kern="800" dirty="0">
                <a:solidFill>
                  <a:srgbClr val="000000"/>
                </a:solidFill>
                <a:latin typeface="Garamond" panose="02020404030301010803" pitchFamily="18" charset="0"/>
                <a:ea typeface="MS PGothic" charset="-128"/>
                <a:cs typeface="Times New Roman" panose="02020603050405020304" pitchFamily="18" charset="0"/>
              </a:rPr>
              <a:t>The Gospel of Wealth</a:t>
            </a:r>
            <a:endParaRPr lang="en-US" sz="2800" b="1" dirty="0">
              <a:solidFill>
                <a:schemeClr val="tx1"/>
              </a:solidFill>
              <a:latin typeface="Garamond" panose="02020404030301010803" pitchFamily="18" charset="0"/>
            </a:endParaRPr>
          </a:p>
          <a:p>
            <a:pPr marL="457200" indent="-457200">
              <a:buFontTx/>
              <a:buChar char="-"/>
            </a:pPr>
            <a:endParaRPr lang="en-US" sz="2800" dirty="0">
              <a:solidFill>
                <a:schemeClr val="tx1"/>
              </a:solidFill>
              <a:latin typeface="Garamond" panose="02020404030301010803" pitchFamily="18" charset="0"/>
            </a:endParaRPr>
          </a:p>
          <a:p>
            <a:endParaRPr lang="en-US" sz="2800" dirty="0">
              <a:solidFill>
                <a:schemeClr val="tx1"/>
              </a:solidFill>
              <a:latin typeface="Garamond" panose="02020404030301010803" pitchFamily="18" charset="0"/>
            </a:endParaRPr>
          </a:p>
        </p:txBody>
      </p:sp>
      <p:sp>
        <p:nvSpPr>
          <p:cNvPr id="19" name="Rounded Rectangle 18">
            <a:extLst>
              <a:ext uri="{FF2B5EF4-FFF2-40B4-BE49-F238E27FC236}">
                <a16:creationId xmlns:a16="http://schemas.microsoft.com/office/drawing/2014/main" id="{105F2585-F4D4-144D-AB0C-715D32F02E70}"/>
              </a:ext>
            </a:extLst>
          </p:cNvPr>
          <p:cNvSpPr/>
          <p:nvPr/>
        </p:nvSpPr>
        <p:spPr>
          <a:xfrm flipH="1">
            <a:off x="22163206" y="4697584"/>
            <a:ext cx="10058400" cy="11948489"/>
          </a:xfrm>
          <a:prstGeom prst="roundRect">
            <a:avLst/>
          </a:prstGeom>
          <a: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a:blip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800" dirty="0">
              <a:solidFill>
                <a:schemeClr val="tx1"/>
              </a:solidFill>
              <a:latin typeface="Garamond" panose="02020404030301010803" pitchFamily="18" charset="0"/>
            </a:endParaRPr>
          </a:p>
        </p:txBody>
      </p:sp>
      <p:sp>
        <p:nvSpPr>
          <p:cNvPr id="20" name="Rounded Rectangle 19">
            <a:extLst>
              <a:ext uri="{FF2B5EF4-FFF2-40B4-BE49-F238E27FC236}">
                <a16:creationId xmlns:a16="http://schemas.microsoft.com/office/drawing/2014/main" id="{AE2DF76D-9E58-F94B-9338-69907C0601EE}"/>
              </a:ext>
            </a:extLst>
          </p:cNvPr>
          <p:cNvSpPr/>
          <p:nvPr/>
        </p:nvSpPr>
        <p:spPr>
          <a:xfrm>
            <a:off x="11478120" y="13936012"/>
            <a:ext cx="10058400" cy="7209225"/>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dirty="0">
              <a:solidFill>
                <a:schemeClr val="tx1"/>
              </a:solidFill>
              <a:latin typeface="Garamond" panose="02020404030301010803" pitchFamily="18" charset="0"/>
            </a:endParaRPr>
          </a:p>
          <a:p>
            <a:endParaRPr lang="en-US" dirty="0">
              <a:solidFill>
                <a:schemeClr val="tx1"/>
              </a:solidFill>
              <a:latin typeface="Garamond" panose="02020404030301010803" pitchFamily="18" charset="0"/>
            </a:endParaRPr>
          </a:p>
          <a:p>
            <a:endParaRPr lang="en-US" dirty="0">
              <a:solidFill>
                <a:schemeClr val="tx1"/>
              </a:solidFill>
              <a:latin typeface="Garamond" panose="02020404030301010803" pitchFamily="18" charset="0"/>
            </a:endParaRPr>
          </a:p>
          <a:p>
            <a:endParaRPr lang="en-US" sz="2800" dirty="0">
              <a:solidFill>
                <a:schemeClr val="tx1"/>
              </a:solidFill>
              <a:latin typeface="Garamond" panose="02020404030301010803" pitchFamily="18" charset="0"/>
            </a:endParaRPr>
          </a:p>
          <a:p>
            <a:pPr marL="285750" indent="-285750">
              <a:buFont typeface="Arial" panose="020B0604020202020204" pitchFamily="34" charset="0"/>
              <a:buChar char="•"/>
            </a:pPr>
            <a:r>
              <a:rPr lang="en-US" sz="3200" dirty="0">
                <a:solidFill>
                  <a:schemeClr val="tx1"/>
                </a:solidFill>
                <a:latin typeface="Garamond" panose="02020404030301010803" pitchFamily="18" charset="0"/>
              </a:rPr>
              <a:t>Peak net worth estimated to be </a:t>
            </a:r>
            <a:r>
              <a:rPr lang="en-US" sz="3200" b="1" dirty="0">
                <a:solidFill>
                  <a:schemeClr val="tx1"/>
                </a:solidFill>
                <a:latin typeface="Garamond" panose="02020404030301010803" pitchFamily="18" charset="0"/>
              </a:rPr>
              <a:t>~$375 Billion</a:t>
            </a:r>
          </a:p>
          <a:p>
            <a:endParaRPr lang="en-US" sz="1000" dirty="0">
              <a:solidFill>
                <a:schemeClr val="tx1"/>
              </a:solidFill>
              <a:latin typeface="Garamond" panose="02020404030301010803" pitchFamily="18" charset="0"/>
            </a:endParaRPr>
          </a:p>
          <a:p>
            <a:pPr marL="285750" indent="-285750">
              <a:buFont typeface="Arial" panose="020B0604020202020204" pitchFamily="34" charset="0"/>
              <a:buChar char="•"/>
            </a:pPr>
            <a:r>
              <a:rPr lang="en-US" sz="3200" dirty="0">
                <a:solidFill>
                  <a:schemeClr val="tx1"/>
                </a:solidFill>
                <a:latin typeface="Garamond" panose="02020404030301010803" pitchFamily="18" charset="0"/>
              </a:rPr>
              <a:t>Sold Carnegie Steel to J.P. Morgan for </a:t>
            </a:r>
            <a:r>
              <a:rPr lang="en-US" sz="3200" b="1" dirty="0">
                <a:solidFill>
                  <a:schemeClr val="tx1"/>
                </a:solidFill>
                <a:latin typeface="Garamond" panose="02020404030301010803" pitchFamily="18" charset="0"/>
              </a:rPr>
              <a:t>$480 </a:t>
            </a:r>
            <a:r>
              <a:rPr lang="en-US" sz="3200" b="1" u="sng" dirty="0">
                <a:solidFill>
                  <a:schemeClr val="tx1"/>
                </a:solidFill>
                <a:latin typeface="Garamond" panose="02020404030301010803" pitchFamily="18" charset="0"/>
              </a:rPr>
              <a:t>Million</a:t>
            </a:r>
            <a:r>
              <a:rPr lang="en-US" sz="3200" b="1" dirty="0">
                <a:solidFill>
                  <a:schemeClr val="tx1"/>
                </a:solidFill>
                <a:latin typeface="Garamond" panose="02020404030301010803" pitchFamily="18" charset="0"/>
              </a:rPr>
              <a:t> in 1901</a:t>
            </a:r>
            <a:r>
              <a:rPr lang="en-US" sz="3200" dirty="0">
                <a:solidFill>
                  <a:schemeClr val="tx1"/>
                </a:solidFill>
                <a:latin typeface="Garamond" panose="02020404030301010803" pitchFamily="18" charset="0"/>
              </a:rPr>
              <a:t>. This is equivalent to </a:t>
            </a:r>
            <a:r>
              <a:rPr lang="en-US" sz="3200" b="1" dirty="0">
                <a:solidFill>
                  <a:schemeClr val="tx1"/>
                </a:solidFill>
                <a:latin typeface="Garamond" panose="02020404030301010803" pitchFamily="18" charset="0"/>
              </a:rPr>
              <a:t>$16.9 </a:t>
            </a:r>
            <a:r>
              <a:rPr lang="en-US" sz="3200" b="1" u="sng" dirty="0">
                <a:solidFill>
                  <a:schemeClr val="tx1"/>
                </a:solidFill>
                <a:latin typeface="Garamond" panose="02020404030301010803" pitchFamily="18" charset="0"/>
              </a:rPr>
              <a:t>Billion</a:t>
            </a:r>
            <a:r>
              <a:rPr lang="en-US" sz="3200" b="1" dirty="0">
                <a:solidFill>
                  <a:schemeClr val="tx1"/>
                </a:solidFill>
                <a:latin typeface="Garamond" panose="02020404030301010803" pitchFamily="18" charset="0"/>
              </a:rPr>
              <a:t> in 2023</a:t>
            </a:r>
            <a:r>
              <a:rPr lang="en-US" sz="3200" dirty="0">
                <a:solidFill>
                  <a:schemeClr val="tx1"/>
                </a:solidFill>
                <a:latin typeface="Garamond" panose="02020404030301010803" pitchFamily="18" charset="0"/>
              </a:rPr>
              <a:t> </a:t>
            </a:r>
          </a:p>
          <a:p>
            <a:pPr marL="742950" lvl="1" indent="-285750">
              <a:buFont typeface="Arial" panose="020B0604020202020204" pitchFamily="34" charset="0"/>
              <a:buChar char="•"/>
            </a:pPr>
            <a:r>
              <a:rPr lang="en-US" sz="3200" dirty="0">
                <a:solidFill>
                  <a:schemeClr val="tx1"/>
                </a:solidFill>
                <a:latin typeface="Garamond" panose="02020404030301010803" pitchFamily="18" charset="0"/>
              </a:rPr>
              <a:t>Made him the richest man in the world at the time</a:t>
            </a:r>
          </a:p>
          <a:p>
            <a:pPr lvl="1"/>
            <a:endParaRPr lang="en-US" sz="1000" dirty="0">
              <a:solidFill>
                <a:schemeClr val="tx1"/>
              </a:solidFill>
              <a:latin typeface="Garamond" panose="02020404030301010803" pitchFamily="18" charset="0"/>
            </a:endParaRPr>
          </a:p>
          <a:p>
            <a:pPr marL="285750" indent="-285750">
              <a:buFont typeface="Arial" panose="020B0604020202020204" pitchFamily="34" charset="0"/>
              <a:buChar char="•"/>
            </a:pPr>
            <a:r>
              <a:rPr lang="en-US" sz="3200" dirty="0">
                <a:solidFill>
                  <a:schemeClr val="tx1"/>
                </a:solidFill>
                <a:latin typeface="Garamond" panose="02020404030301010803" pitchFamily="18" charset="0"/>
              </a:rPr>
              <a:t>Donated over 90% of his fortune, approximately </a:t>
            </a:r>
            <a:r>
              <a:rPr lang="en-US" sz="3200" b="1" dirty="0">
                <a:solidFill>
                  <a:schemeClr val="tx1"/>
                </a:solidFill>
                <a:latin typeface="Garamond" panose="02020404030301010803" pitchFamily="18" charset="0"/>
              </a:rPr>
              <a:t>$400 Million</a:t>
            </a:r>
            <a:r>
              <a:rPr lang="en-US" sz="3200" dirty="0">
                <a:solidFill>
                  <a:schemeClr val="tx1"/>
                </a:solidFill>
                <a:latin typeface="Garamond" panose="02020404030301010803" pitchFamily="18" charset="0"/>
              </a:rPr>
              <a:t>, to charitable causes including public libraries, research institutions, non-profits, churches, and even causes promoting world peace</a:t>
            </a:r>
          </a:p>
          <a:p>
            <a:pPr marL="742950" lvl="1" indent="-285750">
              <a:buFont typeface="Arial" panose="020B0604020202020204" pitchFamily="34" charset="0"/>
              <a:buChar char="•"/>
            </a:pPr>
            <a:r>
              <a:rPr lang="en-US" sz="3200" dirty="0">
                <a:solidFill>
                  <a:schemeClr val="tx1"/>
                </a:solidFill>
                <a:latin typeface="Garamond" panose="02020404030301010803" pitchFamily="18" charset="0"/>
              </a:rPr>
              <a:t>A large portion went to trusts and institutions that still bear his name and promote his vision</a:t>
            </a:r>
          </a:p>
          <a:p>
            <a:pPr marL="285750" indent="-285750">
              <a:buFont typeface="Arial" panose="020B0604020202020204" pitchFamily="34" charset="0"/>
              <a:buChar char="•"/>
            </a:pPr>
            <a:endParaRPr lang="en-US" sz="3200" dirty="0">
              <a:solidFill>
                <a:schemeClr val="tx1"/>
              </a:solidFill>
              <a:latin typeface="Garamond" panose="02020404030301010803" pitchFamily="18" charset="0"/>
            </a:endParaRPr>
          </a:p>
          <a:p>
            <a:pPr marL="742950" lvl="1" indent="-285750">
              <a:buFont typeface="Arial" panose="020B0604020202020204" pitchFamily="34" charset="0"/>
              <a:buChar char="•"/>
            </a:pPr>
            <a:endParaRPr lang="en-US" sz="3200" dirty="0">
              <a:solidFill>
                <a:schemeClr val="tx1"/>
              </a:solidFill>
              <a:latin typeface="Garamond" panose="02020404030301010803" pitchFamily="18" charset="0"/>
            </a:endParaRPr>
          </a:p>
          <a:p>
            <a:pPr marL="285750" indent="-285750">
              <a:buFont typeface="Arial" panose="020B0604020202020204" pitchFamily="34" charset="0"/>
              <a:buChar char="•"/>
            </a:pPr>
            <a:endParaRPr lang="en-US" sz="3200" dirty="0">
              <a:latin typeface="Garamond" panose="02020404030301010803" pitchFamily="18" charset="0"/>
            </a:endParaRPr>
          </a:p>
        </p:txBody>
      </p:sp>
      <p:sp>
        <p:nvSpPr>
          <p:cNvPr id="23" name="Rounded Rectangle 22">
            <a:extLst>
              <a:ext uri="{FF2B5EF4-FFF2-40B4-BE49-F238E27FC236}">
                <a16:creationId xmlns:a16="http://schemas.microsoft.com/office/drawing/2014/main" id="{69C88FA8-0753-BD4D-A3D1-F108742E4DAC}"/>
              </a:ext>
            </a:extLst>
          </p:cNvPr>
          <p:cNvSpPr/>
          <p:nvPr/>
        </p:nvSpPr>
        <p:spPr>
          <a:xfrm>
            <a:off x="2164634" y="4994121"/>
            <a:ext cx="73152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Abstract</a:t>
            </a:r>
          </a:p>
        </p:txBody>
      </p:sp>
      <p:sp>
        <p:nvSpPr>
          <p:cNvPr id="26" name="Rounded Rectangle 25">
            <a:extLst>
              <a:ext uri="{FF2B5EF4-FFF2-40B4-BE49-F238E27FC236}">
                <a16:creationId xmlns:a16="http://schemas.microsoft.com/office/drawing/2014/main" id="{D010AE68-B05A-3F44-8362-9EA1E225A25A}"/>
              </a:ext>
            </a:extLst>
          </p:cNvPr>
          <p:cNvSpPr/>
          <p:nvPr/>
        </p:nvSpPr>
        <p:spPr>
          <a:xfrm>
            <a:off x="12886718" y="14248874"/>
            <a:ext cx="73152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Lasting Impact</a:t>
            </a:r>
          </a:p>
        </p:txBody>
      </p:sp>
      <p:sp>
        <p:nvSpPr>
          <p:cNvPr id="27" name="Rounded Rectangle 26">
            <a:extLst>
              <a:ext uri="{FF2B5EF4-FFF2-40B4-BE49-F238E27FC236}">
                <a16:creationId xmlns:a16="http://schemas.microsoft.com/office/drawing/2014/main" id="{46DD85E0-B9A7-594E-B581-0EAC11DD9AAE}"/>
              </a:ext>
            </a:extLst>
          </p:cNvPr>
          <p:cNvSpPr/>
          <p:nvPr/>
        </p:nvSpPr>
        <p:spPr>
          <a:xfrm>
            <a:off x="12849720" y="4998898"/>
            <a:ext cx="73152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Industrial Contributions </a:t>
            </a:r>
          </a:p>
        </p:txBody>
      </p:sp>
      <p:sp>
        <p:nvSpPr>
          <p:cNvPr id="32" name="Rectangle 31">
            <a:extLst>
              <a:ext uri="{FF2B5EF4-FFF2-40B4-BE49-F238E27FC236}">
                <a16:creationId xmlns:a16="http://schemas.microsoft.com/office/drawing/2014/main" id="{A2D30AF2-838F-8E41-9442-70B96338018C}"/>
              </a:ext>
            </a:extLst>
          </p:cNvPr>
          <p:cNvSpPr/>
          <p:nvPr/>
        </p:nvSpPr>
        <p:spPr>
          <a:xfrm>
            <a:off x="1318413" y="6203364"/>
            <a:ext cx="8991600" cy="4401205"/>
          </a:xfrm>
          <a:prstGeom prst="rect">
            <a:avLst/>
          </a:prstGeom>
        </p:spPr>
        <p:txBody>
          <a:bodyPr wrap="square">
            <a:spAutoFit/>
          </a:bodyPr>
          <a:lstStyle/>
          <a:p>
            <a:pPr algn="just" eaLnBrk="0" hangingPunct="0"/>
            <a:r>
              <a:rPr lang="en-US" sz="2800" kern="800" dirty="0">
                <a:solidFill>
                  <a:srgbClr val="000000"/>
                </a:solidFill>
                <a:effectLst/>
                <a:latin typeface="Times New Roman" panose="02020603050405020304" pitchFamily="18" charset="0"/>
                <a:ea typeface="MS PGothic" charset="-128"/>
                <a:cs typeface="Times New Roman" panose="02020603050405020304" pitchFamily="18" charset="0"/>
              </a:rPr>
              <a:t>		Andrew Carnegie was a poor immigrant who believed strongly in the value of hard work and The American Dream. The self-educated Scottish born man proficiently worked his way into society to become a steel tycoon by the early 1900’s and came to be known as one of the Men Who Built America. Carnegie spread jobs and prosperity and eventually sold his empire making him the richest man in the world, at which point he devoted his life to the welfare of others. Andrew Carnegie lived by his belief that the rich should die poor and is thus referred to as the Father of Modern Philanthropy. </a:t>
            </a:r>
          </a:p>
        </p:txBody>
      </p:sp>
      <p:sp>
        <p:nvSpPr>
          <p:cNvPr id="40" name="Rectangle 39">
            <a:extLst>
              <a:ext uri="{FF2B5EF4-FFF2-40B4-BE49-F238E27FC236}">
                <a16:creationId xmlns:a16="http://schemas.microsoft.com/office/drawing/2014/main" id="{8FC5FA3B-B81A-1D4C-9E6D-07E725A1C95E}"/>
              </a:ext>
            </a:extLst>
          </p:cNvPr>
          <p:cNvSpPr/>
          <p:nvPr/>
        </p:nvSpPr>
        <p:spPr>
          <a:xfrm>
            <a:off x="22696606" y="18282915"/>
            <a:ext cx="8991600" cy="2831544"/>
          </a:xfrm>
          <a:prstGeom prst="rect">
            <a:avLst/>
          </a:prstGeom>
        </p:spPr>
        <p:txBody>
          <a:bodyPr wrap="square">
            <a:spAutoFit/>
          </a:bodyPr>
          <a:lstStyle/>
          <a:p>
            <a:pPr indent="-457200"/>
            <a:endParaRPr lang="en-US" dirty="0">
              <a:latin typeface="Garamond" panose="02020404030301010803" pitchFamily="18" charset="0"/>
            </a:endParaRPr>
          </a:p>
          <a:p>
            <a:pPr indent="-457200"/>
            <a:r>
              <a:rPr lang="en-US" sz="2000" dirty="0">
                <a:latin typeface="Garamond" panose="02020404030301010803" pitchFamily="18" charset="0"/>
              </a:rPr>
              <a:t>York, C. C. (n.d.). Andrew Carnegie's Story. Retrieved from Carnegie Corporation of 	New York: https://www.carnegie.org/interactives/foundersstory/#!/</a:t>
            </a:r>
          </a:p>
          <a:p>
            <a:pPr indent="-457200"/>
            <a:endParaRPr lang="en-US" sz="2000" dirty="0">
              <a:latin typeface="Garamond" panose="02020404030301010803" pitchFamily="18" charset="0"/>
            </a:endParaRPr>
          </a:p>
          <a:p>
            <a:pPr indent="-457200"/>
            <a:r>
              <a:rPr lang="en-US" sz="2000" dirty="0">
                <a:latin typeface="Garamond" panose="02020404030301010803" pitchFamily="18" charset="0"/>
              </a:rPr>
              <a:t>Editors, B. (2021, May 26). Andrew Carnegie Biography. Retrieved from Biography.com:		https://www.biography.com/business-figure/andrew-carnegie</a:t>
            </a:r>
          </a:p>
          <a:p>
            <a:pPr indent="-457200"/>
            <a:endParaRPr lang="en-US" sz="2000" dirty="0">
              <a:latin typeface="Garamond" panose="02020404030301010803" pitchFamily="18" charset="0"/>
            </a:endParaRPr>
          </a:p>
          <a:p>
            <a:pPr indent="-457200"/>
            <a:r>
              <a:rPr lang="en-US" sz="2000" dirty="0">
                <a:latin typeface="Garamond" panose="02020404030301010803" pitchFamily="18" charset="0"/>
              </a:rPr>
              <a:t>Reeve, A. (n.d.). Andrew Carnegie, 1835-1919. Ironmaster and philanthropist, 1925. 	National	Galleries Scotland, Artist Estate . </a:t>
            </a:r>
          </a:p>
        </p:txBody>
      </p:sp>
      <p:sp>
        <p:nvSpPr>
          <p:cNvPr id="45" name="Rounded Rectangle 44">
            <a:extLst>
              <a:ext uri="{FF2B5EF4-FFF2-40B4-BE49-F238E27FC236}">
                <a16:creationId xmlns:a16="http://schemas.microsoft.com/office/drawing/2014/main" id="{6CDB26D9-4CEA-1F4C-ADF0-5464ADA33C3F}"/>
              </a:ext>
            </a:extLst>
          </p:cNvPr>
          <p:cNvSpPr/>
          <p:nvPr/>
        </p:nvSpPr>
        <p:spPr>
          <a:xfrm>
            <a:off x="13764120" y="9767634"/>
            <a:ext cx="5486400" cy="740664"/>
          </a:xfrm>
          <a:prstGeom prst="roundRect">
            <a:avLst/>
          </a:prstGeom>
          <a:solidFill>
            <a:schemeClr val="bg1"/>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782F40"/>
                </a:solidFill>
                <a:latin typeface="Garamond" panose="02020404030301010803" pitchFamily="18" charset="0"/>
              </a:rPr>
              <a:t>Notable Titles and Works</a:t>
            </a:r>
          </a:p>
        </p:txBody>
      </p:sp>
      <p:sp>
        <p:nvSpPr>
          <p:cNvPr id="11" name="Rounded Rectangle 16">
            <a:extLst>
              <a:ext uri="{FF2B5EF4-FFF2-40B4-BE49-F238E27FC236}">
                <a16:creationId xmlns:a16="http://schemas.microsoft.com/office/drawing/2014/main" id="{F824B265-0891-ADD7-B5C3-598B808787A9}"/>
              </a:ext>
            </a:extLst>
          </p:cNvPr>
          <p:cNvSpPr/>
          <p:nvPr/>
        </p:nvSpPr>
        <p:spPr>
          <a:xfrm>
            <a:off x="793034" y="10899412"/>
            <a:ext cx="10058400" cy="10245825"/>
          </a:xfrm>
          <a:prstGeom prst="roundRect">
            <a:avLst/>
          </a:prstGeom>
          <a:noFill/>
          <a:ln w="76200">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pPr marL="514350" indent="-514350">
              <a:buFont typeface="+mj-lt"/>
              <a:buAutoNum type="arabicPeriod"/>
            </a:pPr>
            <a:r>
              <a:rPr lang="en-US" sz="2800" dirty="0">
                <a:solidFill>
                  <a:schemeClr val="tx1"/>
                </a:solidFill>
                <a:latin typeface="Garamond" panose="02020404030301010803" pitchFamily="18" charset="0"/>
              </a:rPr>
              <a:t> </a:t>
            </a:r>
            <a:r>
              <a:rPr lang="en-US" sz="2800" b="1" dirty="0">
                <a:solidFill>
                  <a:schemeClr val="tx1"/>
                </a:solidFill>
                <a:latin typeface="Garamond" panose="02020404030301010803" pitchFamily="18" charset="0"/>
              </a:rPr>
              <a:t>Ethical Leaders </a:t>
            </a:r>
            <a:r>
              <a:rPr lang="en-US" sz="2800" dirty="0">
                <a:solidFill>
                  <a:schemeClr val="tx1"/>
                </a:solidFill>
                <a:latin typeface="Garamond" panose="02020404030301010803" pitchFamily="18" charset="0"/>
              </a:rPr>
              <a:t>possess and express humility, maintaining concern for the greater good and especially those involved</a:t>
            </a:r>
          </a:p>
          <a:p>
            <a:pPr marL="514350" indent="-514350">
              <a:buFont typeface="+mj-lt"/>
              <a:buAutoNum type="arabicPeriod"/>
            </a:pPr>
            <a:r>
              <a:rPr lang="en-US" sz="2800" dirty="0">
                <a:solidFill>
                  <a:schemeClr val="tx1"/>
                </a:solidFill>
                <a:latin typeface="Garamond" panose="02020404030301010803" pitchFamily="18" charset="0"/>
              </a:rPr>
              <a:t> </a:t>
            </a:r>
            <a:r>
              <a:rPr lang="en-US" sz="2800" b="1" dirty="0">
                <a:solidFill>
                  <a:schemeClr val="tx1"/>
                </a:solidFill>
                <a:latin typeface="Garamond" panose="02020404030301010803" pitchFamily="18" charset="0"/>
              </a:rPr>
              <a:t>Servant Leaders </a:t>
            </a:r>
            <a:r>
              <a:rPr lang="en-US" sz="2800" dirty="0">
                <a:solidFill>
                  <a:schemeClr val="tx1"/>
                </a:solidFill>
                <a:latin typeface="Garamond" panose="02020404030301010803" pitchFamily="18" charset="0"/>
              </a:rPr>
              <a:t>transcend their own needs while inspiring others to grow, develop, and continuously improve</a:t>
            </a:r>
          </a:p>
          <a:p>
            <a:pPr marL="514350" indent="-514350">
              <a:buFont typeface="+mj-lt"/>
              <a:buAutoNum type="arabicPeriod"/>
            </a:pPr>
            <a:r>
              <a:rPr lang="en-US" sz="2800" dirty="0">
                <a:solidFill>
                  <a:schemeClr val="tx1"/>
                </a:solidFill>
                <a:latin typeface="Garamond" panose="02020404030301010803" pitchFamily="18" charset="0"/>
              </a:rPr>
              <a:t> </a:t>
            </a:r>
            <a:r>
              <a:rPr lang="en-US" sz="2800" b="1" dirty="0">
                <a:solidFill>
                  <a:schemeClr val="tx1"/>
                </a:solidFill>
                <a:latin typeface="Garamond" panose="02020404030301010803" pitchFamily="18" charset="0"/>
              </a:rPr>
              <a:t>The Achiever Family of Motivation </a:t>
            </a:r>
            <a:r>
              <a:rPr lang="en-US" sz="2800" dirty="0">
                <a:solidFill>
                  <a:schemeClr val="tx1"/>
                </a:solidFill>
                <a:latin typeface="Garamond" panose="02020404030301010803" pitchFamily="18" charset="0"/>
              </a:rPr>
              <a:t>characterizes</a:t>
            </a:r>
            <a:r>
              <a:rPr lang="en-US" sz="2800" b="1" i="1" dirty="0">
                <a:solidFill>
                  <a:schemeClr val="tx1"/>
                </a:solidFill>
                <a:latin typeface="Garamond" panose="02020404030301010803" pitchFamily="18" charset="0"/>
              </a:rPr>
              <a:t> </a:t>
            </a:r>
            <a:r>
              <a:rPr lang="en-US" sz="2800" dirty="0">
                <a:solidFill>
                  <a:schemeClr val="tx1"/>
                </a:solidFill>
                <a:latin typeface="Garamond" panose="02020404030301010803" pitchFamily="18" charset="0"/>
              </a:rPr>
              <a:t>those who meet challenges, overcome, and bring to completion</a:t>
            </a:r>
          </a:p>
          <a:p>
            <a:pPr marL="514350" indent="-514350">
              <a:buFont typeface="+mj-lt"/>
              <a:buAutoNum type="arabicPeriod"/>
            </a:pPr>
            <a:r>
              <a:rPr lang="en-US" sz="2800" dirty="0">
                <a:solidFill>
                  <a:schemeClr val="tx1"/>
                </a:solidFill>
                <a:latin typeface="Garamond" panose="02020404030301010803" pitchFamily="18" charset="0"/>
              </a:rPr>
              <a:t> </a:t>
            </a:r>
            <a:r>
              <a:rPr lang="en-US" sz="2800" b="1" dirty="0">
                <a:solidFill>
                  <a:schemeClr val="tx1"/>
                </a:solidFill>
                <a:latin typeface="Garamond" panose="02020404030301010803" pitchFamily="18" charset="0"/>
              </a:rPr>
              <a:t>Philanthropic Leaders </a:t>
            </a:r>
            <a:r>
              <a:rPr lang="en-US" sz="2800" dirty="0">
                <a:solidFill>
                  <a:schemeClr val="tx1"/>
                </a:solidFill>
                <a:latin typeface="Garamond" panose="02020404030301010803" pitchFamily="18" charset="0"/>
              </a:rPr>
              <a:t>are passionate and lead by example </a:t>
            </a:r>
            <a:r>
              <a:rPr lang="en-US" sz="2800" dirty="0">
                <a:solidFill>
                  <a:schemeClr val="tx1"/>
                </a:solidFill>
                <a:highlight>
                  <a:srgbClr val="FFFF00"/>
                </a:highlight>
                <a:latin typeface="Garamond" panose="02020404030301010803" pitchFamily="18" charset="0"/>
              </a:rPr>
              <a:t> </a:t>
            </a:r>
          </a:p>
          <a:p>
            <a:pPr marL="457200" indent="-457200">
              <a:buFont typeface="Arial" panose="020B0604020202020204" pitchFamily="34" charset="0"/>
              <a:buChar char="•"/>
            </a:pPr>
            <a:endParaRPr lang="en-US" sz="2000" dirty="0">
              <a:solidFill>
                <a:schemeClr val="tx1"/>
              </a:solidFill>
              <a:latin typeface="Garamond" panose="02020404030301010803" pitchFamily="18" charset="0"/>
            </a:endParaRPr>
          </a:p>
          <a:p>
            <a:pPr marL="457200" indent="-457200">
              <a:buFont typeface="Arial" panose="020B0604020202020204" pitchFamily="34" charset="0"/>
              <a:buChar char="•"/>
            </a:pPr>
            <a:endParaRPr lang="en-US" sz="2000" dirty="0">
              <a:solidFill>
                <a:schemeClr val="tx1"/>
              </a:solidFill>
              <a:latin typeface="Garamond" panose="02020404030301010803" pitchFamily="18" charset="0"/>
            </a:endParaRPr>
          </a:p>
          <a:p>
            <a:pPr marL="457200" indent="-457200">
              <a:buFont typeface="Arial" panose="020B0604020202020204" pitchFamily="34" charset="0"/>
              <a:buChar char="•"/>
            </a:pPr>
            <a:endParaRPr lang="en-US" sz="2800" dirty="0">
              <a:solidFill>
                <a:schemeClr val="tx1"/>
              </a:solidFill>
              <a:latin typeface="Garamond" panose="02020404030301010803" pitchFamily="18" charset="0"/>
            </a:endParaRPr>
          </a:p>
          <a:p>
            <a:pPr marL="514350" indent="-514350">
              <a:spcBef>
                <a:spcPts val="500"/>
              </a:spcBef>
              <a:spcAft>
                <a:spcPts val="500"/>
              </a:spcAft>
              <a:buFont typeface="+mj-lt"/>
              <a:buAutoNum type="arabicPeriod"/>
            </a:pPr>
            <a:r>
              <a:rPr lang="en-US" sz="2800" dirty="0">
                <a:solidFill>
                  <a:schemeClr val="tx1"/>
                </a:solidFill>
                <a:latin typeface="Garamond" panose="02020404030301010803" pitchFamily="18" charset="0"/>
              </a:rPr>
              <a:t> No man will make a great leader who wants to do it all himself or get all the credit for doing it.</a:t>
            </a:r>
          </a:p>
          <a:p>
            <a:pPr marL="514350" indent="-514350">
              <a:spcBef>
                <a:spcPts val="500"/>
              </a:spcBef>
              <a:spcAft>
                <a:spcPts val="500"/>
              </a:spcAft>
              <a:buFont typeface="+mj-lt"/>
              <a:buAutoNum type="arabicPeriod"/>
            </a:pPr>
            <a:r>
              <a:rPr lang="en-US" sz="2800" dirty="0">
                <a:solidFill>
                  <a:schemeClr val="tx1"/>
                </a:solidFill>
                <a:latin typeface="Garamond" panose="02020404030301010803" pitchFamily="18" charset="0"/>
              </a:rPr>
              <a:t> You must capture and keep the heart of the original and supremely able man before his brain can do its best.</a:t>
            </a:r>
          </a:p>
          <a:p>
            <a:pPr marL="514350" indent="-514350">
              <a:spcBef>
                <a:spcPts val="500"/>
              </a:spcBef>
              <a:spcAft>
                <a:spcPts val="500"/>
              </a:spcAft>
              <a:buFont typeface="+mj-lt"/>
              <a:buAutoNum type="arabicPeriod"/>
            </a:pPr>
            <a:r>
              <a:rPr lang="en-US" sz="2800" dirty="0">
                <a:solidFill>
                  <a:schemeClr val="tx1"/>
                </a:solidFill>
                <a:latin typeface="Garamond" panose="02020404030301010803" pitchFamily="18" charset="0"/>
              </a:rPr>
              <a:t> Think of yourself as on the threshold of unparalleled success. A whole, clear, glorious life lies before you. Achieve! </a:t>
            </a:r>
          </a:p>
          <a:p>
            <a:pPr marL="514350" indent="-514350">
              <a:spcBef>
                <a:spcPts val="500"/>
              </a:spcBef>
              <a:spcAft>
                <a:spcPts val="500"/>
              </a:spcAft>
              <a:buFont typeface="+mj-lt"/>
              <a:buAutoNum type="arabicPeriod"/>
            </a:pPr>
            <a:r>
              <a:rPr lang="en-US" sz="2800" dirty="0">
                <a:solidFill>
                  <a:schemeClr val="tx1"/>
                </a:solidFill>
                <a:latin typeface="Garamond" panose="02020404030301010803" pitchFamily="18" charset="0"/>
              </a:rPr>
              <a:t> Surplus wealth is a sacred trust which its possessor is bound to administer in his lifetime for the good of the community.</a:t>
            </a:r>
          </a:p>
        </p:txBody>
      </p:sp>
      <p:sp>
        <p:nvSpPr>
          <p:cNvPr id="12" name="Rounded Rectangle 23">
            <a:extLst>
              <a:ext uri="{FF2B5EF4-FFF2-40B4-BE49-F238E27FC236}">
                <a16:creationId xmlns:a16="http://schemas.microsoft.com/office/drawing/2014/main" id="{5C6281AB-DC6C-3DEF-2006-2CD5094E2C06}"/>
              </a:ext>
            </a:extLst>
          </p:cNvPr>
          <p:cNvSpPr/>
          <p:nvPr/>
        </p:nvSpPr>
        <p:spPr>
          <a:xfrm>
            <a:off x="2164634" y="11207877"/>
            <a:ext cx="73152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Leadership Qualities</a:t>
            </a:r>
          </a:p>
        </p:txBody>
      </p:sp>
      <p:pic>
        <p:nvPicPr>
          <p:cNvPr id="4" name="Picture 3">
            <a:extLst>
              <a:ext uri="{FF2B5EF4-FFF2-40B4-BE49-F238E27FC236}">
                <a16:creationId xmlns:a16="http://schemas.microsoft.com/office/drawing/2014/main" id="{69E0DC8A-66D8-1691-F881-51B6441BFB09}"/>
              </a:ext>
            </a:extLst>
          </p:cNvPr>
          <p:cNvPicPr>
            <a:picLocks noChangeAspect="1"/>
          </p:cNvPicPr>
          <p:nvPr/>
        </p:nvPicPr>
        <p:blipFill>
          <a:blip r:embed="rId5"/>
          <a:stretch>
            <a:fillRect/>
          </a:stretch>
        </p:blipFill>
        <p:spPr>
          <a:xfrm>
            <a:off x="712832" y="800362"/>
            <a:ext cx="2853327" cy="2853327"/>
          </a:xfrm>
          <a:prstGeom prst="rect">
            <a:avLst/>
          </a:prstGeom>
        </p:spPr>
      </p:pic>
      <p:sp>
        <p:nvSpPr>
          <p:cNvPr id="5" name="Rounded Rectangle 27">
            <a:extLst>
              <a:ext uri="{FF2B5EF4-FFF2-40B4-BE49-F238E27FC236}">
                <a16:creationId xmlns:a16="http://schemas.microsoft.com/office/drawing/2014/main" id="{4A02132B-95A7-0F71-22C5-EBD1A0FDFEF2}"/>
              </a:ext>
            </a:extLst>
          </p:cNvPr>
          <p:cNvSpPr/>
          <p:nvPr/>
        </p:nvSpPr>
        <p:spPr>
          <a:xfrm>
            <a:off x="23534806" y="17183390"/>
            <a:ext cx="7315200" cy="914400"/>
          </a:xfrm>
          <a:prstGeom prst="roundRect">
            <a:avLst/>
          </a:prstGeom>
          <a:solidFill>
            <a:srgbClr val="782F40"/>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500" dirty="0">
                <a:solidFill>
                  <a:schemeClr val="bg1"/>
                </a:solidFill>
                <a:latin typeface="Benton Sans" panose="02000504020000020004" pitchFamily="2" charset="77"/>
              </a:rPr>
              <a:t>References</a:t>
            </a:r>
          </a:p>
        </p:txBody>
      </p:sp>
      <p:sp>
        <p:nvSpPr>
          <p:cNvPr id="7" name="Rounded Rectangle 44">
            <a:extLst>
              <a:ext uri="{FF2B5EF4-FFF2-40B4-BE49-F238E27FC236}">
                <a16:creationId xmlns:a16="http://schemas.microsoft.com/office/drawing/2014/main" id="{F414597C-6D2A-BD99-E076-04973201E6E3}"/>
              </a:ext>
            </a:extLst>
          </p:cNvPr>
          <p:cNvSpPr/>
          <p:nvPr/>
        </p:nvSpPr>
        <p:spPr>
          <a:xfrm>
            <a:off x="3079034" y="15909269"/>
            <a:ext cx="5486400" cy="736804"/>
          </a:xfrm>
          <a:prstGeom prst="roundRect">
            <a:avLst/>
          </a:prstGeom>
          <a:solidFill>
            <a:schemeClr val="bg1"/>
          </a:solidFill>
          <a:ln>
            <a:solidFill>
              <a:srgbClr val="782F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782F40"/>
                </a:solidFill>
                <a:latin typeface="Garamond" panose="02020404030301010803" pitchFamily="18" charset="0"/>
              </a:rPr>
              <a:t>Complementary Quotes</a:t>
            </a:r>
          </a:p>
        </p:txBody>
      </p:sp>
      <p:pic>
        <p:nvPicPr>
          <p:cNvPr id="376" name="Video 375">
            <a:hlinkClick r:id="" action="ppaction://media"/>
            <a:extLst>
              <a:ext uri="{FF2B5EF4-FFF2-40B4-BE49-F238E27FC236}">
                <a16:creationId xmlns:a16="http://schemas.microsoft.com/office/drawing/2014/main" id="{EE9D667B-A8FA-DEAF-FA45-34D3E61D34B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a:stretch>
            <a:fillRect/>
          </a:stretch>
        </p:blipFill>
        <p:spPr>
          <a:xfrm>
            <a:off x="4876800" y="800361"/>
            <a:ext cx="5072582" cy="2853327"/>
          </a:xfrm>
          <a:prstGeom prst="rect">
            <a:avLst/>
          </a:prstGeom>
        </p:spPr>
      </p:pic>
    </p:spTree>
    <p:extLst>
      <p:ext uri="{BB962C8B-B14F-4D97-AF65-F5344CB8AC3E}">
        <p14:creationId xmlns:p14="http://schemas.microsoft.com/office/powerpoint/2010/main" val="3390880412"/>
      </p:ext>
    </p:extLst>
  </p:cSld>
  <p:clrMapOvr>
    <a:masterClrMapping/>
  </p:clrMapOvr>
  <mc:AlternateContent xmlns:mc="http://schemas.openxmlformats.org/markup-compatibility/2006">
    <mc:Choice xmlns:p14="http://schemas.microsoft.com/office/powerpoint/2010/main" Requires="p14">
      <p:transition spd="slow" p14:dur="2000" advTm="289362"/>
    </mc:Choice>
    <mc:Fallback>
      <p:transition spd="slow" advTm="289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76"/>
                </p:tgtEl>
              </p:cMediaNode>
            </p:video>
            <p:seq concurrent="1" nextAc="seek">
              <p:cTn id="8" restart="whenNotActive" fill="hold" evtFilter="cancelBubble" nodeType="interactiveSeq">
                <p:stCondLst>
                  <p:cond evt="onClick" delay="0">
                    <p:tgtEl>
                      <p:spTgt spid="37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76"/>
                                        </p:tgtEl>
                                      </p:cBhvr>
                                    </p:cmd>
                                  </p:childTnLst>
                                </p:cTn>
                              </p:par>
                            </p:childTnLst>
                          </p:cTn>
                        </p:par>
                      </p:childTnLst>
                    </p:cTn>
                  </p:par>
                </p:childTnLst>
              </p:cTn>
              <p:nextCondLst>
                <p:cond evt="onClick" delay="0">
                  <p:tgtEl>
                    <p:spTgt spid="376"/>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FSU" id="{40D86136-C37F-4799-89E8-99D5525BB6F3}" vid="{7A0CE3AD-4737-4BEA-AA12-F366D34E6E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Research Symposium Template FSU Panama City</Template>
  <TotalTime>4482</TotalTime>
  <Words>2706</Words>
  <Application>Microsoft Office PowerPoint</Application>
  <PresentationFormat>Custom</PresentationFormat>
  <Paragraphs>144</Paragraphs>
  <Slides>2</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Benton Sans</vt:lpstr>
      <vt:lpstr>Calibri</vt:lpstr>
      <vt:lpstr>Calibri Light</vt:lpstr>
      <vt:lpstr>Garamond</vt:lpstr>
      <vt:lpstr>Times New Roman</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Caterina Arnold</dc:creator>
  <cp:lastModifiedBy>Caterina Arnold</cp:lastModifiedBy>
  <cp:revision>17</cp:revision>
  <cp:lastPrinted>2020-02-13T23:31:38Z</cp:lastPrinted>
  <dcterms:created xsi:type="dcterms:W3CDTF">2023-03-02T17:40:20Z</dcterms:created>
  <dcterms:modified xsi:type="dcterms:W3CDTF">2023-03-05T20:22:56Z</dcterms:modified>
</cp:coreProperties>
</file>