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48" autoAdjust="0"/>
    <p:restoredTop sz="94960" autoAdjust="0"/>
  </p:normalViewPr>
  <p:slideViewPr>
    <p:cSldViewPr snapToObjects="1">
      <p:cViewPr varScale="1">
        <p:scale>
          <a:sx n="24" d="100"/>
          <a:sy n="24" d="100"/>
        </p:scale>
        <p:origin x="1776" y="10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729C7-A739-4A04-A9B5-723017F79427}" type="datetimeFigureOut">
              <a:rPr lang="en-US" smtClean="0"/>
              <a:t>3/5/2023</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011531-8039-4289-8638-57BAEC4A2E0C}" type="slidenum">
              <a:rPr lang="en-US" smtClean="0"/>
              <a:t>‹#›</a:t>
            </a:fld>
            <a:endParaRPr lang="en-US"/>
          </a:p>
        </p:txBody>
      </p:sp>
    </p:spTree>
    <p:extLst>
      <p:ext uri="{BB962C8B-B14F-4D97-AF65-F5344CB8AC3E}">
        <p14:creationId xmlns:p14="http://schemas.microsoft.com/office/powerpoint/2010/main" val="159153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011531-8039-4289-8638-57BAEC4A2E0C}" type="slidenum">
              <a:rPr lang="en-US" smtClean="0"/>
              <a:t>1</a:t>
            </a:fld>
            <a:endParaRPr lang="en-US"/>
          </a:p>
        </p:txBody>
      </p:sp>
    </p:spTree>
    <p:extLst>
      <p:ext uri="{BB962C8B-B14F-4D97-AF65-F5344CB8AC3E}">
        <p14:creationId xmlns:p14="http://schemas.microsoft.com/office/powerpoint/2010/main" val="3616738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image" Target="../media/image1.emf"/><Relationship Id="rId7" Type="http://schemas.openxmlformats.org/officeDocument/2006/relationships/hyperlink" Target="https://marriottstudentreview.org/vol-2-issue-2/leadership-development-a-study-of-elon-musk/" TargetMode="External"/><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ites.psu.edu/leadership/2015/03/26/elon-musk-transformational-leadership-in-action/" TargetMode="External"/><Relationship Id="rId11" Type="http://schemas.openxmlformats.org/officeDocument/2006/relationships/image" Target="../media/image5.jpeg"/><Relationship Id="rId5" Type="http://schemas.openxmlformats.org/officeDocument/2006/relationships/hyperlink" Target="https://www.city-journal.org/html/crazy-visionary-9883.html" TargetMode="External"/><Relationship Id="rId10" Type="http://schemas.openxmlformats.org/officeDocument/2006/relationships/image" Target="../media/image4.jpeg"/><Relationship Id="rId4" Type="http://schemas.openxmlformats.org/officeDocument/2006/relationships/hyperlink" Target="https://www.entrepreneur.com/leadership/every-entrepreneur-can-learn-from-these-5-leadership-traits/279971"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46000">
              <a:srgbClr val="F2ECE0"/>
            </a:gs>
            <a:gs pos="29000">
              <a:srgbClr val="ECE4D2"/>
            </a:gs>
            <a:gs pos="15000">
              <a:srgbClr val="E7DCC4">
                <a:lumMod val="92000"/>
              </a:srgbClr>
            </a:gs>
            <a:gs pos="100000">
              <a:srgbClr val="FFFF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7" name="Rounded Rectangle 16">
            <a:extLst>
              <a:ext uri="{FF2B5EF4-FFF2-40B4-BE49-F238E27FC236}">
                <a16:creationId xmlns:a16="http://schemas.microsoft.com/office/drawing/2014/main" id="{848543F4-583E-4231-8422-AA6273D0853D}"/>
              </a:ext>
            </a:extLst>
          </p:cNvPr>
          <p:cNvSpPr/>
          <p:nvPr/>
        </p:nvSpPr>
        <p:spPr>
          <a:xfrm>
            <a:off x="22178198" y="17246244"/>
            <a:ext cx="10027366" cy="3898988"/>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Calibri" panose="020F0502020204030204" pitchFamily="34" charset="0"/>
              </a:rPr>
              <a:t>Daft, R. (2011). </a:t>
            </a:r>
            <a:r>
              <a:rPr lang="en-US" sz="1800" i="1">
                <a:effectLst/>
                <a:latin typeface="Calibri" panose="020F0502020204030204" pitchFamily="34" charset="0"/>
                <a:ea typeface="Calibri" panose="020F0502020204030204" pitchFamily="34" charset="0"/>
                <a:cs typeface="Calibri" panose="020F0502020204030204" pitchFamily="34" charset="0"/>
              </a:rPr>
              <a:t>The Leadership Experience, Sixth Edition</a:t>
            </a:r>
            <a:r>
              <a:rPr lang="en-US" sz="1800">
                <a:effectLst/>
                <a:latin typeface="Calibri" panose="020F0502020204030204" pitchFamily="34" charset="0"/>
                <a:ea typeface="Calibri" panose="020F0502020204030204" pitchFamily="34" charset="0"/>
                <a:cs typeface="Calibri" panose="020F0502020204030204" pitchFamily="34" charset="0"/>
              </a:rPr>
              <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ounded Rectangle 16">
            <a:extLst>
              <a:ext uri="{FF2B5EF4-FFF2-40B4-BE49-F238E27FC236}">
                <a16:creationId xmlns:a16="http://schemas.microsoft.com/office/drawing/2014/main" id="{33707484-C3E1-47AE-80FD-41253F874AEF}"/>
              </a:ext>
            </a:extLst>
          </p:cNvPr>
          <p:cNvSpPr/>
          <p:nvPr/>
        </p:nvSpPr>
        <p:spPr>
          <a:xfrm>
            <a:off x="793034" y="4697584"/>
            <a:ext cx="10027366" cy="4286620"/>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50000"/>
              </a:lnSpc>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paper explores the leadership style, traits, behaviors, and qualities of Elon Musk, a prominent entrepreneur and visionary in the technology industry. Through analysis of Musk's experiences and accomplishments, the paper aims to provide insights into how his leadership style has impacted his success and how it can be emulated by future systems engineering professionals. The paper serves as a guide for those seeking to incorporate Musk's leadership principles into their own careers, striving to become successful leaders in their respective fields.</a:t>
            </a:r>
          </a:p>
        </p:txBody>
      </p:sp>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3"/>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3170099"/>
          </a:xfrm>
          <a:prstGeom prst="rect">
            <a:avLst/>
          </a:prstGeom>
          <a:noFill/>
        </p:spPr>
        <p:txBody>
          <a:bodyPr wrap="square" rtlCol="0">
            <a:spAutoFit/>
          </a:bodyPr>
          <a:lstStyle/>
          <a:p>
            <a:pPr algn="ctr"/>
            <a:r>
              <a:rPr lang="en-US" sz="10000" b="1" dirty="0">
                <a:latin typeface="Garamond" panose="02020404030301010803" pitchFamily="18" charset="0"/>
              </a:rPr>
              <a:t>“Visionary and Innovative” – Elon Musk</a:t>
            </a:r>
          </a:p>
          <a:p>
            <a:pPr algn="ctr"/>
            <a:r>
              <a:rPr lang="en-US" sz="5500" dirty="0">
                <a:latin typeface="Garamond" panose="02020404030301010803" pitchFamily="18" charset="0"/>
              </a:rPr>
              <a:t>Naqash Ali</a:t>
            </a:r>
          </a:p>
          <a:p>
            <a:pPr algn="ctr"/>
            <a:r>
              <a:rPr lang="en-US" sz="4500" dirty="0">
                <a:latin typeface="Garamond" panose="02020404030301010803" pitchFamily="18" charset="0"/>
              </a:rPr>
              <a:t>Florida State University -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3"/>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7620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793034" y="9627931"/>
            <a:ext cx="10058400" cy="1151730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pPr marL="0" marR="0">
              <a:lnSpc>
                <a:spcPct val="107000"/>
              </a:lnSpc>
              <a:spcBef>
                <a:spcPts val="0"/>
              </a:spcBef>
              <a:spcAft>
                <a:spcPts val="800"/>
              </a:spcAft>
              <a:tabLst>
                <a:tab pos="457200" algn="l"/>
              </a:tabLs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Visionary Family: </a:t>
            </a:r>
          </a:p>
          <a:p>
            <a:pPr marL="0" marR="0">
              <a:lnSpc>
                <a:spcPct val="107000"/>
              </a:lnSpc>
              <a:spcBef>
                <a:spcPts val="0"/>
              </a:spcBef>
              <a:spcAft>
                <a:spcPts val="800"/>
              </a:spcAft>
              <a:tabLst>
                <a:tab pos="457200" algn="l"/>
              </a:tabLst>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the context of Todd Henry's "Visionary family," Musk's leadership style can be seen as aligned with the key characteristics of individuals who are motivated by a clear and inspiring vision (Henry, T. 2009)</a:t>
            </a:r>
          </a:p>
          <a:p>
            <a:pPr marL="0" marR="0">
              <a:lnSpc>
                <a:spcPct val="107000"/>
              </a:lnSpc>
              <a:spcBef>
                <a:spcPts val="0"/>
              </a:spcBef>
              <a:spcAft>
                <a:spcPts val="800"/>
              </a:spcAft>
              <a:tabLst>
                <a:tab pos="457200" algn="l"/>
              </a:tabLst>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Elon Musk is widely recognized as a visionary and innovative leader, known for his bold and ambitious ideas and projects. He has been described as a "crazy visionary" who possesses a unique combination of technical expertise, business acumen, and creativity (</a:t>
            </a:r>
            <a:r>
              <a:rPr lang="en-US"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Kimbal</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al., 2015)</a:t>
            </a: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endPar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457200" algn="l"/>
              </a:tabLst>
            </a:pP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Ethical Climate:</a:t>
            </a:r>
          </a:p>
          <a:p>
            <a:pPr marL="0" marR="0">
              <a:lnSpc>
                <a:spcPct val="107000"/>
              </a:lnSpc>
              <a:spcBef>
                <a:spcPts val="0"/>
              </a:spcBef>
              <a:spcAft>
                <a:spcPts val="800"/>
              </a:spcAft>
              <a:tabLst>
                <a:tab pos="457200" algn="l"/>
              </a:tabLst>
            </a:pPr>
            <a:r>
              <a:rPr lang="en-US" dirty="0">
                <a:solidFill>
                  <a:schemeClr val="tx1"/>
                </a:solidFill>
              </a:rPr>
              <a:t>The single most important factor in ethical decision-making in organizations is whether leaders show a commitment to ethics in their talk and especially their behavior.  Employees learn about the values that are important in the organization by watching leaders (Daft, R.L. 2015). </a:t>
            </a:r>
          </a:p>
          <a:p>
            <a:pPr marL="0" marR="0">
              <a:lnSpc>
                <a:spcPct val="107000"/>
              </a:lnSpc>
              <a:spcBef>
                <a:spcPts val="0"/>
              </a:spcBef>
              <a:spcAft>
                <a:spcPts val="800"/>
              </a:spcAft>
              <a:tabLst>
                <a:tab pos="457200" algn="l"/>
              </a:tabLst>
            </a:pPr>
            <a:r>
              <a:rPr lang="en-US" dirty="0">
                <a:solidFill>
                  <a:schemeClr val="tx1"/>
                </a:solidFill>
              </a:rPr>
              <a:t>Accountability: Elon Musk holds himself and his team members accountable for their actions, which creates a sense of responsibility and ownership among his employees. Musk has created and has maintained a personal brand of honesty and transparency (Vance, 2015).</a:t>
            </a:r>
          </a:p>
        </p:txBody>
      </p:sp>
      <p:sp>
        <p:nvSpPr>
          <p:cNvPr id="18" name="Rounded Rectangle 17">
            <a:extLst>
              <a:ext uri="{FF2B5EF4-FFF2-40B4-BE49-F238E27FC236}">
                <a16:creationId xmlns:a16="http://schemas.microsoft.com/office/drawing/2014/main" id="{68ACCF93-840C-E048-BB07-3B7B83391E97}"/>
              </a:ext>
            </a:extLst>
          </p:cNvPr>
          <p:cNvSpPr/>
          <p:nvPr/>
        </p:nvSpPr>
        <p:spPr>
          <a:xfrm>
            <a:off x="11478120" y="9627926"/>
            <a:ext cx="10058400" cy="1151730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ffectLst/>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400" dirty="0">
              <a:solidFill>
                <a:schemeClr val="tx1"/>
              </a:solidFill>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r>
              <a:rPr lang="en-US" sz="2000" b="1" dirty="0">
                <a:solidFill>
                  <a:schemeClr val="tx1"/>
                </a:solidFill>
                <a:ea typeface="Times New Roman" panose="02020603050405020304" pitchFamily="18" charset="0"/>
                <a:cs typeface="Calibri" panose="020F0502020204030204" pitchFamily="34" charset="0"/>
              </a:rPr>
              <a:t>Traits:</a:t>
            </a:r>
          </a:p>
          <a:p>
            <a:pPr marL="0" marR="0">
              <a:lnSpc>
                <a:spcPct val="107000"/>
              </a:lnSpc>
              <a:spcBef>
                <a:spcPts val="0"/>
              </a:spcBef>
              <a:spcAft>
                <a:spcPts val="0"/>
              </a:spcAft>
            </a:pPr>
            <a:r>
              <a:rPr lang="en-US" sz="1600" dirty="0">
                <a:solidFill>
                  <a:schemeClr val="tx1"/>
                </a:solidFill>
                <a:effectLst/>
                <a:ea typeface="Times New Roman" panose="02020603050405020304" pitchFamily="18" charset="0"/>
                <a:cs typeface="Calibri" panose="020F0502020204030204" pitchFamily="34" charset="0"/>
              </a:rPr>
              <a:t>Traits are the distinguishing personal characteristics of a leader, such as intelligence, honesty, self-confidence, and appearance (Daft, R.L. 2015). </a:t>
            </a:r>
          </a:p>
          <a:p>
            <a:pPr marL="0" marR="0">
              <a:lnSpc>
                <a:spcPct val="107000"/>
              </a:lnSpc>
              <a:spcBef>
                <a:spcPts val="0"/>
              </a:spcBef>
              <a:spcAft>
                <a:spcPts val="0"/>
              </a:spcAft>
            </a:pPr>
            <a:r>
              <a:rPr lang="en-US" sz="1600" dirty="0">
                <a:solidFill>
                  <a:schemeClr val="tx1"/>
                </a:solidFill>
                <a:effectLst/>
                <a:ea typeface="Times New Roman" panose="02020603050405020304" pitchFamily="18" charset="0"/>
                <a:cs typeface="Calibri" panose="020F0502020204030204" pitchFamily="34" charset="0"/>
              </a:rPr>
              <a:t>Some of the traits that have been associated with Musk's leadership style include (N. Padgett, 2015):</a:t>
            </a:r>
          </a:p>
          <a:p>
            <a:pPr marL="0" marR="0">
              <a:lnSpc>
                <a:spcPct val="107000"/>
              </a:lnSpc>
              <a:spcBef>
                <a:spcPts val="0"/>
              </a:spcBef>
              <a:spcAft>
                <a:spcPts val="0"/>
              </a:spcAft>
            </a:pPr>
            <a:endParaRPr lang="en-US" sz="1600" dirty="0">
              <a:solidFill>
                <a:schemeClr val="tx1"/>
              </a:solidFill>
              <a:effectLst/>
              <a:ea typeface="Times New Roman" panose="02020603050405020304" pitchFamily="18" charset="0"/>
              <a:cs typeface="Calibri" panose="020F050202020403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i="1" dirty="0">
                <a:solidFill>
                  <a:schemeClr val="tx1"/>
                </a:solidFill>
                <a:effectLst/>
                <a:ea typeface="Times New Roman" panose="02020603050405020304" pitchFamily="18" charset="0"/>
                <a:cs typeface="Calibri" panose="020F0502020204030204" pitchFamily="34" charset="0"/>
              </a:rPr>
              <a:t>Risk-taking: </a:t>
            </a:r>
            <a:r>
              <a:rPr lang="en-US" sz="1600" dirty="0">
                <a:solidFill>
                  <a:schemeClr val="tx1"/>
                </a:solidFill>
                <a:effectLst/>
                <a:ea typeface="Times New Roman" panose="02020603050405020304" pitchFamily="18" charset="0"/>
                <a:cs typeface="Calibri" panose="020F0502020204030204" pitchFamily="34" charset="0"/>
              </a:rPr>
              <a:t>He is not afraid to take risks and to pursue bold and ambitious projects, even if they are considered unconventional.</a:t>
            </a:r>
          </a:p>
          <a:p>
            <a:pPr marL="285750" marR="0" indent="-285750">
              <a:lnSpc>
                <a:spcPct val="107000"/>
              </a:lnSpc>
              <a:spcBef>
                <a:spcPts val="0"/>
              </a:spcBef>
              <a:spcAft>
                <a:spcPts val="0"/>
              </a:spcAft>
              <a:buFont typeface="Arial" panose="020B0604020202020204" pitchFamily="34" charset="0"/>
              <a:buChar char="•"/>
            </a:pPr>
            <a:r>
              <a:rPr lang="en-US" sz="1600" i="1" dirty="0">
                <a:solidFill>
                  <a:schemeClr val="tx1"/>
                </a:solidFill>
                <a:effectLst/>
                <a:ea typeface="Times New Roman" panose="02020603050405020304" pitchFamily="18" charset="0"/>
                <a:cs typeface="Calibri" panose="020F0502020204030204" pitchFamily="34" charset="0"/>
              </a:rPr>
              <a:t>Innovation: </a:t>
            </a:r>
            <a:r>
              <a:rPr lang="en-US" sz="1600" dirty="0">
                <a:solidFill>
                  <a:schemeClr val="tx1"/>
                </a:solidFill>
                <a:effectLst/>
                <a:ea typeface="Times New Roman" panose="02020603050405020304" pitchFamily="18" charset="0"/>
                <a:cs typeface="Calibri" panose="020F0502020204030204" pitchFamily="34" charset="0"/>
              </a:rPr>
              <a:t>He is known for his ability to come up with new and innovative ideas and ways of doing things.</a:t>
            </a:r>
          </a:p>
          <a:p>
            <a:pPr marL="285750" marR="0" indent="-285750">
              <a:lnSpc>
                <a:spcPct val="107000"/>
              </a:lnSpc>
              <a:spcBef>
                <a:spcPts val="0"/>
              </a:spcBef>
              <a:spcAft>
                <a:spcPts val="0"/>
              </a:spcAft>
              <a:buFont typeface="Arial" panose="020B0604020202020204" pitchFamily="34" charset="0"/>
              <a:buChar char="•"/>
            </a:pPr>
            <a:r>
              <a:rPr lang="en-US" sz="1600" i="1" dirty="0">
                <a:solidFill>
                  <a:schemeClr val="tx1"/>
                </a:solidFill>
                <a:effectLst/>
                <a:ea typeface="Times New Roman" panose="02020603050405020304" pitchFamily="18" charset="0"/>
                <a:cs typeface="Calibri" panose="020F0502020204030204" pitchFamily="34" charset="0"/>
              </a:rPr>
              <a:t>Resilience: </a:t>
            </a:r>
            <a:r>
              <a:rPr lang="en-US" sz="1600" dirty="0">
                <a:solidFill>
                  <a:schemeClr val="tx1"/>
                </a:solidFill>
                <a:effectLst/>
                <a:ea typeface="Times New Roman" panose="02020603050405020304" pitchFamily="18" charset="0"/>
                <a:cs typeface="Calibri" panose="020F0502020204030204" pitchFamily="34" charset="0"/>
              </a:rPr>
              <a:t>He has shown a remarkable ability to bounce back from setbacks and to keep pushing forward.</a:t>
            </a:r>
          </a:p>
          <a:p>
            <a:pPr marL="285750" marR="0" indent="-285750">
              <a:lnSpc>
                <a:spcPct val="107000"/>
              </a:lnSpc>
              <a:spcBef>
                <a:spcPts val="0"/>
              </a:spcBef>
              <a:spcAft>
                <a:spcPts val="0"/>
              </a:spcAft>
              <a:buFont typeface="Arial" panose="020B0604020202020204" pitchFamily="34" charset="0"/>
              <a:buChar char="•"/>
            </a:pPr>
            <a:r>
              <a:rPr lang="en-US" sz="1600" i="1" dirty="0">
                <a:solidFill>
                  <a:schemeClr val="tx1"/>
                </a:solidFill>
                <a:effectLst/>
                <a:ea typeface="Times New Roman" panose="02020603050405020304" pitchFamily="18" charset="0"/>
                <a:cs typeface="Calibri" panose="020F0502020204030204" pitchFamily="34" charset="0"/>
              </a:rPr>
              <a:t>Determination: </a:t>
            </a:r>
            <a:r>
              <a:rPr lang="en-US" sz="1600" dirty="0">
                <a:solidFill>
                  <a:schemeClr val="tx1"/>
                </a:solidFill>
                <a:effectLst/>
                <a:ea typeface="Times New Roman" panose="02020603050405020304" pitchFamily="18" charset="0"/>
                <a:cs typeface="Calibri" panose="020F0502020204030204" pitchFamily="34" charset="0"/>
              </a:rPr>
              <a:t>He is very determined and persistent in pursuing his goals, and he doesn't give up easily.</a:t>
            </a:r>
          </a:p>
          <a:p>
            <a:pPr marR="0">
              <a:lnSpc>
                <a:spcPct val="107000"/>
              </a:lnSpc>
              <a:spcBef>
                <a:spcPts val="0"/>
              </a:spcBef>
              <a:spcAft>
                <a:spcPts val="0"/>
              </a:spcAft>
            </a:pPr>
            <a:r>
              <a:rPr lang="en-US" sz="1600" dirty="0">
                <a:solidFill>
                  <a:schemeClr val="tx1"/>
                </a:solidFill>
                <a:effectLst/>
                <a:ea typeface="Times New Roman" panose="02020603050405020304" pitchFamily="18" charset="0"/>
                <a:cs typeface="Calibri" panose="020F0502020204030204" pitchFamily="34" charset="0"/>
              </a:rPr>
              <a:t> </a:t>
            </a:r>
            <a:endParaRPr lang="en-US" sz="16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solidFill>
                  <a:schemeClr val="tx1"/>
                </a:solidFill>
                <a:ea typeface="Calibri" panose="020F0502020204030204" pitchFamily="34" charset="0"/>
                <a:cs typeface="Calibri" panose="020F0502020204030204" pitchFamily="34" charset="0"/>
              </a:rPr>
              <a:t>In her biography of Elon Musk Vance. (2015) recounts, “Musk said that he didn’t just want to build the best electric car in the world; he wants to build the best car, period.” (Vance, 2015) Tesla aims to disrupt the auto industry and is considered a potential success in an industry that hasn't seen a successful American car company since Chrysler in 1925.</a:t>
            </a:r>
          </a:p>
          <a:p>
            <a:pPr marL="0" marR="0">
              <a:lnSpc>
                <a:spcPct val="107000"/>
              </a:lnSpc>
              <a:spcBef>
                <a:spcPts val="0"/>
              </a:spcBef>
              <a:spcAft>
                <a:spcPts val="800"/>
              </a:spcAft>
            </a:pPr>
            <a:r>
              <a:rPr lang="en-US" sz="2000" b="1" dirty="0">
                <a:solidFill>
                  <a:schemeClr val="tx1"/>
                </a:solidFill>
                <a:ea typeface="Calibri" panose="020F0502020204030204" pitchFamily="34" charset="0"/>
                <a:cs typeface="Calibri" panose="020F0502020204030204" pitchFamily="34" charset="0"/>
              </a:rPr>
              <a:t>Behaviors:</a:t>
            </a:r>
          </a:p>
          <a:p>
            <a:pPr>
              <a:lnSpc>
                <a:spcPct val="107000"/>
              </a:lnSpc>
              <a:spcAft>
                <a:spcPts val="800"/>
              </a:spcAft>
            </a:pPr>
            <a:r>
              <a:rPr lang="en-US" sz="1400" dirty="0">
                <a:solidFill>
                  <a:schemeClr val="tx1"/>
                </a:solidFill>
                <a:ea typeface="Calibri" panose="020F0502020204030204" pitchFamily="34" charset="0"/>
                <a:cs typeface="Times New Roman" panose="02020603050405020304" pitchFamily="18" charset="0"/>
              </a:rPr>
              <a:t>M</a:t>
            </a:r>
            <a:r>
              <a:rPr lang="en-US" sz="1400" dirty="0">
                <a:solidFill>
                  <a:schemeClr val="tx1"/>
                </a:solidFill>
                <a:effectLst/>
                <a:ea typeface="Calibri" panose="020F0502020204030204" pitchFamily="34" charset="0"/>
                <a:cs typeface="Times New Roman" panose="02020603050405020304" pitchFamily="18" charset="0"/>
              </a:rPr>
              <a:t>any researchers have examined the behavior of leaders to determine what behavioral features comprise leadership style and how particular behaviors relate to effective leadership</a:t>
            </a:r>
            <a:r>
              <a:rPr lang="en-US" sz="1400" dirty="0">
                <a:solidFill>
                  <a:schemeClr val="tx1"/>
                </a:solidFill>
              </a:rPr>
              <a:t> (Daft, R.L. 2015)</a:t>
            </a:r>
            <a:r>
              <a:rPr lang="en-US" sz="1400" dirty="0">
                <a:solidFill>
                  <a:schemeClr val="tx1"/>
                </a:solidFill>
                <a:effectLst/>
                <a:ea typeface="Calibri" panose="020F0502020204030204" pitchFamily="34" charset="0"/>
                <a:cs typeface="Times New Roman" panose="02020603050405020304" pitchFamily="18" charset="0"/>
              </a:rPr>
              <a:t>. </a:t>
            </a:r>
          </a:p>
          <a:p>
            <a:pPr>
              <a:lnSpc>
                <a:spcPct val="107000"/>
              </a:lnSpc>
              <a:spcAft>
                <a:spcPts val="800"/>
              </a:spcAft>
            </a:pPr>
            <a:r>
              <a:rPr lang="en-US" sz="1400" dirty="0">
                <a:solidFill>
                  <a:schemeClr val="tx1"/>
                </a:solidFill>
                <a:effectLst/>
                <a:ea typeface="Calibri" panose="020F0502020204030204" pitchFamily="34" charset="0"/>
                <a:cs typeface="Times New Roman" panose="02020603050405020304" pitchFamily="18" charset="0"/>
              </a:rPr>
              <a:t>In terms of behaviors, Musk is known for being an intense and demanding leader. He has high expectations for himself and his employees, and he is known for being hands-on and for being involved in the day-to-day operations of his companies. He's also known for being a hard worker and for putting in long hours. </a:t>
            </a:r>
          </a:p>
          <a:p>
            <a:pPr>
              <a:lnSpc>
                <a:spcPct val="107000"/>
              </a:lnSpc>
              <a:spcAft>
                <a:spcPts val="800"/>
              </a:spcAft>
            </a:pPr>
            <a:r>
              <a:rPr lang="en-US" sz="1400" dirty="0">
                <a:solidFill>
                  <a:schemeClr val="tx1"/>
                </a:solidFill>
                <a:effectLst/>
                <a:ea typeface="Calibri" panose="020F0502020204030204" pitchFamily="34" charset="0"/>
                <a:cs typeface="Times New Roman" panose="02020603050405020304" pitchFamily="18" charset="0"/>
              </a:rPr>
              <a:t>Some common behaviors associated with his leadership include:</a:t>
            </a:r>
          </a:p>
          <a:p>
            <a:pPr marL="285750" indent="-285750">
              <a:lnSpc>
                <a:spcPct val="107000"/>
              </a:lnSpc>
              <a:spcAft>
                <a:spcPts val="800"/>
              </a:spcAft>
              <a:buFont typeface="Arial" panose="020B0604020202020204" pitchFamily="34" charset="0"/>
              <a:buChar char="•"/>
            </a:pPr>
            <a:r>
              <a:rPr lang="en-US" sz="1400" i="1" dirty="0">
                <a:solidFill>
                  <a:schemeClr val="tx1"/>
                </a:solidFill>
                <a:effectLst/>
                <a:ea typeface="Calibri" panose="020F0502020204030204" pitchFamily="34" charset="0"/>
                <a:cs typeface="Times New Roman" panose="02020603050405020304" pitchFamily="18" charset="0"/>
              </a:rPr>
              <a:t>Decisiveness: </a:t>
            </a:r>
            <a:r>
              <a:rPr lang="en-US" sz="1400" dirty="0">
                <a:solidFill>
                  <a:schemeClr val="tx1"/>
                </a:solidFill>
                <a:ea typeface="Calibri" panose="020F0502020204030204" pitchFamily="34" charset="0"/>
                <a:cs typeface="Times New Roman" panose="02020603050405020304" pitchFamily="18" charset="0"/>
              </a:rPr>
              <a:t>Musk</a:t>
            </a:r>
            <a:r>
              <a:rPr lang="en-US" sz="1400" dirty="0">
                <a:solidFill>
                  <a:schemeClr val="tx1"/>
                </a:solidFill>
                <a:effectLst/>
                <a:ea typeface="Calibri" panose="020F0502020204030204" pitchFamily="34" charset="0"/>
                <a:cs typeface="Times New Roman" panose="02020603050405020304" pitchFamily="18" charset="0"/>
              </a:rPr>
              <a:t> is known for making quick decisions, often in high-pressure situations, which has allowed his companies to move fast and stay ahead of competitors.</a:t>
            </a:r>
          </a:p>
          <a:p>
            <a:pPr marL="285750" indent="-285750">
              <a:lnSpc>
                <a:spcPct val="107000"/>
              </a:lnSpc>
              <a:spcAft>
                <a:spcPts val="800"/>
              </a:spcAft>
              <a:buFont typeface="Arial" panose="020B0604020202020204" pitchFamily="34" charset="0"/>
              <a:buChar char="•"/>
            </a:pPr>
            <a:r>
              <a:rPr lang="en-US" sz="1400" i="1" dirty="0">
                <a:solidFill>
                  <a:schemeClr val="tx1"/>
                </a:solidFill>
                <a:effectLst/>
                <a:ea typeface="Calibri" panose="020F0502020204030204" pitchFamily="34" charset="0"/>
                <a:cs typeface="Times New Roman" panose="02020603050405020304" pitchFamily="18" charset="0"/>
              </a:rPr>
              <a:t>High standards: </a:t>
            </a:r>
            <a:r>
              <a:rPr lang="en-US" sz="1400" dirty="0">
                <a:solidFill>
                  <a:schemeClr val="tx1"/>
                </a:solidFill>
                <a:effectLst/>
                <a:ea typeface="Calibri" panose="020F0502020204030204" pitchFamily="34" charset="0"/>
                <a:cs typeface="Times New Roman" panose="02020603050405020304" pitchFamily="18" charset="0"/>
              </a:rPr>
              <a:t>Musk sets high standards and pushes his teams to meet them, leading to continuous innovation and improvement.</a:t>
            </a:r>
          </a:p>
          <a:p>
            <a:pPr marL="285750" indent="-285750">
              <a:lnSpc>
                <a:spcPct val="107000"/>
              </a:lnSpc>
              <a:spcAft>
                <a:spcPts val="800"/>
              </a:spcAft>
              <a:buFont typeface="Arial" panose="020B0604020202020204" pitchFamily="34" charset="0"/>
              <a:buChar char="•"/>
            </a:pPr>
            <a:r>
              <a:rPr lang="en-US" sz="1400" i="1" dirty="0">
                <a:solidFill>
                  <a:schemeClr val="tx1"/>
                </a:solidFill>
                <a:effectLst/>
                <a:ea typeface="Calibri" panose="020F0502020204030204" pitchFamily="34" charset="0"/>
                <a:cs typeface="Times New Roman" panose="02020603050405020304" pitchFamily="18" charset="0"/>
              </a:rPr>
              <a:t>Work ethic: </a:t>
            </a:r>
            <a:r>
              <a:rPr lang="en-US" sz="1400" dirty="0">
                <a:solidFill>
                  <a:schemeClr val="tx1"/>
                </a:solidFill>
                <a:effectLst/>
                <a:ea typeface="Calibri" panose="020F0502020204030204" pitchFamily="34" charset="0"/>
                <a:cs typeface="Times New Roman" panose="02020603050405020304" pitchFamily="18" charset="0"/>
              </a:rPr>
              <a:t>Musk is known for his tireless work ethic, often working 100-hour weeks, which sets an example for his teams and contributes to the success of his companies.</a:t>
            </a:r>
          </a:p>
          <a:p>
            <a:pPr marL="285750" indent="-285750">
              <a:lnSpc>
                <a:spcPct val="107000"/>
              </a:lnSpc>
              <a:spcAft>
                <a:spcPts val="800"/>
              </a:spcAft>
              <a:buFont typeface="Arial" panose="020B0604020202020204" pitchFamily="34" charset="0"/>
              <a:buChar char="•"/>
            </a:pPr>
            <a:r>
              <a:rPr lang="en-US" sz="1400" i="1" dirty="0">
                <a:solidFill>
                  <a:schemeClr val="tx1"/>
                </a:solidFill>
                <a:effectLst/>
                <a:ea typeface="Calibri" panose="020F0502020204030204" pitchFamily="34" charset="0"/>
                <a:cs typeface="Times New Roman" panose="02020603050405020304" pitchFamily="18" charset="0"/>
              </a:rPr>
              <a:t>Direct communication: </a:t>
            </a:r>
            <a:r>
              <a:rPr lang="en-US" sz="1400" dirty="0">
                <a:solidFill>
                  <a:schemeClr val="tx1"/>
                </a:solidFill>
                <a:effectLst/>
                <a:ea typeface="Calibri" panose="020F0502020204030204" pitchFamily="34" charset="0"/>
                <a:cs typeface="Times New Roman" panose="02020603050405020304" pitchFamily="18" charset="0"/>
              </a:rPr>
              <a:t>Musk is known for being transparent and direct in his communication, which can sometimes create controversy but also ensures clear expectations and accountability.</a:t>
            </a:r>
          </a:p>
          <a:p>
            <a:pPr marL="285750" indent="-285750">
              <a:lnSpc>
                <a:spcPct val="107000"/>
              </a:lnSpc>
              <a:spcAft>
                <a:spcPts val="800"/>
              </a:spcAft>
              <a:buFont typeface="Arial" panose="020B0604020202020204" pitchFamily="34" charset="0"/>
              <a:buChar char="•"/>
            </a:pPr>
            <a:r>
              <a:rPr lang="en-US" sz="1400" i="1" dirty="0">
                <a:solidFill>
                  <a:schemeClr val="tx1"/>
                </a:solidFill>
                <a:effectLst/>
                <a:ea typeface="Calibri" panose="020F0502020204030204" pitchFamily="34" charset="0"/>
                <a:cs typeface="Times New Roman" panose="02020603050405020304" pitchFamily="18" charset="0"/>
              </a:rPr>
              <a:t>Unwavering Optimist</a:t>
            </a:r>
            <a:r>
              <a:rPr lang="en-US" sz="1400" dirty="0">
                <a:solidFill>
                  <a:schemeClr val="tx1"/>
                </a:solidFill>
                <a:effectLst/>
                <a:ea typeface="Calibri" panose="020F0502020204030204" pitchFamily="34" charset="0"/>
                <a:cs typeface="Times New Roman" panose="02020603050405020304" pitchFamily="18" charset="0"/>
              </a:rPr>
              <a:t>: While Musk’s ability to fail may not separate him from his competitors, he differentiates himself with his ability to remain optimistic and wholeheartedly convinced that he will succeed. After the lengthy development of a new model of his all-electric Tesla car, the vehicle burst into flames during a test run. On Tesla’s blog, Musk gave his rebuttal to the public, “For consumers concerned about fire risk, there should be absolutely zero doubt that it is safer to power a car with a battery than a large tank of highly flammable liquid.” (</a:t>
            </a:r>
            <a:r>
              <a:rPr lang="en-US" sz="1400" dirty="0" err="1">
                <a:solidFill>
                  <a:schemeClr val="tx1"/>
                </a:solidFill>
                <a:effectLst/>
                <a:ea typeface="Calibri" panose="020F0502020204030204" pitchFamily="34" charset="0"/>
                <a:cs typeface="Times New Roman" panose="02020603050405020304" pitchFamily="18" charset="0"/>
              </a:rPr>
              <a:t>Bonnell</a:t>
            </a:r>
            <a:r>
              <a:rPr lang="en-US" sz="1400" dirty="0">
                <a:solidFill>
                  <a:schemeClr val="tx1"/>
                </a:solidFill>
                <a:effectLst/>
                <a:ea typeface="Calibri" panose="020F0502020204030204" pitchFamily="34" charset="0"/>
                <a:cs typeface="Times New Roman" panose="02020603050405020304" pitchFamily="18" charset="0"/>
              </a:rPr>
              <a:t>, 2016)</a:t>
            </a:r>
          </a:p>
          <a:p>
            <a:pPr>
              <a:lnSpc>
                <a:spcPct val="107000"/>
              </a:lnSpc>
              <a:spcAft>
                <a:spcPts val="800"/>
              </a:spcAft>
            </a:pPr>
            <a:endParaRPr lang="en-US" sz="1400" dirty="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solidFill>
                <a:schemeClr val="tx1"/>
              </a:solidFill>
              <a:effectLst/>
              <a:ea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51137" y="4679258"/>
            <a:ext cx="10058400" cy="7055539"/>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r>
              <a:rPr lang="en-US" sz="2000" b="1" dirty="0">
                <a:solidFill>
                  <a:schemeClr val="tx1"/>
                </a:solidFill>
              </a:rPr>
              <a:t>SpaceX</a:t>
            </a:r>
          </a:p>
          <a:p>
            <a:pPr marL="742950" lvl="1" indent="-285750">
              <a:buFont typeface="Arial" panose="020B0604020202020204" pitchFamily="34" charset="0"/>
              <a:buChar char="•"/>
            </a:pPr>
            <a:r>
              <a:rPr lang="en-US" sz="1600" dirty="0">
                <a:solidFill>
                  <a:schemeClr val="tx1"/>
                </a:solidFill>
              </a:rPr>
              <a:t>CEO and chief engineer </a:t>
            </a:r>
          </a:p>
          <a:p>
            <a:pPr marL="742950" lvl="1" indent="-285750">
              <a:buFont typeface="Arial" panose="020B0604020202020204" pitchFamily="34" charset="0"/>
              <a:buChar char="•"/>
            </a:pPr>
            <a:r>
              <a:rPr lang="en-US" sz="1600" dirty="0">
                <a:solidFill>
                  <a:schemeClr val="tx1"/>
                </a:solidFill>
              </a:rPr>
              <a:t>Musk's leadership has disrupted the space industry by creating reusable rockets and making space travel more accessible, with plans to send humans to Mars. </a:t>
            </a:r>
          </a:p>
          <a:p>
            <a:pPr marL="285750" indent="-285750">
              <a:buFont typeface="Arial" panose="020B0604020202020204" pitchFamily="34" charset="0"/>
              <a:buChar char="•"/>
            </a:pPr>
            <a:r>
              <a:rPr lang="en-US" sz="2000" b="1" dirty="0">
                <a:solidFill>
                  <a:schemeClr val="tx1"/>
                </a:solidFill>
              </a:rPr>
              <a:t>Tesla</a:t>
            </a:r>
          </a:p>
          <a:p>
            <a:pPr marL="742950" lvl="1" indent="-285750">
              <a:buFont typeface="Arial" panose="020B0604020202020204" pitchFamily="34" charset="0"/>
              <a:buChar char="•"/>
            </a:pPr>
            <a:r>
              <a:rPr lang="en-US" sz="1600" dirty="0">
                <a:solidFill>
                  <a:schemeClr val="tx1"/>
                </a:solidFill>
              </a:rPr>
              <a:t>CEO and Product Architect </a:t>
            </a:r>
          </a:p>
          <a:p>
            <a:pPr marL="742950" lvl="1" indent="-285750">
              <a:buFont typeface="Arial" panose="020B0604020202020204" pitchFamily="34" charset="0"/>
              <a:buChar char="•"/>
            </a:pPr>
            <a:r>
              <a:rPr lang="en-US" sz="1600" dirty="0">
                <a:solidFill>
                  <a:schemeClr val="tx1"/>
                </a:solidFill>
              </a:rPr>
              <a:t>Musk's leadership has transformed the automotive industry by pushing the limits of electric vehicle technology and renewable energy, making the future of sustainable transportation a reality. </a:t>
            </a:r>
          </a:p>
          <a:p>
            <a:pPr marL="285750" indent="-285750">
              <a:buFont typeface="Arial" panose="020B0604020202020204" pitchFamily="34" charset="0"/>
              <a:buChar char="•"/>
            </a:pPr>
            <a:r>
              <a:rPr lang="en-US" sz="2000" b="1" dirty="0" err="1">
                <a:solidFill>
                  <a:schemeClr val="tx1"/>
                </a:solidFill>
              </a:rPr>
              <a:t>StarLink</a:t>
            </a:r>
            <a:endParaRPr lang="en-US" sz="2000" b="1" dirty="0">
              <a:solidFill>
                <a:schemeClr val="tx1"/>
              </a:solidFill>
            </a:endParaRPr>
          </a:p>
          <a:p>
            <a:pPr marL="742950" lvl="1" indent="-285750">
              <a:buFont typeface="Arial" panose="020B0604020202020204" pitchFamily="34" charset="0"/>
              <a:buChar char="•"/>
            </a:pPr>
            <a:r>
              <a:rPr lang="en-US" sz="1600" dirty="0">
                <a:solidFill>
                  <a:schemeClr val="tx1"/>
                </a:solidFill>
              </a:rPr>
              <a:t>CEO of Starlink</a:t>
            </a:r>
          </a:p>
          <a:p>
            <a:pPr marL="742950" lvl="1" indent="-285750">
              <a:buFont typeface="Arial" panose="020B0604020202020204" pitchFamily="34" charset="0"/>
              <a:buChar char="•"/>
            </a:pPr>
            <a:r>
              <a:rPr lang="en-US" sz="1600" dirty="0">
                <a:solidFill>
                  <a:schemeClr val="tx1"/>
                </a:solidFill>
              </a:rPr>
              <a:t>Musk's leadership has broken new ground in internet connectivity by developing a revolutionary satellite-based network that will provide high-speed internet access to the entire planet, even in the most remote areas.</a:t>
            </a:r>
          </a:p>
          <a:p>
            <a:pPr lvl="1"/>
            <a:endParaRPr lang="en-US" sz="1600" dirty="0">
              <a:solidFill>
                <a:schemeClr val="tx1"/>
              </a:solidFill>
            </a:endParaRPr>
          </a:p>
          <a:p>
            <a:pPr marL="1200150" lvl="2" indent="-285750">
              <a:buFont typeface="Arial" panose="020B0604020202020204" pitchFamily="34" charset="0"/>
              <a:buChar char="•"/>
            </a:pPr>
            <a:endParaRPr lang="en-US" sz="1600" dirty="0">
              <a:solidFill>
                <a:schemeClr val="tx1"/>
              </a:solidFill>
            </a:endParaRPr>
          </a:p>
          <a:p>
            <a:pPr marL="1200150" lvl="2" indent="-285750">
              <a:buFont typeface="Arial" panose="020B0604020202020204" pitchFamily="34" charset="0"/>
              <a:buChar char="•"/>
            </a:pPr>
            <a:endParaRPr lang="en-US" sz="1600" dirty="0">
              <a:solidFill>
                <a:schemeClr val="tx1"/>
              </a:solidFill>
            </a:endParaRPr>
          </a:p>
          <a:p>
            <a:pPr marL="1200150" lvl="2"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760377" y="4653401"/>
            <a:ext cx="10091057" cy="861221"/>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Abstract</a:t>
            </a:r>
          </a:p>
        </p:txBody>
      </p:sp>
      <p:sp>
        <p:nvSpPr>
          <p:cNvPr id="24" name="Rounded Rectangle 23">
            <a:extLst>
              <a:ext uri="{FF2B5EF4-FFF2-40B4-BE49-F238E27FC236}">
                <a16:creationId xmlns:a16="http://schemas.microsoft.com/office/drawing/2014/main" id="{D10AC6E5-F907-3742-BE0C-43E430D5D01F}"/>
              </a:ext>
            </a:extLst>
          </p:cNvPr>
          <p:cNvSpPr/>
          <p:nvPr/>
        </p:nvSpPr>
        <p:spPr>
          <a:xfrm>
            <a:off x="762001" y="9591676"/>
            <a:ext cx="10124526"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The Visionary Family &amp; Ethical Climate</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1436486" y="9591675"/>
            <a:ext cx="10124527" cy="117348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Traits &amp; Behaviors</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2163206" y="17201583"/>
            <a:ext cx="10073392" cy="914400"/>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References</a:t>
            </a:r>
          </a:p>
        </p:txBody>
      </p:sp>
      <p:sp>
        <p:nvSpPr>
          <p:cNvPr id="46" name="Rounded Rectangle 25">
            <a:extLst>
              <a:ext uri="{FF2B5EF4-FFF2-40B4-BE49-F238E27FC236}">
                <a16:creationId xmlns:a16="http://schemas.microsoft.com/office/drawing/2014/main" id="{BA8C176D-56BE-4E47-81F4-73C226849400}"/>
              </a:ext>
            </a:extLst>
          </p:cNvPr>
          <p:cNvSpPr/>
          <p:nvPr/>
        </p:nvSpPr>
        <p:spPr>
          <a:xfrm>
            <a:off x="22163206" y="4697585"/>
            <a:ext cx="10073392" cy="844989"/>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Major Contributions</a:t>
            </a:r>
          </a:p>
        </p:txBody>
      </p:sp>
      <p:sp>
        <p:nvSpPr>
          <p:cNvPr id="26" name="Rounded Rectangle 18">
            <a:extLst>
              <a:ext uri="{FF2B5EF4-FFF2-40B4-BE49-F238E27FC236}">
                <a16:creationId xmlns:a16="http://schemas.microsoft.com/office/drawing/2014/main" id="{7E691E50-D935-4671-9EC0-48DE47DB23E3}"/>
              </a:ext>
            </a:extLst>
          </p:cNvPr>
          <p:cNvSpPr/>
          <p:nvPr/>
        </p:nvSpPr>
        <p:spPr>
          <a:xfrm>
            <a:off x="22128114" y="12268200"/>
            <a:ext cx="10058400" cy="4726766"/>
          </a:xfrm>
          <a:prstGeom prst="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400" dirty="0">
              <a:solidFill>
                <a:schemeClr val="tx1"/>
              </a:solidFill>
            </a:endParaRP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r>
              <a:rPr lang="en-US" sz="1600" i="1" u="sng" dirty="0">
                <a:solidFill>
                  <a:schemeClr val="tx1"/>
                </a:solidFill>
              </a:rPr>
              <a:t>Leadership from the Front: </a:t>
            </a:r>
            <a:r>
              <a:rPr lang="en-US" sz="1600" dirty="0">
                <a:solidFill>
                  <a:schemeClr val="tx1"/>
                </a:solidFill>
              </a:rPr>
              <a:t>Elon Musk inspires his employees because, although he has high expectations for them, he demands even more from himself. Leaders must be committed to doing the work necessary for the company’s success before they will be able to get others to commit (</a:t>
            </a:r>
            <a:r>
              <a:rPr lang="en-US" sz="1600" dirty="0" err="1">
                <a:solidFill>
                  <a:schemeClr val="tx1"/>
                </a:solidFill>
              </a:rPr>
              <a:t>Yauney</a:t>
            </a:r>
            <a:r>
              <a:rPr lang="en-US" sz="1600" dirty="0">
                <a:solidFill>
                  <a:schemeClr val="tx1"/>
                </a:solidFill>
              </a:rPr>
              <a:t>, 2018)	</a:t>
            </a:r>
          </a:p>
          <a:p>
            <a:pPr marL="285750" indent="-285750">
              <a:buFont typeface="Arial" panose="020B0604020202020204" pitchFamily="34" charset="0"/>
              <a:buChar char="•"/>
            </a:pPr>
            <a:r>
              <a:rPr lang="en-US" sz="1400" i="1" u="sng" dirty="0">
                <a:solidFill>
                  <a:schemeClr val="tx1"/>
                </a:solidFill>
              </a:rPr>
              <a:t>Ambitious: </a:t>
            </a:r>
            <a:r>
              <a:rPr lang="en-US" sz="1400" dirty="0">
                <a:solidFill>
                  <a:schemeClr val="tx1"/>
                </a:solidFill>
              </a:rPr>
              <a:t>Musk's approach to enabling a challenge culture is multifaceted. First, he sets audacious goals for his companies that are meant to push the boundaries of what is possible. For example, he set a goal for Tesla to produce 500,000 electric vehicles per year by 2018 (Khan, 2021), which was seen as highly ambitious at the time. </a:t>
            </a:r>
          </a:p>
          <a:p>
            <a:pPr lvl="1"/>
            <a:endParaRPr lang="en-US" sz="1400" i="1" dirty="0">
              <a:solidFill>
                <a:schemeClr val="tx1"/>
              </a:solidFill>
            </a:endParaRPr>
          </a:p>
          <a:p>
            <a:pPr lvl="1"/>
            <a:r>
              <a:rPr lang="en-US" sz="1400" i="1" dirty="0">
                <a:solidFill>
                  <a:schemeClr val="tx1"/>
                </a:solidFill>
              </a:rPr>
              <a:t>“Earth is the cradle of humanity, but you cannot stay in the cradle forever. It is time to go forth, be out there among the stars, and expand the scope of human consciousness.” (Musk)</a:t>
            </a:r>
          </a:p>
          <a:p>
            <a:pPr marL="285750" indent="-285750">
              <a:buFont typeface="Arial" panose="020B0604020202020204" pitchFamily="34" charset="0"/>
              <a:buChar char="•"/>
            </a:pPr>
            <a:r>
              <a:rPr lang="en-US" sz="1400" i="1" u="sng" dirty="0">
                <a:solidFill>
                  <a:schemeClr val="tx1"/>
                </a:solidFill>
              </a:rPr>
              <a:t>Hands-on: </a:t>
            </a:r>
            <a:r>
              <a:rPr lang="en-US" sz="1400" dirty="0">
                <a:solidFill>
                  <a:schemeClr val="tx1"/>
                </a:solidFill>
              </a:rPr>
              <a:t> Musk is known for being highly involved in the day-to-day operations of his companies and expects the same level of dedication from his employees. He leads by example, working long hours and taking calculated risks to push his companies forward. This level of involvement and dedication is infectious and encourages employees to also go above and beyond to achieve their goals.</a:t>
            </a:r>
          </a:p>
          <a:p>
            <a:pPr marL="285750" indent="-285750">
              <a:buFont typeface="Arial" panose="020B0604020202020204" pitchFamily="34" charset="0"/>
              <a:buChar char="•"/>
            </a:pPr>
            <a:r>
              <a:rPr lang="en-US" sz="1400" i="1" u="sng" dirty="0">
                <a:solidFill>
                  <a:schemeClr val="tx1"/>
                </a:solidFill>
              </a:rPr>
              <a:t> Open Communication:</a:t>
            </a:r>
            <a:r>
              <a:rPr lang="en-US" sz="1400" dirty="0">
                <a:solidFill>
                  <a:schemeClr val="tx1"/>
                </a:solidFill>
              </a:rPr>
              <a:t> Musk engages with his workforce in open dialogue and encourages them to ask any question they may have (</a:t>
            </a:r>
            <a:r>
              <a:rPr lang="en-US" sz="1400" dirty="0" err="1">
                <a:solidFill>
                  <a:schemeClr val="tx1"/>
                </a:solidFill>
              </a:rPr>
              <a:t>Zipkin</a:t>
            </a:r>
            <a:r>
              <a:rPr lang="en-US" sz="1400" dirty="0">
                <a:solidFill>
                  <a:schemeClr val="tx1"/>
                </a:solidFill>
              </a:rPr>
              <a:t>, 2017). </a:t>
            </a:r>
          </a:p>
        </p:txBody>
      </p:sp>
      <p:sp>
        <p:nvSpPr>
          <p:cNvPr id="29" name="Rounded Rectangle 24">
            <a:extLst>
              <a:ext uri="{FF2B5EF4-FFF2-40B4-BE49-F238E27FC236}">
                <a16:creationId xmlns:a16="http://schemas.microsoft.com/office/drawing/2014/main" id="{99D42360-07B7-4563-B4CE-66AA68074D3C}"/>
              </a:ext>
            </a:extLst>
          </p:cNvPr>
          <p:cNvSpPr/>
          <p:nvPr/>
        </p:nvSpPr>
        <p:spPr>
          <a:xfrm>
            <a:off x="22102713" y="12206165"/>
            <a:ext cx="10109201" cy="1195007"/>
          </a:xfrm>
          <a:prstGeom prst="rect">
            <a:avLst/>
          </a:prstGeom>
          <a:solidFill>
            <a:schemeClr val="tx1">
              <a:lumMod val="75000"/>
              <a:lumOff val="25000"/>
            </a:schemeClr>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4">
                    <a:lumMod val="75000"/>
                  </a:schemeClr>
                </a:solidFill>
                <a:latin typeface="Benton Sans" panose="02000504020000020004" pitchFamily="2" charset="77"/>
              </a:rPr>
              <a:t>Key Takeaways</a:t>
            </a:r>
          </a:p>
        </p:txBody>
      </p:sp>
      <p:sp>
        <p:nvSpPr>
          <p:cNvPr id="34" name="TextBox 33">
            <a:extLst>
              <a:ext uri="{FF2B5EF4-FFF2-40B4-BE49-F238E27FC236}">
                <a16:creationId xmlns:a16="http://schemas.microsoft.com/office/drawing/2014/main" id="{147A8D4F-CFDC-4EFF-8212-DDFEAD87671E}"/>
              </a:ext>
            </a:extLst>
          </p:cNvPr>
          <p:cNvSpPr txBox="1"/>
          <p:nvPr/>
        </p:nvSpPr>
        <p:spPr>
          <a:xfrm>
            <a:off x="22197248" y="18160644"/>
            <a:ext cx="9928118" cy="4264309"/>
          </a:xfrm>
          <a:prstGeom prst="rect">
            <a:avLst/>
          </a:prstGeom>
          <a:noFill/>
        </p:spPr>
        <p:txBody>
          <a:bodyPr wrap="square">
            <a:spAutoFit/>
          </a:bodyPr>
          <a:lstStyle/>
          <a:p>
            <a:pPr marL="0" marR="0">
              <a:spcBef>
                <a:spcPts val="0"/>
              </a:spcBef>
              <a:spcAft>
                <a:spcPts val="800"/>
              </a:spcAft>
            </a:pPr>
            <a:r>
              <a:rPr lang="en-US" sz="1100" dirty="0">
                <a:effectLst/>
                <a:latin typeface="Calibri" panose="020F0502020204030204" pitchFamily="34" charset="0"/>
                <a:ea typeface="Calibri" panose="020F0502020204030204" pitchFamily="34" charset="0"/>
                <a:cs typeface="Calibri" panose="020F0502020204030204" pitchFamily="34" charset="0"/>
              </a:rPr>
              <a:t>Daft, R. (2011). </a:t>
            </a:r>
            <a:r>
              <a:rPr lang="en-US" sz="1100" i="1" dirty="0">
                <a:effectLst/>
                <a:latin typeface="Calibri" panose="020F0502020204030204" pitchFamily="34" charset="0"/>
                <a:ea typeface="Calibri" panose="020F0502020204030204" pitchFamily="34" charset="0"/>
                <a:cs typeface="Calibri" panose="020F0502020204030204" pitchFamily="34" charset="0"/>
              </a:rPr>
              <a:t>The Leadership Experience, Sixth Edition</a:t>
            </a:r>
          </a:p>
          <a:p>
            <a:pPr>
              <a:spcAft>
                <a:spcPts val="8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Bonnell</a:t>
            </a:r>
            <a:r>
              <a:rPr lang="en-US" sz="1100" dirty="0">
                <a:effectLst/>
                <a:latin typeface="Calibri" panose="020F0502020204030204" pitchFamily="34" charset="0"/>
                <a:ea typeface="Calibri" panose="020F0502020204030204" pitchFamily="34" charset="0"/>
                <a:cs typeface="Times New Roman" panose="02020603050405020304" pitchFamily="18" charset="0"/>
              </a:rPr>
              <a:t>, S. (2016, August 10). Every Entrepreneur Can Learn From These 5 Leadership Traits of Elon Musk. Entrepreneur. </a:t>
            </a:r>
            <a:r>
              <a:rPr lang="en-US" sz="1100" dirty="0">
                <a:effectLst/>
                <a:latin typeface="Calibri" panose="020F0502020204030204" pitchFamily="34" charset="0"/>
                <a:ea typeface="Calibri" panose="020F0502020204030204" pitchFamily="34" charset="0"/>
                <a:cs typeface="Times New Roman" panose="02020603050405020304" pitchFamily="18" charset="0"/>
                <a:hlinkClick r:id="rId4"/>
              </a:rPr>
              <a:t>https://www.entrepreneur.com/leadership/every-entrepreneur-can-learn-from-these-5-leadership-traits/279971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Kimbal</a:t>
            </a:r>
            <a:r>
              <a:rPr lang="en-US" sz="1100" dirty="0">
                <a:effectLst/>
                <a:latin typeface="Calibri" panose="020F0502020204030204" pitchFamily="34" charset="0"/>
                <a:ea typeface="Calibri" panose="020F0502020204030204" pitchFamily="34" charset="0"/>
                <a:cs typeface="Times New Roman" panose="02020603050405020304" pitchFamily="18" charset="0"/>
              </a:rPr>
              <a:t>, R., Criterion,  publisher of T. N., president, Culture,  publisher of E. B. H. most recent book is T. F. of P., &amp; Amnesia, A. in an A. of. (2015, December 23). Crazy Like a Visionary. City Journal. </a:t>
            </a:r>
            <a:r>
              <a:rPr lang="en-US" sz="1100" dirty="0">
                <a:effectLst/>
                <a:latin typeface="Calibri" panose="020F0502020204030204" pitchFamily="34" charset="0"/>
                <a:ea typeface="Calibri" panose="020F0502020204030204" pitchFamily="34" charset="0"/>
                <a:cs typeface="Times New Roman" panose="02020603050405020304" pitchFamily="18" charset="0"/>
                <a:hlinkClick r:id="rId5"/>
              </a:rPr>
              <a:t>https://www.city-journal.org/html/crazy-visionary-9883.html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Vance, A. (2015). Elon Musk: Tesla, SpaceX, and the quest for a fantastic future (First edition.). Ecco, an imprint of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HarperCollinsPublishers</a:t>
            </a:r>
            <a:r>
              <a:rPr lang="en-US" sz="110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 Padgett, L. (2015, March 26). Elon Musk: Transformational Leadership in Action. </a:t>
            </a:r>
            <a:r>
              <a:rPr lang="en-US" sz="1100" dirty="0">
                <a:effectLst/>
                <a:latin typeface="Calibri" panose="020F0502020204030204" pitchFamily="34" charset="0"/>
                <a:ea typeface="Calibri" panose="020F0502020204030204" pitchFamily="34" charset="0"/>
                <a:cs typeface="Times New Roman" panose="02020603050405020304" pitchFamily="18" charset="0"/>
                <a:hlinkClick r:id="rId6"/>
              </a:rPr>
              <a:t>https://sites.psu.edu/leadership/2015/03/26/elon-musk-transformational-leadership-in-action/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Yauney</a:t>
            </a:r>
            <a:r>
              <a:rPr lang="en-US" sz="1100" dirty="0">
                <a:effectLst/>
                <a:latin typeface="Calibri" panose="020F0502020204030204" pitchFamily="34" charset="0"/>
                <a:ea typeface="Calibri" panose="020F0502020204030204" pitchFamily="34" charset="0"/>
                <a:cs typeface="Times New Roman" panose="02020603050405020304" pitchFamily="18" charset="0"/>
              </a:rPr>
              <a:t>, R. (2018, September 14). Leadership Development: A Study of Elon Musk – The Marriott Student Review. </a:t>
            </a:r>
            <a:r>
              <a:rPr lang="en-US" sz="1100" dirty="0">
                <a:effectLst/>
                <a:latin typeface="Calibri" panose="020F0502020204030204" pitchFamily="34" charset="0"/>
                <a:ea typeface="Calibri" panose="020F0502020204030204" pitchFamily="34" charset="0"/>
                <a:cs typeface="Times New Roman" panose="02020603050405020304" pitchFamily="18" charset="0"/>
                <a:hlinkClick r:id="rId7"/>
              </a:rPr>
              <a:t>https://marriottstudentreview.org/vol-2-issue-2/leadership-development-a-study-of-elon-musk/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Henry, T., (2009). The Motivation Code, Discover the Hidden Forces That Drive Your Best Work. Portfolio Penguin, ISBN 9780593418826</a:t>
            </a:r>
          </a:p>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100" i="1"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Calibri" panose="020F050202020403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47E1E89A-7CF8-6374-DBF2-AD8B866540D6}"/>
              </a:ext>
            </a:extLst>
          </p:cNvPr>
          <p:cNvPicPr>
            <a:picLocks noChangeAspect="1"/>
          </p:cNvPicPr>
          <p:nvPr/>
        </p:nvPicPr>
        <p:blipFill>
          <a:blip r:embed="rId8"/>
          <a:stretch>
            <a:fillRect/>
          </a:stretch>
        </p:blipFill>
        <p:spPr>
          <a:xfrm>
            <a:off x="14135100" y="4343792"/>
            <a:ext cx="4648200" cy="5065894"/>
          </a:xfrm>
          <a:prstGeom prst="rect">
            <a:avLst/>
          </a:prstGeom>
          <a:effectLst>
            <a:outerShdw blurRad="50800" dist="38100" algn="l" rotWithShape="0">
              <a:prstClr val="black">
                <a:alpha val="40000"/>
              </a:prstClr>
            </a:outerShdw>
          </a:effectLst>
        </p:spPr>
      </p:pic>
      <p:pic>
        <p:nvPicPr>
          <p:cNvPr id="1030" name="Picture 6" descr="Elon Musk fan. | Elon musk, Musk, Elon">
            <a:extLst>
              <a:ext uri="{FF2B5EF4-FFF2-40B4-BE49-F238E27FC236}">
                <a16:creationId xmlns:a16="http://schemas.microsoft.com/office/drawing/2014/main" id="{5467FDE8-A1E1-14A1-0AC9-B8E6EF10A3F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705636" y="9295314"/>
            <a:ext cx="2223214" cy="222321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2" name="Picture 8" descr="Elon Musk's Tesla Is Awesome, But It's Not Going To Change The World ...">
            <a:extLst>
              <a:ext uri="{FF2B5EF4-FFF2-40B4-BE49-F238E27FC236}">
                <a16:creationId xmlns:a16="http://schemas.microsoft.com/office/drawing/2014/main" id="{5550A21C-94A6-401A-C8C1-29ADFEE34AA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62419" y="9316455"/>
            <a:ext cx="3169919" cy="220207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4" name="Picture 10" descr="Elon Musk Connects Starlink Satellite Internet in Ukraine | CIO Africa">
            <a:extLst>
              <a:ext uri="{FF2B5EF4-FFF2-40B4-BE49-F238E27FC236}">
                <a16:creationId xmlns:a16="http://schemas.microsoft.com/office/drawing/2014/main" id="{B126B90B-7332-3200-7D44-FD8978E7722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2312" t="1351" r="-16312" b="-1351"/>
          <a:stretch/>
        </p:blipFill>
        <p:spPr bwMode="auto">
          <a:xfrm>
            <a:off x="28727400" y="9304966"/>
            <a:ext cx="3814122" cy="222321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36" name="Picture 12" descr="Leadership Style - DSB FITNESS">
            <a:extLst>
              <a:ext uri="{FF2B5EF4-FFF2-40B4-BE49-F238E27FC236}">
                <a16:creationId xmlns:a16="http://schemas.microsoft.com/office/drawing/2014/main" id="{E9180E1D-FB87-879D-01A6-7B8BA4B7D7E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1800" y="13061258"/>
            <a:ext cx="5087318" cy="2097403"/>
          </a:xfrm>
          <a:prstGeom prst="rect">
            <a:avLst/>
          </a:prstGeom>
          <a:noFill/>
          <a:effectLst>
            <a:outerShdw blurRad="596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3" name="Picture 32" descr="Graphical user interface, text&#10;&#10;Description automatically generated">
            <a:extLst>
              <a:ext uri="{FF2B5EF4-FFF2-40B4-BE49-F238E27FC236}">
                <a16:creationId xmlns:a16="http://schemas.microsoft.com/office/drawing/2014/main" id="{DD54AF5E-613B-AC09-8954-8DD651FC655F}"/>
              </a:ext>
            </a:extLst>
          </p:cNvPr>
          <p:cNvPicPr>
            <a:picLocks noChangeAspect="1"/>
          </p:cNvPicPr>
          <p:nvPr/>
        </p:nvPicPr>
        <p:blipFill rotWithShape="1">
          <a:blip r:embed="rId13"/>
          <a:srcRect t="11860" r="1072"/>
          <a:stretch/>
        </p:blipFill>
        <p:spPr>
          <a:xfrm>
            <a:off x="2971800" y="18160644"/>
            <a:ext cx="5087318" cy="22340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3840</TotalTime>
  <Words>1476</Words>
  <Application>Microsoft Office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Naqash Ali</cp:lastModifiedBy>
  <cp:revision>21</cp:revision>
  <cp:lastPrinted>2020-02-13T23:31:38Z</cp:lastPrinted>
  <dcterms:created xsi:type="dcterms:W3CDTF">2020-02-13T23:22:33Z</dcterms:created>
  <dcterms:modified xsi:type="dcterms:W3CDTF">2023-03-06T03:44:41Z</dcterms:modified>
</cp:coreProperties>
</file>